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61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14" r:id="rId13"/>
    <p:sldId id="295" r:id="rId14"/>
    <p:sldId id="294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5" r:id="rId30"/>
    <p:sldId id="311" r:id="rId31"/>
    <p:sldId id="312" r:id="rId32"/>
    <p:sldId id="313" r:id="rId33"/>
    <p:sldId id="317" r:id="rId34"/>
    <p:sldId id="31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onnie Rentschler" initials="CE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068B0"/>
    <a:srgbClr val="9D7123"/>
    <a:srgbClr val="27348B"/>
    <a:srgbClr val="DDB10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20" autoAdjust="0"/>
    <p:restoredTop sz="94663" autoAdjust="0"/>
  </p:normalViewPr>
  <p:slideViewPr>
    <p:cSldViewPr>
      <p:cViewPr varScale="1">
        <p:scale>
          <a:sx n="65" d="100"/>
          <a:sy n="65" d="100"/>
        </p:scale>
        <p:origin x="-9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BA472-454A-484F-AD3A-D46DFA6BE4F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E5486-C925-4896-874C-43EBED49A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W:\Emily\Presentation assets\UWAM0289 Presentation pg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1964" t="87895"/>
          <a:stretch/>
        </p:blipFill>
        <p:spPr bwMode="auto">
          <a:xfrm>
            <a:off x="8417859" y="6033246"/>
            <a:ext cx="735536" cy="8309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5488" y="1539208"/>
            <a:ext cx="6472776" cy="1872208"/>
          </a:xfrm>
          <a:prstGeom prst="rect">
            <a:avLst/>
          </a:prstGeom>
        </p:spPr>
        <p:txBody>
          <a:bodyPr tIns="0" bIns="0">
            <a:normAutofit/>
          </a:bodyPr>
          <a:lstStyle>
            <a:lvl1pPr algn="l">
              <a:lnSpc>
                <a:spcPct val="100000"/>
              </a:lnSpc>
              <a:defRPr sz="6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Main heading</a:t>
            </a:r>
            <a:endParaRPr lang="en-AU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5488" y="3455288"/>
            <a:ext cx="6472800" cy="28803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30" b="1" baseline="0">
                <a:solidFill>
                  <a:srgbClr val="DDB10A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Subheading</a:t>
            </a:r>
            <a:endParaRPr lang="en-AU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75488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6732240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646656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561072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889234" y="1844824"/>
            <a:ext cx="1896393" cy="295232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tIns="0"/>
          <a:lstStyle>
            <a:lvl1pPr marL="0" indent="0">
              <a:lnSpc>
                <a:spcPct val="124000"/>
              </a:lnSpc>
              <a:buNone/>
              <a:defRPr sz="1250" baseline="0">
                <a:solidFill>
                  <a:schemeClr val="bg1"/>
                </a:solidFill>
                <a:latin typeface="UWA" pitchFamily="50" charset="0"/>
              </a:defRPr>
            </a:lvl1pPr>
          </a:lstStyle>
          <a:p>
            <a:pPr lvl="0"/>
            <a:r>
              <a:rPr lang="en-US" dirty="0" smtClean="0"/>
              <a:t>  </a:t>
            </a:r>
            <a:endParaRPr lang="en-AU" dirty="0"/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2462944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49092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635240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76796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20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120DFB00-F25D-46CF-9C41-23C9768802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21"/>
          </p:nvPr>
        </p:nvSpPr>
        <p:spPr>
          <a:xfrm>
            <a:off x="381000" y="6492875"/>
            <a:ext cx="2895600" cy="3651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en-US" dirty="0" smtClean="0"/>
              <a:t>CITS 5506 The Internet of Things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2741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143000"/>
            <a:ext cx="9144000" cy="5428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AU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752600"/>
            <a:ext cx="8064500" cy="4038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500" b="1" baseline="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en-AU" dirty="0" smtClean="0"/>
              <a:t>Feature text</a:t>
            </a:r>
            <a:endParaRPr lang="en-AU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67841" y="476325"/>
            <a:ext cx="6048375" cy="57641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500" b="1" baseline="0">
                <a:solidFill>
                  <a:srgbClr val="27348B"/>
                </a:solidFill>
              </a:defRPr>
            </a:lvl1pPr>
          </a:lstStyle>
          <a:p>
            <a:pPr lvl="0"/>
            <a:r>
              <a:rPr lang="en-AU" dirty="0" smtClean="0"/>
              <a:t>Cover title (optional)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>
          <a:xfrm>
            <a:off x="6705600" y="6248400"/>
            <a:ext cx="2133600" cy="609600"/>
          </a:xfrm>
        </p:spPr>
        <p:txBody>
          <a:bodyPr/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fld id="{120DFB00-F25D-46CF-9C41-23C9768802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381000" y="6324600"/>
            <a:ext cx="5334000" cy="533400"/>
          </a:xfrm>
        </p:spPr>
        <p:txBody>
          <a:bodyPr/>
          <a:lstStyle>
            <a:lvl1pPr>
              <a:defRPr sz="1200"/>
            </a:lvl1pPr>
          </a:lstStyle>
          <a:p>
            <a:pPr algn="l"/>
            <a:endParaRPr lang="en-US" dirty="0"/>
          </a:p>
        </p:txBody>
      </p:sp>
      <p:sp>
        <p:nvSpPr>
          <p:cNvPr id="7" name="Footer Placeholder 14"/>
          <p:cNvSpPr txBox="1">
            <a:spLocks/>
          </p:cNvSpPr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CITS 5506 The Internet of Things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29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396" y="0"/>
            <a:ext cx="9153396" cy="1124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051" name="Picture 3" descr="W:\Emily\Presentation assets\UWAM0289 Presentation pg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13" y="0"/>
            <a:ext cx="9162000" cy="68706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DFB00-F25D-46CF-9C41-23C976880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5890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87512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CITS 5506</a:t>
            </a:r>
            <a:br>
              <a:rPr lang="en-US" sz="4400" b="1" dirty="0" smtClean="0"/>
            </a:br>
            <a:r>
              <a:rPr lang="en-US" sz="4400" b="1" dirty="0" smtClean="0"/>
              <a:t>The Internet of Things</a:t>
            </a:r>
            <a:br>
              <a:rPr lang="en-US" sz="4400" b="1" dirty="0" smtClean="0"/>
            </a:br>
            <a:r>
              <a:rPr lang="en-US" sz="4400" b="1" dirty="0" smtClean="0"/>
              <a:t>Lecture </a:t>
            </a:r>
            <a:r>
              <a:rPr lang="en-US" sz="4400" b="1" dirty="0" smtClean="0"/>
              <a:t>05-6</a:t>
            </a:r>
            <a:endParaRPr lang="en-AU" sz="4400" b="1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4648200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Dr </a:t>
            </a:r>
            <a:r>
              <a:rPr lang="en-US" sz="2400" dirty="0" err="1" smtClean="0">
                <a:solidFill>
                  <a:schemeClr val="bg1"/>
                </a:solidFill>
              </a:rPr>
              <a:t>Atif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Mansoor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atif.mansoor@uwa.edu.au</a:t>
            </a:r>
          </a:p>
          <a:p>
            <a:pPr algn="ctr"/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80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Data analytics needs to be applied to the data to get the insight from </a:t>
            </a:r>
            <a:r>
              <a:rPr lang="en-US" b="0" dirty="0" smtClean="0"/>
              <a:t>data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Big data analytics tools are generally available today, which stretch from simple statistical tools to more sophisticated machine learning approaches, with deep learning being the latest </a:t>
            </a:r>
            <a:r>
              <a:rPr lang="en-US" b="0" dirty="0" smtClean="0"/>
              <a:t>trend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Think of statistical tools </a:t>
            </a:r>
            <a:r>
              <a:rPr lang="en-US" b="0" dirty="0" smtClean="0"/>
              <a:t>as mechanism to find the </a:t>
            </a:r>
            <a:r>
              <a:rPr lang="en-US" b="0" dirty="0" smtClean="0">
                <a:solidFill>
                  <a:srgbClr val="0070C0"/>
                </a:solidFill>
              </a:rPr>
              <a:t>known </a:t>
            </a:r>
            <a:r>
              <a:rPr lang="en-US" b="0" dirty="0" err="1" smtClean="0">
                <a:solidFill>
                  <a:srgbClr val="0070C0"/>
                </a:solidFill>
              </a:rPr>
              <a:t>knowns</a:t>
            </a:r>
            <a:r>
              <a:rPr lang="en-US" b="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in the data; machine learning finding the </a:t>
            </a:r>
            <a:r>
              <a:rPr lang="en-US" b="0" dirty="0" smtClean="0">
                <a:solidFill>
                  <a:srgbClr val="0070C0"/>
                </a:solidFill>
              </a:rPr>
              <a:t>known unknowns</a:t>
            </a:r>
            <a:r>
              <a:rPr lang="en-US" b="0" dirty="0" smtClean="0"/>
              <a:t>; whilst deep learning is able to find the </a:t>
            </a:r>
            <a:r>
              <a:rPr lang="en-US" b="0" dirty="0" smtClean="0">
                <a:solidFill>
                  <a:srgbClr val="0070C0"/>
                </a:solidFill>
              </a:rPr>
              <a:t>unknown unknowns</a:t>
            </a:r>
            <a:r>
              <a:rPr lang="en-US" b="0" dirty="0" smtClean="0"/>
              <a:t>.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Analytics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User Interface is the component that how the data is presented to the final users.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</a:t>
            </a:r>
            <a:r>
              <a:rPr lang="en-US" b="0" dirty="0" err="1" smtClean="0"/>
              <a:t>IoT</a:t>
            </a:r>
            <a:r>
              <a:rPr lang="en-US" b="0" dirty="0" smtClean="0"/>
              <a:t> product needs to have a very appealing user interface, both web based as well as smart phone or tablet based.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smtClean="0"/>
              <a:t>   There </a:t>
            </a:r>
            <a:r>
              <a:rPr lang="en-US" b="0" dirty="0" smtClean="0"/>
              <a:t>are many open-source as well as paying front-end products available today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2819400"/>
            <a:ext cx="9144000" cy="1600200"/>
          </a:xfrm>
          <a:solidFill>
            <a:srgbClr val="0070C0"/>
          </a:solidFill>
        </p:spPr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CONNECTIVITY FOR THE </a:t>
            </a:r>
            <a:r>
              <a:rPr lang="en-US" sz="3600" dirty="0" err="1" smtClean="0">
                <a:solidFill>
                  <a:schemeClr val="bg1"/>
                </a:solidFill>
              </a:rPr>
              <a:t>IoT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381000" y="1219200"/>
            <a:ext cx="8064500" cy="4267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How to connect these billions of Things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Wireless appears to be a feasible solution due to: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Flexibility / Things can move around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Scalability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Cost Efficiency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b="0" dirty="0" smtClean="0"/>
              <a:t>Already experience of successful wireless system i.e., </a:t>
            </a:r>
          </a:p>
          <a:p>
            <a:r>
              <a:rPr lang="en-US" b="0" dirty="0" smtClean="0"/>
              <a:t>Cellular network</a:t>
            </a:r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381000" y="1143000"/>
            <a:ext cx="8763000" cy="4343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</a:t>
            </a:r>
            <a:r>
              <a:rPr lang="en-US" b="0" dirty="0" smtClean="0"/>
              <a:t>But i</a:t>
            </a:r>
            <a:r>
              <a:rPr lang="en-US" b="0" dirty="0" smtClean="0"/>
              <a:t>n </a:t>
            </a:r>
            <a:r>
              <a:rPr lang="en-US" b="0" dirty="0" smtClean="0"/>
              <a:t>Cellular Technology, we face the problem of battery discharge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en-US" b="0" dirty="0" smtClean="0"/>
              <a:t>  In </a:t>
            </a:r>
            <a:r>
              <a:rPr lang="en-US" b="0" dirty="0" err="1" smtClean="0"/>
              <a:t>IoT</a:t>
            </a:r>
            <a:r>
              <a:rPr lang="en-US" b="0" dirty="0" smtClean="0"/>
              <a:t>, we want that sensor runs on a small </a:t>
            </a:r>
            <a:r>
              <a:rPr lang="en-US" b="0" dirty="0" smtClean="0"/>
              <a:t>battery may </a:t>
            </a:r>
            <a:r>
              <a:rPr lang="en-US" b="0" dirty="0" smtClean="0"/>
              <a:t>be for years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en-US" b="0" dirty="0" smtClean="0"/>
              <a:t>  IEEE </a:t>
            </a:r>
            <a:r>
              <a:rPr lang="en-US" b="0" dirty="0" smtClean="0"/>
              <a:t>standard 802.15.4 </a:t>
            </a:r>
            <a:r>
              <a:rPr lang="en-US" b="0" dirty="0" smtClean="0"/>
              <a:t>was to developed </a:t>
            </a:r>
            <a:r>
              <a:rPr lang="en-US" b="0" dirty="0" smtClean="0"/>
              <a:t>to offer the wireless personal area network (WPAN) which focuses on low-cost, low power, low-speed ubiquitous communication between devices. 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Zigbee</a:t>
            </a:r>
            <a:r>
              <a:rPr lang="en-US" b="0" dirty="0" smtClean="0"/>
              <a:t>  technology is based on this standard, developed by </a:t>
            </a:r>
            <a:r>
              <a:rPr lang="en-US" b="0" dirty="0" err="1" smtClean="0"/>
              <a:t>Zigbee</a:t>
            </a:r>
            <a:r>
              <a:rPr lang="en-US" b="0" dirty="0" smtClean="0"/>
              <a:t> Alliance</a:t>
            </a:r>
          </a:p>
          <a:p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</a:t>
            </a:r>
            <a:r>
              <a:rPr lang="en-US" b="0" dirty="0" err="1" smtClean="0"/>
              <a:t>Zigbee</a:t>
            </a:r>
            <a:r>
              <a:rPr lang="en-US" b="0" dirty="0" smtClean="0"/>
              <a:t> is good for short range but it requires large number of nodes to cover larger range, and maintenance cost increases manifold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While designing the standard, the emphasis was on low power instead of low energy. Low power results in short range, thus increasing number of nodes and maintenance cost.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</a:t>
            </a:r>
            <a:r>
              <a:rPr lang="en-US" dirty="0" err="1" smtClean="0"/>
              <a:t>Zigbee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 Energy = Power x Time ,  so design could have worked on high power for very short amount of time, and hibernating for </a:t>
            </a:r>
            <a:r>
              <a:rPr lang="en-US" b="0" dirty="0" smtClean="0"/>
              <a:t>most of the time.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An undue emphasis on cost, instead of looking at a bigger model affected the standard. With high number of nodes covering a larger area, the maintenance cost surpasses the </a:t>
            </a:r>
            <a:r>
              <a:rPr lang="en-US" b="0" dirty="0" err="1" smtClean="0"/>
              <a:t>Zigbee</a:t>
            </a:r>
            <a:r>
              <a:rPr lang="en-US" b="0" dirty="0" smtClean="0"/>
              <a:t> hardware cost manifold.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</a:t>
            </a:r>
            <a:r>
              <a:rPr lang="en-US" b="0" dirty="0" err="1" smtClean="0"/>
              <a:t>Zigbee</a:t>
            </a:r>
            <a:r>
              <a:rPr lang="en-US" b="0" dirty="0" smtClean="0"/>
              <a:t> resulted in slowing down the </a:t>
            </a:r>
            <a:r>
              <a:rPr lang="en-US" b="0" dirty="0" err="1" smtClean="0"/>
              <a:t>IoT</a:t>
            </a:r>
            <a:r>
              <a:rPr lang="en-US" b="0" dirty="0" smtClean="0"/>
              <a:t> revolution, and now some interesting solutions are being devised.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</a:t>
            </a:r>
            <a:r>
              <a:rPr lang="en-US" dirty="0" err="1" smtClean="0"/>
              <a:t>Zigbee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4419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Wifi</a:t>
            </a:r>
            <a:r>
              <a:rPr lang="en-US" b="0" dirty="0" smtClean="0"/>
              <a:t>, despite higher power consumption, is a good candidate for </a:t>
            </a:r>
            <a:r>
              <a:rPr lang="en-US" b="0" dirty="0" err="1" smtClean="0"/>
              <a:t>IoT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Wifi</a:t>
            </a:r>
            <a:r>
              <a:rPr lang="en-US" b="0" dirty="0" smtClean="0"/>
              <a:t> has achieved greater success and is nowadays </a:t>
            </a:r>
            <a:r>
              <a:rPr lang="en-US" b="0" dirty="0" smtClean="0"/>
              <a:t>has a ubiquitous </a:t>
            </a:r>
            <a:r>
              <a:rPr lang="en-US" b="0" dirty="0" smtClean="0"/>
              <a:t>presence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</a:t>
            </a:r>
            <a:r>
              <a:rPr lang="en-US" b="0" dirty="0" err="1" smtClean="0"/>
              <a:t>Wifi</a:t>
            </a:r>
            <a:r>
              <a:rPr lang="en-US" b="0" dirty="0" smtClean="0"/>
              <a:t> has not been fairly suitable for sensor communication due to high energy consumption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Wifi</a:t>
            </a:r>
            <a:r>
              <a:rPr lang="en-US" b="0" dirty="0" smtClean="0"/>
              <a:t> community started installing IC for duty cycle, whereby it remain in dormant mode if no sensing or transmission happening, thus making it energy efficient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Low Power </a:t>
            </a:r>
            <a:r>
              <a:rPr lang="en-US" dirty="0" err="1" smtClean="0"/>
              <a:t>WiFi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Further </a:t>
            </a:r>
            <a:r>
              <a:rPr lang="en-US" b="0" dirty="0" err="1" smtClean="0"/>
              <a:t>wifi</a:t>
            </a:r>
            <a:r>
              <a:rPr lang="en-US" b="0" dirty="0" smtClean="0"/>
              <a:t> can provide data rates from few Kbps to Mbps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IEEE started working on IEEE 802.11ah, a wireless networking protocol published in 2017 to be called Wi-Fi </a:t>
            </a:r>
            <a:r>
              <a:rPr lang="en-US" b="0" dirty="0" err="1" smtClean="0"/>
              <a:t>HaLow</a:t>
            </a:r>
            <a:endParaRPr lang="en-US" b="0" dirty="0" smtClean="0"/>
          </a:p>
          <a:p>
            <a:r>
              <a:rPr lang="en-US" b="0" dirty="0" smtClean="0"/>
              <a:t>(pronounced "HEY-Low") , where thousands of devices can be connected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Applications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Industrial Automation and Control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Smart Metering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Health Care Applications</a:t>
            </a:r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Low Power </a:t>
            </a:r>
            <a:r>
              <a:rPr lang="en-US" dirty="0" err="1" smtClean="0"/>
              <a:t>WiFi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6 thousands sensors can connect to single access point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Can Communicate at 100 Kbps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Default transmission power of 200 </a:t>
            </a:r>
            <a:r>
              <a:rPr lang="en-US" b="0" dirty="0" err="1" smtClean="0"/>
              <a:t>milli</a:t>
            </a:r>
            <a:r>
              <a:rPr lang="en-US" b="0" dirty="0" smtClean="0"/>
              <a:t> watt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Range  of  about 1 KM compared to 10 meter or so of </a:t>
            </a:r>
            <a:r>
              <a:rPr lang="en-US" b="0" dirty="0" err="1" smtClean="0"/>
              <a:t>Zigbee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    Industrial, scientific, and medical radio </a:t>
            </a:r>
            <a:r>
              <a:rPr lang="en-US" dirty="0" smtClean="0"/>
              <a:t>band</a:t>
            </a:r>
            <a:r>
              <a:rPr lang="en-US" b="0" dirty="0" smtClean="0"/>
              <a:t> (</a:t>
            </a:r>
            <a:r>
              <a:rPr lang="en-US" dirty="0" smtClean="0"/>
              <a:t>ISM band</a:t>
            </a:r>
            <a:r>
              <a:rPr lang="en-US" b="0" dirty="0" smtClean="0"/>
              <a:t>) in the range of sub GHz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Low Power </a:t>
            </a:r>
            <a:r>
              <a:rPr lang="en-US" dirty="0" err="1" smtClean="0"/>
              <a:t>WiFi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Sensors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Connectivity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Platform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Analytics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User </a:t>
            </a:r>
            <a:r>
              <a:rPr lang="en-US" dirty="0" smtClean="0"/>
              <a:t>Interface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Components of </a:t>
            </a:r>
            <a:r>
              <a:rPr lang="en-US" dirty="0" err="1" smtClean="0"/>
              <a:t>IoT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219200"/>
            <a:ext cx="9144000" cy="4953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The</a:t>
            </a:r>
            <a:r>
              <a:rPr lang="en-US" b="0" dirty="0" smtClean="0"/>
              <a:t> 3rd Generation Partnership Project (3GPP) is a collaboration between groups of telecommunications associations, known as the Organizational Partners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en-US" b="0" dirty="0" smtClean="0"/>
              <a:t>  </a:t>
            </a:r>
            <a:r>
              <a:rPr lang="en-US" b="0" dirty="0" smtClean="0"/>
              <a:t>The </a:t>
            </a:r>
            <a:r>
              <a:rPr lang="en-US" b="0" dirty="0" smtClean="0"/>
              <a:t>initial scope of 3GPP was to make a globally applicable third-generation (3G) mobile phone system specification based on evolved Global System for Mobile Communications (GSM) specifications within the scope of the International Mobile Telecommunications-2000 project of the International Telecommunications Union (ITU).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3 GPP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219200"/>
            <a:ext cx="9144000" cy="4572000"/>
          </a:xfrm>
        </p:spPr>
        <p:txBody>
          <a:bodyPr/>
          <a:lstStyle/>
          <a:p>
            <a:r>
              <a:rPr lang="en-US" b="0" dirty="0" smtClean="0"/>
              <a:t>The scope was later enlarged to include the development and maintenance of :</a:t>
            </a:r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ur-PK" b="0" dirty="0" smtClean="0"/>
              <a:t>	</a:t>
            </a:r>
            <a:r>
              <a:rPr lang="en-US" b="0" dirty="0" smtClean="0"/>
              <a:t>GSM and related "2G" and "2.5G" standards, including General Packet Radio Service (</a:t>
            </a:r>
            <a:r>
              <a:rPr lang="en-US" dirty="0" smtClean="0"/>
              <a:t>GPRS</a:t>
            </a:r>
            <a:r>
              <a:rPr lang="en-US" b="0" dirty="0" smtClean="0"/>
              <a:t> is a packet oriented mobile data service on the 2G and 3G cellular</a:t>
            </a:r>
            <a:r>
              <a:rPr lang="en-US" b="0" u="sng" dirty="0" smtClean="0"/>
              <a:t> </a:t>
            </a:r>
            <a:r>
              <a:rPr lang="en-US" b="0" dirty="0" smtClean="0"/>
              <a:t>communication) and EDGE ( Enhanced Data rates for GSM </a:t>
            </a:r>
            <a:r>
              <a:rPr lang="en-US" b="0" dirty="0" smtClean="0"/>
              <a:t>Evolution)</a:t>
            </a:r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  </a:t>
            </a:r>
            <a:r>
              <a:rPr lang="en-US" b="0" dirty="0" smtClean="0"/>
              <a:t>Related </a:t>
            </a:r>
            <a:r>
              <a:rPr lang="en-US" b="0" dirty="0" smtClean="0"/>
              <a:t>"3G" standards and related "4G" standards, including LTE (Long-Term Evolution)Advanced and LTE Advanced Pro and related "5G" standards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: 3 GPP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</a:t>
            </a:r>
            <a:r>
              <a:rPr lang="en-US" b="0" dirty="0" smtClean="0"/>
              <a:t> </a:t>
            </a:r>
            <a:r>
              <a:rPr lang="en-US" b="0" dirty="0" err="1" smtClean="0"/>
              <a:t>Wifi</a:t>
            </a:r>
            <a:r>
              <a:rPr lang="en-US" b="0" dirty="0" smtClean="0"/>
              <a:t> and 3 GPP communities are now working together to offer a unified platform over </a:t>
            </a:r>
            <a:r>
              <a:rPr lang="en-US" b="0" dirty="0" err="1" smtClean="0"/>
              <a:t>wifi</a:t>
            </a:r>
            <a:r>
              <a:rPr lang="en-US" b="0" dirty="0" smtClean="0"/>
              <a:t> and 3 GPP technologies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752600"/>
            <a:ext cx="91440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    Low-Power Wide-Area Network (LPWAN) or Low-Power Network (LPN) is a type of wireless telecommunication wide area network designed to allow long range communications at a low bit rate among things (connected objects)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   25 </a:t>
            </a:r>
            <a:r>
              <a:rPr lang="en-US" b="0" dirty="0" err="1" smtClean="0"/>
              <a:t>mW</a:t>
            </a:r>
            <a:r>
              <a:rPr lang="en-US" b="0" dirty="0" smtClean="0"/>
              <a:t> transmission power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   15-50 km rural outdoor / 2-3 km urban indoor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8001000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752600"/>
            <a:ext cx="91440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SIGFOX</a:t>
            </a:r>
          </a:p>
          <a:p>
            <a:endParaRPr lang="en-US" sz="2800" dirty="0" smtClean="0"/>
          </a:p>
          <a:p>
            <a:r>
              <a:rPr lang="en-US" sz="2800" b="0" dirty="0" err="1" smtClean="0"/>
              <a:t>Sigfox</a:t>
            </a:r>
            <a:r>
              <a:rPr lang="en-US" sz="2800" b="0" dirty="0" smtClean="0"/>
              <a:t> is a French company founded in 2009 that builds wireless networks to connect low-energy objects such as electricity meters, </a:t>
            </a:r>
            <a:r>
              <a:rPr lang="en-US" sz="2800" b="0" dirty="0" err="1" smtClean="0"/>
              <a:t>smartwatches</a:t>
            </a:r>
            <a:r>
              <a:rPr lang="en-US" sz="2800" b="0" dirty="0" smtClean="0"/>
              <a:t> </a:t>
            </a:r>
            <a:r>
              <a:rPr lang="en-US" sz="2800" b="0" dirty="0" smtClean="0"/>
              <a:t>and washing machines, which need to be continuously on and emitting small amounts of data</a:t>
            </a:r>
            <a:r>
              <a:rPr lang="en-US" sz="2800" dirty="0" smtClean="0"/>
              <a:t>.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8001000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304800" y="1143000"/>
            <a:ext cx="80645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Sigfox</a:t>
            </a:r>
            <a:r>
              <a:rPr lang="en-US" b="0" dirty="0" smtClean="0"/>
              <a:t> employs a proprietary technology that enables communication </a:t>
            </a:r>
            <a:r>
              <a:rPr lang="en-US" b="0" dirty="0" smtClean="0"/>
              <a:t>which </a:t>
            </a:r>
            <a:r>
              <a:rPr lang="en-US" b="0" dirty="0" smtClean="0"/>
              <a:t>uses 868MHz in Europe and 902MHz in the US.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It utilizes a wide-reaching signal that passes freely through solid objects, called "ultra narrowband" and requires little energy, being termed "Low-power Wide-area network (LPWAN)". 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The signal can also be used to easily cover large areas and to reach underground objects. 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Sigfox</a:t>
            </a:r>
            <a:r>
              <a:rPr lang="en-US" b="0" dirty="0" smtClean="0"/>
              <a:t> has partnered with a number of firms in the LPWAN industry such as Texas Instruments, Silicon Labs and ON </a:t>
            </a:r>
            <a:r>
              <a:rPr lang="en-US" b="0" dirty="0" smtClean="0"/>
              <a:t>Semiconductor (produces </a:t>
            </a:r>
            <a:r>
              <a:rPr lang="en-US" b="0" dirty="0" err="1" smtClean="0"/>
              <a:t>IoT</a:t>
            </a:r>
            <a:r>
              <a:rPr lang="en-US" b="0" dirty="0" smtClean="0"/>
              <a:t> development kits)</a:t>
            </a:r>
            <a:endParaRPr lang="en-US" b="0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4953000"/>
          </a:xfrm>
        </p:spPr>
        <p:txBody>
          <a:bodyPr/>
          <a:lstStyle/>
          <a:p>
            <a:r>
              <a:rPr lang="en-US" sz="2800" u="sng" dirty="0" err="1" smtClean="0"/>
              <a:t>LoRa</a:t>
            </a:r>
            <a:r>
              <a:rPr lang="en-US" sz="2800" u="sng" dirty="0" smtClean="0"/>
              <a:t>: Long Range Low Power Wireless platform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LoRa</a:t>
            </a:r>
            <a:r>
              <a:rPr lang="en-US" b="0" dirty="0" smtClean="0"/>
              <a:t> is a proprietary, chirp spread spectrum (CSS) radio modulation technology for LPWAN used by </a:t>
            </a:r>
            <a:r>
              <a:rPr lang="en-US" b="0" dirty="0" err="1" smtClean="0"/>
              <a:t>LoRaWAN</a:t>
            </a:r>
            <a:r>
              <a:rPr lang="en-US" b="0" dirty="0" smtClean="0"/>
              <a:t>, Haystack Technologies, and Symphony Link</a:t>
            </a:r>
            <a:r>
              <a:rPr lang="en-US" b="0" dirty="0" smtClean="0"/>
              <a:t>. All targeting </a:t>
            </a:r>
            <a:r>
              <a:rPr lang="en-US" b="0" dirty="0" err="1" smtClean="0"/>
              <a:t>IoT</a:t>
            </a:r>
            <a:r>
              <a:rPr lang="en-US" b="0" dirty="0" smtClean="0"/>
              <a:t> boom. 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LoRa</a:t>
            </a:r>
            <a:r>
              <a:rPr lang="en-US" b="0" dirty="0" smtClean="0"/>
              <a:t> is a patented technology developed by </a:t>
            </a:r>
            <a:r>
              <a:rPr lang="en-US" b="0" dirty="0" err="1" smtClean="0"/>
              <a:t>Cycleo</a:t>
            </a:r>
            <a:r>
              <a:rPr lang="en-US" b="0" dirty="0" smtClean="0"/>
              <a:t> (Grenoble, France) and acquired by </a:t>
            </a:r>
            <a:r>
              <a:rPr lang="en-US" b="0" dirty="0" err="1" smtClean="0"/>
              <a:t>Semtech</a:t>
            </a:r>
            <a:r>
              <a:rPr lang="en-US" b="0" dirty="0" smtClean="0"/>
              <a:t> in 2012.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LoRa</a:t>
            </a:r>
            <a:r>
              <a:rPr lang="en-US" b="0" dirty="0" smtClean="0"/>
              <a:t> uses license-free sub Gigahertz radio frequency bands like 169 MHz, 433 MHz, 868 MHz (Europe) and 915 MHz (North America).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Claims 30 miles connectivity in rural area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r>
              <a:rPr lang="en-US" sz="2800" u="sng" dirty="0" smtClean="0"/>
              <a:t>NB-</a:t>
            </a:r>
            <a:r>
              <a:rPr lang="en-US" sz="2800" u="sng" dirty="0" err="1" smtClean="0"/>
              <a:t>IoT</a:t>
            </a:r>
            <a:endParaRPr lang="en-US" sz="2800" u="sng" dirty="0" smtClean="0"/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    </a:t>
            </a:r>
            <a:r>
              <a:rPr lang="en-US" sz="2800" b="0" dirty="0" err="1" smtClean="0"/>
              <a:t>NarrowBand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IoT</a:t>
            </a:r>
            <a:r>
              <a:rPr lang="en-US" sz="2800" b="0" dirty="0" smtClean="0"/>
              <a:t> (NB-</a:t>
            </a:r>
            <a:r>
              <a:rPr lang="en-US" sz="2800" b="0" dirty="0" err="1" smtClean="0"/>
              <a:t>IoT</a:t>
            </a:r>
            <a:r>
              <a:rPr lang="en-US" sz="2800" b="0" dirty="0" smtClean="0"/>
              <a:t>) is a Low Power Wide Area Network (LPWAN) radio technology standard developed to enable a wide range of devices and services to be connected using cellular telecommunications </a:t>
            </a:r>
            <a:r>
              <a:rPr lang="en-US" sz="2800" b="0" dirty="0" smtClean="0"/>
              <a:t>bands</a:t>
            </a:r>
            <a:endParaRPr lang="en-US" sz="2800" b="0" dirty="0" smtClean="0"/>
          </a:p>
          <a:p>
            <a:pPr>
              <a:buFont typeface="Arial" pitchFamily="34" charset="0"/>
              <a:buChar char="•"/>
            </a:pPr>
            <a:endParaRPr lang="en-US" sz="2800" b="0" dirty="0" smtClean="0"/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    NB-</a:t>
            </a:r>
            <a:r>
              <a:rPr lang="en-US" sz="2800" b="0" dirty="0" err="1" smtClean="0"/>
              <a:t>IoT</a:t>
            </a:r>
            <a:r>
              <a:rPr lang="en-US" sz="2800" b="0" dirty="0" smtClean="0"/>
              <a:t> is a narrowband radio technology designed for the Internet of Things (</a:t>
            </a:r>
            <a:r>
              <a:rPr lang="en-US" sz="2800" b="0" dirty="0" err="1" smtClean="0"/>
              <a:t>IoT</a:t>
            </a:r>
            <a:r>
              <a:rPr lang="en-US" sz="2800" b="0" dirty="0" smtClean="0"/>
              <a:t>) and is standardized by the 3rd Generation Partnership Project (3GPP)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r>
              <a:rPr lang="en-US" sz="2800" u="sng" dirty="0" smtClean="0"/>
              <a:t>Weightless (Wireless Communication) </a:t>
            </a:r>
            <a:endParaRPr lang="en-US" sz="2800" u="sng" dirty="0" smtClean="0"/>
          </a:p>
          <a:p>
            <a:endParaRPr lang="en-US" sz="2800" u="sng" dirty="0" smtClean="0"/>
          </a:p>
          <a:p>
            <a:r>
              <a:rPr lang="en-US" sz="2800" b="0" dirty="0" smtClean="0"/>
              <a:t>Weightless</a:t>
            </a:r>
            <a:r>
              <a:rPr lang="en-US" sz="2800" b="0" dirty="0" smtClean="0"/>
              <a:t> is the name of a set of LPWAN open wireless technology standards for exchanging data between a base station and thousands of machines around it. These technologies allow developers to build Low-Power Wide-Area Networks (LPWAN</a:t>
            </a:r>
            <a:r>
              <a:rPr lang="en-US" sz="2800" b="0" dirty="0" smtClean="0"/>
              <a:t>)</a:t>
            </a:r>
            <a:endParaRPr lang="en-US" sz="2800" b="0" dirty="0" smtClean="0"/>
          </a:p>
          <a:p>
            <a:pPr>
              <a:buFont typeface="Arial" pitchFamily="34" charset="0"/>
              <a:buChar char="•"/>
            </a:pPr>
            <a:endParaRPr lang="en-US" sz="2800" b="0" dirty="0" smtClean="0"/>
          </a:p>
          <a:p>
            <a:endParaRPr lang="en-US" sz="2800" b="0" dirty="0" smtClean="0"/>
          </a:p>
          <a:p>
            <a:endParaRPr lang="en-US" sz="2800" dirty="0" smtClean="0"/>
          </a:p>
          <a:p>
            <a:endParaRPr lang="en-US" sz="28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r>
              <a:rPr lang="en-US" sz="2800" u="sng" dirty="0" smtClean="0"/>
              <a:t>Weightless (Wireless Communication) </a:t>
            </a:r>
          </a:p>
          <a:p>
            <a:endParaRPr lang="en-US" sz="2800" b="0" dirty="0" smtClean="0"/>
          </a:p>
          <a:p>
            <a:r>
              <a:rPr lang="en-US" sz="2800" b="0" smtClean="0"/>
              <a:t>Weightless </a:t>
            </a:r>
            <a:r>
              <a:rPr lang="en-US" sz="2800" b="0" dirty="0" smtClean="0"/>
              <a:t>is managed by the Weightless SIG, or Special Interest Group. The intention is that devices must be qualified by the Weightless Special Interest Group to standards defined by the SIG. Patents </a:t>
            </a:r>
            <a:r>
              <a:rPr lang="en-US" sz="2800" b="0" dirty="0" smtClean="0"/>
              <a:t>would </a:t>
            </a:r>
            <a:r>
              <a:rPr lang="en-US" sz="2800" b="0" dirty="0" smtClean="0"/>
              <a:t>be licensed to those qualifying devices; thus the protocol, whilst open, may be regarded as proprietary.</a:t>
            </a:r>
          </a:p>
          <a:p>
            <a:endParaRPr lang="en-US" sz="2800" dirty="0" smtClean="0"/>
          </a:p>
          <a:p>
            <a:endParaRPr lang="en-US" sz="28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752600"/>
            <a:ext cx="86868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Different sensors available to measure temperature, humidity, light, noise, pollution, pressure, torsion, tension, acceleration, position, images, magnetic fields, electric fields, etc </a:t>
            </a:r>
            <a:r>
              <a:rPr lang="en-US" sz="2400" b="0" dirty="0" err="1" smtClean="0"/>
              <a:t>etc</a:t>
            </a:r>
            <a:r>
              <a:rPr lang="en-US" sz="2400" b="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sz="2400" b="0" dirty="0" smtClean="0"/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Sensor are now invisible and energy efficient, whilst maintaining a high measurement precision. </a:t>
            </a:r>
          </a:p>
          <a:p>
            <a:pPr>
              <a:buFont typeface="Arial" pitchFamily="34" charset="0"/>
              <a:buChar char="•"/>
            </a:pPr>
            <a:endParaRPr lang="en-US" sz="2400" b="0" dirty="0" smtClean="0"/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Miniaturization is trending and hopefully the Internet of Things by 2020 will be a healthy mix of sensors measuring things and </a:t>
            </a:r>
            <a:r>
              <a:rPr lang="en-US" sz="2400" b="0" dirty="0" smtClean="0">
                <a:solidFill>
                  <a:srgbClr val="0070C0"/>
                </a:solidFill>
              </a:rPr>
              <a:t>robots</a:t>
            </a:r>
            <a:r>
              <a:rPr lang="en-US" sz="2400" b="0" dirty="0" smtClean="0"/>
              <a:t> acting on the insights.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Sensors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r>
              <a:rPr lang="en-US" sz="2800" u="sng" dirty="0" smtClean="0"/>
              <a:t>RPMA</a:t>
            </a:r>
          </a:p>
          <a:p>
            <a:endParaRPr lang="en-US" sz="2800" b="0" dirty="0" smtClean="0"/>
          </a:p>
          <a:p>
            <a:r>
              <a:rPr lang="en-US" sz="2800" b="0" dirty="0" smtClean="0"/>
              <a:t>Random </a:t>
            </a:r>
            <a:r>
              <a:rPr lang="en-US" sz="2800" b="0" dirty="0" smtClean="0"/>
              <a:t>phase multiple access (RPMA) is the trade name given to a low-power wide-area channel access method product being sold by the company </a:t>
            </a:r>
            <a:r>
              <a:rPr lang="en-US" sz="2800" b="0" dirty="0" err="1" smtClean="0"/>
              <a:t>Ingenu</a:t>
            </a:r>
            <a:r>
              <a:rPr lang="en-US" sz="2800" b="0" dirty="0" smtClean="0"/>
              <a:t>, formerly On-Ramp Wireless. It is meant to be used for machine-to-machine (M2M) communication on the Internet of Things (</a:t>
            </a:r>
            <a:r>
              <a:rPr lang="en-US" sz="2800" b="0" dirty="0" err="1" smtClean="0"/>
              <a:t>IoT</a:t>
            </a:r>
            <a:r>
              <a:rPr lang="en-US" sz="2800" b="0" dirty="0" smtClean="0"/>
              <a:t>).</a:t>
            </a:r>
            <a:r>
              <a:rPr lang="en-US" sz="2800" dirty="0" smtClean="0"/>
              <a:t> 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r>
              <a:rPr lang="en-US" sz="2800" u="sng" dirty="0" smtClean="0"/>
              <a:t>RPMA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RPMA is currently used in dozens of private networks worldwide. The 2.4 GHz spectrum is available worldwide and is cost-free to use. 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RPMA access points may cover up to 300 square miles. It would take 30 cellular towers to cover the same area.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</a:t>
            </a:r>
            <a:r>
              <a:rPr lang="en-US" b="0" dirty="0" err="1" smtClean="0"/>
              <a:t>Ingenu</a:t>
            </a:r>
            <a:r>
              <a:rPr lang="en-US" b="0" dirty="0" smtClean="0"/>
              <a:t>, who owns RPMA, reportedly has some access points covering as many as 450 square miles each.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0" y="476325"/>
            <a:ext cx="7010399" cy="576411"/>
          </a:xfrm>
        </p:spPr>
        <p:txBody>
          <a:bodyPr/>
          <a:lstStyle/>
          <a:p>
            <a:r>
              <a:rPr lang="en-US" b="0" dirty="0" smtClean="0"/>
              <a:t>Connectivity : Low Power Wide Area Networks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600" b="0" dirty="0" smtClean="0"/>
              <a:t>    </a:t>
            </a:r>
            <a:r>
              <a:rPr lang="en-US" b="0" dirty="0" smtClean="0"/>
              <a:t>The </a:t>
            </a:r>
            <a:r>
              <a:rPr lang="en-US" b="0" dirty="0" smtClean="0"/>
              <a:t>biggest input to </a:t>
            </a:r>
            <a:r>
              <a:rPr lang="en-US" b="0" dirty="0" err="1" smtClean="0"/>
              <a:t>IoT</a:t>
            </a:r>
            <a:r>
              <a:rPr lang="en-US" b="0" dirty="0" smtClean="0"/>
              <a:t> may come from cellular </a:t>
            </a:r>
            <a:r>
              <a:rPr lang="en-US" b="0" dirty="0" smtClean="0"/>
              <a:t>community. 3 </a:t>
            </a:r>
            <a:r>
              <a:rPr lang="en-US" b="0" dirty="0" smtClean="0"/>
              <a:t>GPP is now working </a:t>
            </a:r>
            <a:r>
              <a:rPr lang="en-US" b="0" dirty="0" smtClean="0"/>
              <a:t>on 5G standardization</a:t>
            </a:r>
            <a:r>
              <a:rPr lang="en-US" b="0" dirty="0" smtClean="0"/>
              <a:t>. The group has </a:t>
            </a:r>
            <a:r>
              <a:rPr lang="en-US" b="0" dirty="0" smtClean="0"/>
              <a:t>the experience </a:t>
            </a:r>
            <a:r>
              <a:rPr lang="en-US" b="0" dirty="0" smtClean="0"/>
              <a:t>of standardizing 3 G and 4 G</a:t>
            </a:r>
            <a:r>
              <a:rPr lang="en-US" b="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 Cellular </a:t>
            </a:r>
            <a:r>
              <a:rPr lang="en-US" b="0" dirty="0" smtClean="0"/>
              <a:t>is becoming increasingly attractive for supporting large-scale </a:t>
            </a:r>
            <a:r>
              <a:rPr lang="en-US" b="0" dirty="0" err="1" smtClean="0"/>
              <a:t>IoT</a:t>
            </a:r>
            <a:r>
              <a:rPr lang="en-US" b="0" dirty="0" smtClean="0"/>
              <a:t> installations due to: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wide coverage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relatively low deployment costs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high level of security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access to dedicated spectrum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simplicity of management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Emerging 5 G Networks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143000"/>
            <a:ext cx="9144000" cy="5029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However</a:t>
            </a:r>
            <a:r>
              <a:rPr lang="en-US" b="0" dirty="0" smtClean="0"/>
              <a:t>, LTE networks have </a:t>
            </a:r>
            <a:r>
              <a:rPr lang="en-US" b="0" dirty="0" smtClean="0"/>
              <a:t>not </a:t>
            </a:r>
            <a:r>
              <a:rPr lang="en-US" b="0" dirty="0" smtClean="0"/>
              <a:t>been designed </a:t>
            </a:r>
            <a:r>
              <a:rPr lang="en-US" b="0" dirty="0" smtClean="0"/>
              <a:t>keeping in view </a:t>
            </a:r>
            <a:r>
              <a:rPr lang="en-US" b="0" dirty="0" err="1" smtClean="0"/>
              <a:t>IoT</a:t>
            </a:r>
            <a:r>
              <a:rPr lang="en-US" b="0" dirty="0" smtClean="0"/>
              <a:t> </a:t>
            </a:r>
            <a:r>
              <a:rPr lang="en-US" b="0" dirty="0" smtClean="0"/>
              <a:t>devices, which can be event driven.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Therefore</a:t>
            </a:r>
            <a:r>
              <a:rPr lang="en-US" b="0" dirty="0" smtClean="0"/>
              <a:t>, several improvements have been initiated in 3GPP aiming to augment LTE to become more suitable for </a:t>
            </a:r>
            <a:r>
              <a:rPr lang="en-US" b="0" dirty="0" err="1" smtClean="0"/>
              <a:t>IoT</a:t>
            </a:r>
            <a:r>
              <a:rPr lang="en-US" b="0" dirty="0" smtClean="0"/>
              <a:t> applications</a:t>
            </a:r>
            <a:r>
              <a:rPr lang="en-US" b="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The </a:t>
            </a:r>
            <a:r>
              <a:rPr lang="en-US" b="0" dirty="0" smtClean="0"/>
              <a:t>number of connected machines are expected to grow dramatically-- up to 30,000, maybe 60,000 devices in a single </a:t>
            </a:r>
            <a:r>
              <a:rPr lang="en-US" b="0" dirty="0" smtClean="0"/>
              <a:t>cell– so LTE </a:t>
            </a:r>
            <a:r>
              <a:rPr lang="en-US" b="0" dirty="0" smtClean="0"/>
              <a:t>technologies require respective mechanisms to handle a very large number of devices. </a:t>
            </a:r>
          </a:p>
          <a:p>
            <a:endParaRPr lang="en-US" b="0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Emerging 5 G Networks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1066800"/>
            <a:ext cx="9144000" cy="4724400"/>
          </a:xfrm>
        </p:spPr>
        <p:txBody>
          <a:bodyPr/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Typical </a:t>
            </a:r>
            <a:r>
              <a:rPr lang="en-US" b="0" dirty="0" err="1" smtClean="0"/>
              <a:t>IoT</a:t>
            </a:r>
            <a:r>
              <a:rPr lang="en-US" b="0" dirty="0" smtClean="0"/>
              <a:t> data transmissions are infrequent, small, and require simplified signaling procedures for connection establishment to offer energy consumption saving for such devices</a:t>
            </a:r>
            <a:r>
              <a:rPr lang="en-US" dirty="0" smtClean="0"/>
              <a:t>.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If technology and data plans are affordable, cellular technology can support </a:t>
            </a:r>
            <a:r>
              <a:rPr lang="en-US" b="0" dirty="0" err="1" smtClean="0"/>
              <a:t>IoT</a:t>
            </a:r>
            <a:r>
              <a:rPr lang="en-US" b="0" dirty="0" smtClean="0"/>
              <a:t> due to its global availability and considerable reliability.</a:t>
            </a:r>
          </a:p>
          <a:p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Emerging 5 G Networks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143000"/>
            <a:ext cx="86868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Key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</a:t>
            </a:r>
            <a:r>
              <a:rPr lang="en-US" b="0" dirty="0" smtClean="0"/>
              <a:t>vailability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</a:t>
            </a:r>
            <a:r>
              <a:rPr lang="en-US" b="0" dirty="0" smtClean="0"/>
              <a:t>eliability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V</a:t>
            </a:r>
            <a:r>
              <a:rPr lang="en-US" b="0" dirty="0" smtClean="0"/>
              <a:t>iability i.e., data plan costs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b="0" dirty="0" smtClean="0"/>
              <a:t>Mobile phone technology is probably the best business proposition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en-US" b="0" dirty="0" smtClean="0"/>
              <a:t>  </a:t>
            </a:r>
            <a:r>
              <a:rPr lang="en-US" b="0" dirty="0" smtClean="0"/>
              <a:t>Low Power </a:t>
            </a:r>
            <a:r>
              <a:rPr lang="en-US" b="0" dirty="0" err="1" smtClean="0"/>
              <a:t>Wifi</a:t>
            </a:r>
            <a:r>
              <a:rPr lang="en-US" b="0" dirty="0" smtClean="0"/>
              <a:t>, a new system, is also a great </a:t>
            </a:r>
            <a:r>
              <a:rPr lang="en-US" b="0" dirty="0" smtClean="0"/>
              <a:t>contender</a:t>
            </a:r>
            <a:r>
              <a:rPr lang="en-US" b="0" baseline="30000" dirty="0" smtClean="0"/>
              <a:t>1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Furthermore</a:t>
            </a:r>
            <a:r>
              <a:rPr lang="en-US" b="0" dirty="0" smtClean="0"/>
              <a:t>, an exciting class of Low Power Wide Area networking technologies is also </a:t>
            </a:r>
            <a:r>
              <a:rPr lang="en-US" b="0" dirty="0" smtClean="0"/>
              <a:t>emerging</a:t>
            </a:r>
            <a:r>
              <a:rPr lang="en-US" b="0" baseline="30000" dirty="0" smtClean="0"/>
              <a:t>2</a:t>
            </a:r>
            <a:endParaRPr lang="en-US" b="0" baseline="30000" dirty="0" smtClean="0"/>
          </a:p>
          <a:p>
            <a:pPr>
              <a:buFont typeface="Arial" pitchFamily="34" charset="0"/>
              <a:buChar char="•"/>
            </a:pPr>
            <a:endParaRPr lang="en-US" b="0" baseline="30000" dirty="0" smtClean="0"/>
          </a:p>
          <a:p>
            <a:pPr marL="342900" indent="-342900"/>
            <a:r>
              <a:rPr lang="en-US" sz="1800" b="0" baseline="30000" dirty="0" smtClean="0"/>
              <a:t>1.</a:t>
            </a:r>
            <a:r>
              <a:rPr lang="en-US" sz="1800" b="0" baseline="30000" dirty="0" smtClean="0"/>
              <a:t>https</a:t>
            </a:r>
            <a:r>
              <a:rPr lang="en-US" sz="1800" b="0" baseline="30000" dirty="0" smtClean="0"/>
              <a:t>://</a:t>
            </a:r>
            <a:r>
              <a:rPr lang="en-US" sz="1800" b="0" baseline="30000" dirty="0" smtClean="0"/>
              <a:t>www.wi-fi.org/news-events/newsroom/wi-fi-alliance-introduces-low-power-long-range-wi-fi-halow</a:t>
            </a:r>
            <a:endParaRPr lang="en-US" sz="1800" b="0" baseline="30000" dirty="0" smtClean="0"/>
          </a:p>
          <a:p>
            <a:pPr marL="342900" indent="-342900"/>
            <a:r>
              <a:rPr lang="en-US" sz="1800" b="0" baseline="30000" dirty="0" smtClean="0"/>
              <a:t>2. http</a:t>
            </a:r>
            <a:r>
              <a:rPr lang="en-US" sz="1800" b="0" baseline="30000" dirty="0" smtClean="0"/>
              <a:t>://www.edn.com/design/systems-design/4440343/3/Low-power-wide-area-networking-alternatives-for-the-IoT</a:t>
            </a:r>
            <a:endParaRPr lang="en-US" sz="1800" b="0" baseline="300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The collected data needs to be stored and processed somewhere. Known as </a:t>
            </a:r>
            <a:r>
              <a:rPr lang="en-US" b="0" dirty="0" err="1" smtClean="0"/>
              <a:t>IoT</a:t>
            </a:r>
            <a:r>
              <a:rPr lang="en-US" b="0" dirty="0" smtClean="0"/>
              <a:t> platforms, these are typically cloud-based infrastructures which: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receive and send data via standardized interfaces, known as </a:t>
            </a:r>
            <a:r>
              <a:rPr lang="en-US" dirty="0" smtClean="0"/>
              <a:t>API (Application Programming Interface)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store the data; and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process the </a:t>
            </a:r>
            <a:r>
              <a:rPr lang="en-US" b="0" dirty="0" smtClean="0"/>
              <a:t>data</a:t>
            </a: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Many commercial platforms are available today.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Recommended is scalable cloud solutions in a software-as-a-service (</a:t>
            </a:r>
            <a:r>
              <a:rPr lang="en-US" b="0" dirty="0" err="1" smtClean="0"/>
              <a:t>SaaS</a:t>
            </a:r>
            <a:r>
              <a:rPr lang="en-US" b="0" dirty="0" smtClean="0"/>
              <a:t>) model for </a:t>
            </a:r>
            <a:r>
              <a:rPr lang="en-US" b="0" dirty="0" err="1" smtClean="0"/>
              <a:t>IoT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 smtClean="0"/>
              <a:t>Software as a service (</a:t>
            </a:r>
            <a:r>
              <a:rPr lang="en-US" b="0" dirty="0" err="1" smtClean="0"/>
              <a:t>SaaS</a:t>
            </a:r>
            <a:r>
              <a:rPr lang="en-US" b="0" dirty="0" smtClean="0"/>
              <a:t>) is a software distribution </a:t>
            </a:r>
            <a:r>
              <a:rPr lang="en-US" dirty="0" smtClean="0"/>
              <a:t>model</a:t>
            </a:r>
            <a:r>
              <a:rPr lang="en-US" b="0" dirty="0" smtClean="0"/>
              <a:t> in which a third-party provider hosts applications and makes them available to customers over the Internet.</a:t>
            </a:r>
          </a:p>
          <a:p>
            <a:endParaRPr lang="en-US" dirty="0" smtClean="0"/>
          </a:p>
          <a:p>
            <a:r>
              <a:rPr lang="en-US" dirty="0" err="1" smtClean="0"/>
              <a:t>SaaS</a:t>
            </a:r>
            <a:r>
              <a:rPr lang="en-US" b="0" dirty="0" smtClean="0"/>
              <a:t> is one of three main categories of cloud computing, alongside infrastructure as a service (</a:t>
            </a:r>
            <a:r>
              <a:rPr lang="en-US" b="0" dirty="0" err="1" smtClean="0"/>
              <a:t>IaaS</a:t>
            </a:r>
            <a:r>
              <a:rPr lang="en-US" b="0" dirty="0" smtClean="0"/>
              <a:t>) and platform as a service (</a:t>
            </a:r>
            <a:r>
              <a:rPr lang="en-US" b="0" dirty="0" err="1" smtClean="0"/>
              <a:t>PaaS</a:t>
            </a:r>
            <a:r>
              <a:rPr lang="en-US" b="0" dirty="0" smtClean="0"/>
              <a:t>).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Software as a service</a:t>
            </a:r>
            <a:r>
              <a:rPr lang="en-US" b="0" dirty="0" smtClean="0"/>
              <a:t> (</a:t>
            </a:r>
            <a:r>
              <a:rPr lang="en-US" dirty="0" err="1" smtClean="0"/>
              <a:t>SaaS</a:t>
            </a:r>
            <a:r>
              <a:rPr lang="en-US" b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Comparison of Cloud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pic>
        <p:nvPicPr>
          <p:cNvPr id="6" name="Picture 5" descr="compairs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8841073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752600"/>
            <a:ext cx="8064500" cy="4419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smtClean="0"/>
              <a:t>     Used </a:t>
            </a:r>
            <a:r>
              <a:rPr lang="en-US" b="0" dirty="0" smtClean="0"/>
              <a:t>for applications, and other development, while providing cloud components to software.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What developers gain with </a:t>
            </a:r>
            <a:r>
              <a:rPr lang="en-US" b="0" dirty="0" err="1" smtClean="0"/>
              <a:t>PaaS</a:t>
            </a:r>
            <a:r>
              <a:rPr lang="en-US" b="0" dirty="0" smtClean="0"/>
              <a:t> is a framework they can build upon to develop or customize applications.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</a:t>
            </a:r>
            <a:r>
              <a:rPr lang="en-US" b="0" dirty="0" err="1" smtClean="0"/>
              <a:t>PaaS</a:t>
            </a:r>
            <a:r>
              <a:rPr lang="en-US" b="0" dirty="0" smtClean="0"/>
              <a:t> makes the development, testing, and deployment of applications quick, simple, and cost-effective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PaaS</a:t>
            </a:r>
            <a:r>
              <a:rPr lang="en-US" dirty="0" smtClean="0"/>
              <a:t> (Platform As A Service)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Self-service models for accessing, monitoring, and managing remote datacenter infrastructures, such as </a:t>
            </a:r>
            <a:r>
              <a:rPr lang="en-US" b="0" dirty="0" smtClean="0"/>
              <a:t>computer </a:t>
            </a:r>
            <a:r>
              <a:rPr lang="en-US" b="0" dirty="0" smtClean="0"/>
              <a:t>(virtualized or bare metal), storage, networking, and networking services (e.g. firewalls).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Instead of having to purchase hardware outright, users can purchase </a:t>
            </a:r>
            <a:r>
              <a:rPr lang="en-US" b="0" dirty="0" err="1" smtClean="0"/>
              <a:t>IaaS</a:t>
            </a:r>
            <a:r>
              <a:rPr lang="en-US" b="0" dirty="0" smtClean="0"/>
              <a:t> based on consumption,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IaaS</a:t>
            </a:r>
            <a:r>
              <a:rPr lang="en-US" dirty="0" smtClean="0"/>
              <a:t> (Infrastructure As A Service)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porate-PowerPoint_updated_16062015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Corporate-PowerPoint_updated_16062015</Template>
  <TotalTime>3035</TotalTime>
  <Words>1404</Words>
  <Application>Microsoft Office PowerPoint</Application>
  <PresentationFormat>On-screen Show (4:3)</PresentationFormat>
  <Paragraphs>248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Corporate-PowerPoint_updated_16062015</vt:lpstr>
      <vt:lpstr>CITS 5506 The Internet of Things Lecture 05-6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user01</dc:creator>
  <cp:lastModifiedBy>user01</cp:lastModifiedBy>
  <cp:revision>372</cp:revision>
  <dcterms:created xsi:type="dcterms:W3CDTF">2017-07-28T02:03:22Z</dcterms:created>
  <dcterms:modified xsi:type="dcterms:W3CDTF">2017-09-06T12:46:02Z</dcterms:modified>
</cp:coreProperties>
</file>