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61" r:id="rId2"/>
    <p:sldId id="283" r:id="rId3"/>
    <p:sldId id="329" r:id="rId4"/>
    <p:sldId id="284" r:id="rId5"/>
    <p:sldId id="285" r:id="rId6"/>
    <p:sldId id="286" r:id="rId7"/>
    <p:sldId id="287" r:id="rId8"/>
    <p:sldId id="289" r:id="rId9"/>
    <p:sldId id="290" r:id="rId10"/>
    <p:sldId id="292" r:id="rId11"/>
    <p:sldId id="291" r:id="rId12"/>
    <p:sldId id="294" r:id="rId13"/>
    <p:sldId id="293" r:id="rId14"/>
    <p:sldId id="295" r:id="rId15"/>
    <p:sldId id="296" r:id="rId16"/>
    <p:sldId id="297" r:id="rId17"/>
    <p:sldId id="298" r:id="rId18"/>
    <p:sldId id="306" r:id="rId19"/>
    <p:sldId id="305" r:id="rId20"/>
    <p:sldId id="302" r:id="rId21"/>
    <p:sldId id="304" r:id="rId22"/>
    <p:sldId id="307" r:id="rId23"/>
    <p:sldId id="308" r:id="rId24"/>
    <p:sldId id="311" r:id="rId25"/>
    <p:sldId id="313" r:id="rId26"/>
    <p:sldId id="310" r:id="rId27"/>
    <p:sldId id="312" r:id="rId28"/>
    <p:sldId id="314" r:id="rId29"/>
    <p:sldId id="316" r:id="rId30"/>
    <p:sldId id="315" r:id="rId31"/>
    <p:sldId id="317" r:id="rId32"/>
    <p:sldId id="319" r:id="rId33"/>
    <p:sldId id="318" r:id="rId34"/>
    <p:sldId id="320" r:id="rId35"/>
    <p:sldId id="321" r:id="rId36"/>
    <p:sldId id="322" r:id="rId37"/>
    <p:sldId id="323" r:id="rId38"/>
    <p:sldId id="324" r:id="rId39"/>
    <p:sldId id="326" r:id="rId40"/>
    <p:sldId id="327" r:id="rId41"/>
    <p:sldId id="325" r:id="rId42"/>
    <p:sldId id="328" r:id="rId43"/>
    <p:sldId id="33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Connie Rentschler" initials="C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068B0"/>
    <a:srgbClr val="9D7123"/>
    <a:srgbClr val="27348B"/>
    <a:srgbClr val="DDB10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20" autoAdjust="0"/>
    <p:restoredTop sz="94663" autoAdjust="0"/>
  </p:normalViewPr>
  <p:slideViewPr>
    <p:cSldViewPr>
      <p:cViewPr varScale="1">
        <p:scale>
          <a:sx n="65" d="100"/>
          <a:sy n="65" d="100"/>
        </p:scale>
        <p:origin x="-148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7BA472-454A-484F-AD3A-D46DFA6BE4F1}" type="datetimeFigureOut">
              <a:rPr lang="en-US" smtClean="0"/>
              <a:pPr/>
              <a:t>8/16/2017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E5486-C925-4896-874C-43EBED49A4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New_York_Stock_Exchang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n.wikipedia.org/wiki/Financial_services" TargetMode="External"/><Relationship Id="rId4" Type="http://schemas.openxmlformats.org/officeDocument/2006/relationships/hyperlink" Target="https://www.nyse.com/quote/XNYS:MS"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McKinsey_Quarterly" TargetMode="External"/><Relationship Id="rId3" Type="http://schemas.openxmlformats.org/officeDocument/2006/relationships/hyperlink" Target="https://en.wikipedia.org/wiki/Management_consulting" TargetMode="External"/><Relationship Id="rId7" Type="http://schemas.openxmlformats.org/officeDocument/2006/relationships/hyperlink" Target="https://en.wikipedia.org/wiki/McKinsey_&amp;_Company"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The_New_York_Times" TargetMode="External"/><Relationship Id="rId5" Type="http://schemas.openxmlformats.org/officeDocument/2006/relationships/hyperlink" Target="https://en.wikipedia.org/wiki/Quantitative_research" TargetMode="External"/><Relationship Id="rId4" Type="http://schemas.openxmlformats.org/officeDocument/2006/relationships/hyperlink" Target="https://en.wikipedia.org/wiki/Qualitative_research"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Internet"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en.wikipedia.org/wiki/Information-centric_networkin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Morgan Stanley</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tooltip="New York Stock Exchange"/>
              </a:rPr>
              <a:t>NYSE</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4"/>
              </a:rPr>
              <a:t>MS</a:t>
            </a:r>
            <a:r>
              <a:rPr lang="en-US" sz="1200" b="0" i="0" kern="1200" dirty="0" smtClean="0">
                <a:solidFill>
                  <a:schemeClr val="tx1"/>
                </a:solidFill>
                <a:latin typeface="+mn-lt"/>
                <a:ea typeface="+mn-ea"/>
                <a:cs typeface="+mn-cs"/>
              </a:rPr>
              <a:t>) is a leading global </a:t>
            </a:r>
            <a:r>
              <a:rPr lang="en-US" sz="1200" b="0" i="0" u="none" strike="noStrike" kern="1200" dirty="0" smtClean="0">
                <a:solidFill>
                  <a:schemeClr val="tx1"/>
                </a:solidFill>
                <a:latin typeface="+mn-lt"/>
                <a:ea typeface="+mn-ea"/>
                <a:cs typeface="+mn-cs"/>
                <a:hlinkClick r:id="rId5" tooltip="Financial services"/>
              </a:rPr>
              <a:t>financial services</a:t>
            </a:r>
            <a:r>
              <a:rPr lang="en-US" sz="1200" b="0" i="0" kern="1200" dirty="0" smtClean="0">
                <a:solidFill>
                  <a:schemeClr val="tx1"/>
                </a:solidFill>
                <a:latin typeface="+mn-lt"/>
                <a:ea typeface="+mn-ea"/>
                <a:cs typeface="+mn-cs"/>
              </a:rPr>
              <a:t> firm providing investment banking, securities, wealth management and investment management services.</a:t>
            </a:r>
            <a:endParaRPr lang="en-US" dirty="0"/>
          </a:p>
        </p:txBody>
      </p:sp>
      <p:sp>
        <p:nvSpPr>
          <p:cNvPr id="4" name="Slide Number Placeholder 3"/>
          <p:cNvSpPr>
            <a:spLocks noGrp="1"/>
          </p:cNvSpPr>
          <p:nvPr>
            <p:ph type="sldNum" sz="quarter" idx="10"/>
          </p:nvPr>
        </p:nvSpPr>
        <p:spPr/>
        <p:txBody>
          <a:bodyPr/>
          <a:lstStyle/>
          <a:p>
            <a:fld id="{04AE5486-C925-4896-874C-43EBED49A423}"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McKinsey &amp; Company</a:t>
            </a:r>
            <a:r>
              <a:rPr lang="en-US" sz="1200" b="0" i="0" kern="1200" dirty="0" smtClean="0">
                <a:solidFill>
                  <a:schemeClr val="tx1"/>
                </a:solidFill>
                <a:latin typeface="+mn-lt"/>
                <a:ea typeface="+mn-ea"/>
                <a:cs typeface="+mn-cs"/>
              </a:rPr>
              <a:t> is a worldwide </a:t>
            </a:r>
            <a:r>
              <a:rPr lang="en-US" sz="1200" b="0" i="0" u="none" strike="noStrike" kern="1200" dirty="0" smtClean="0">
                <a:solidFill>
                  <a:schemeClr val="tx1"/>
                </a:solidFill>
                <a:latin typeface="+mn-lt"/>
                <a:ea typeface="+mn-ea"/>
                <a:cs typeface="+mn-cs"/>
                <a:hlinkClick r:id="rId3" tooltip="Management consulting"/>
              </a:rPr>
              <a:t>management consulting</a:t>
            </a:r>
            <a:r>
              <a:rPr lang="en-US" sz="1200" b="0" i="0" kern="1200" dirty="0" smtClean="0">
                <a:solidFill>
                  <a:schemeClr val="tx1"/>
                </a:solidFill>
                <a:latin typeface="+mn-lt"/>
                <a:ea typeface="+mn-ea"/>
                <a:cs typeface="+mn-cs"/>
              </a:rPr>
              <a:t> firm. It conducts </a:t>
            </a:r>
            <a:r>
              <a:rPr lang="en-US" sz="1200" b="0" i="0" u="none" strike="noStrike" kern="1200" dirty="0" smtClean="0">
                <a:solidFill>
                  <a:schemeClr val="tx1"/>
                </a:solidFill>
                <a:latin typeface="+mn-lt"/>
                <a:ea typeface="+mn-ea"/>
                <a:cs typeface="+mn-cs"/>
                <a:hlinkClick r:id="rId4" tooltip="Qualitative research"/>
              </a:rPr>
              <a:t>qualitative</a:t>
            </a:r>
            <a:r>
              <a:rPr lang="en-US" sz="1200" b="0" i="0" kern="1200" dirty="0" smtClean="0">
                <a:solidFill>
                  <a:schemeClr val="tx1"/>
                </a:solidFill>
                <a:latin typeface="+mn-lt"/>
                <a:ea typeface="+mn-ea"/>
                <a:cs typeface="+mn-cs"/>
              </a:rPr>
              <a:t> and </a:t>
            </a:r>
            <a:r>
              <a:rPr lang="en-US" sz="1200" b="0" i="0" u="none" strike="noStrike" kern="1200" dirty="0" smtClean="0">
                <a:solidFill>
                  <a:schemeClr val="tx1"/>
                </a:solidFill>
                <a:latin typeface="+mn-lt"/>
                <a:ea typeface="+mn-ea"/>
                <a:cs typeface="+mn-cs"/>
                <a:hlinkClick r:id="rId5" tooltip="Quantitative research"/>
              </a:rPr>
              <a:t>quantitative</a:t>
            </a:r>
            <a:r>
              <a:rPr lang="en-US" sz="1200" b="0" i="0" kern="1200" dirty="0" smtClean="0">
                <a:solidFill>
                  <a:schemeClr val="tx1"/>
                </a:solidFill>
                <a:latin typeface="+mn-lt"/>
                <a:ea typeface="+mn-ea"/>
                <a:cs typeface="+mn-cs"/>
              </a:rPr>
              <a:t> analysis in order to evaluate management decisions across the public and private sectors. According to </a:t>
            </a:r>
            <a:r>
              <a:rPr lang="en-US" sz="1200" b="0" i="1" u="none" strike="noStrike" kern="1200" dirty="0" smtClean="0">
                <a:solidFill>
                  <a:schemeClr val="tx1"/>
                </a:solidFill>
                <a:latin typeface="+mn-lt"/>
                <a:ea typeface="+mn-ea"/>
                <a:cs typeface="+mn-cs"/>
                <a:hlinkClick r:id="rId6" tooltip="The New York Times"/>
              </a:rPr>
              <a:t>The New York Times</a:t>
            </a:r>
            <a:r>
              <a:rPr lang="en-US" sz="1200" b="0" i="0" kern="1200" dirty="0" smtClean="0">
                <a:solidFill>
                  <a:schemeClr val="tx1"/>
                </a:solidFill>
                <a:latin typeface="+mn-lt"/>
                <a:ea typeface="+mn-ea"/>
                <a:cs typeface="+mn-cs"/>
              </a:rPr>
              <a:t>, it is considered the most prestigious management consultancy in the world.</a:t>
            </a:r>
            <a:r>
              <a:rPr lang="en-US" sz="1200" b="0" i="0" u="none" strike="noStrike" kern="1200" baseline="30000" dirty="0" smtClean="0">
                <a:solidFill>
                  <a:schemeClr val="tx1"/>
                </a:solidFill>
                <a:latin typeface="+mn-lt"/>
                <a:ea typeface="+mn-ea"/>
                <a:cs typeface="+mn-cs"/>
                <a:hlinkClick r:id="rId7"/>
              </a:rPr>
              <a:t>[3]</a:t>
            </a:r>
            <a:r>
              <a:rPr lang="en-US" sz="1200" b="0" i="0" kern="1200" dirty="0" smtClean="0">
                <a:solidFill>
                  <a:schemeClr val="tx1"/>
                </a:solidFill>
                <a:latin typeface="+mn-lt"/>
                <a:ea typeface="+mn-ea"/>
                <a:cs typeface="+mn-cs"/>
              </a:rPr>
              <a:t> McKinsey publishes the </a:t>
            </a:r>
            <a:r>
              <a:rPr lang="en-US" sz="1200" b="0" i="1" u="none" strike="noStrike" kern="1200" dirty="0" smtClean="0">
                <a:solidFill>
                  <a:schemeClr val="tx1"/>
                </a:solidFill>
                <a:latin typeface="+mn-lt"/>
                <a:ea typeface="+mn-ea"/>
                <a:cs typeface="+mn-cs"/>
                <a:hlinkClick r:id="rId8" tooltip="McKinsey Quarterly"/>
              </a:rPr>
              <a:t>McKinsey Quarterly</a:t>
            </a:r>
            <a:r>
              <a:rPr lang="en-US" sz="1200" b="0" i="0" kern="1200" dirty="0" smtClean="0">
                <a:solidFill>
                  <a:schemeClr val="tx1"/>
                </a:solidFill>
                <a:latin typeface="+mn-lt"/>
                <a:ea typeface="+mn-ea"/>
                <a:cs typeface="+mn-cs"/>
              </a:rPr>
              <a:t> since 1964, funds the McKinsey Global Institute research organization, publishes reports on management topics, and has authored many influential books on management</a:t>
            </a:r>
            <a:endParaRPr lang="en-US" dirty="0"/>
          </a:p>
        </p:txBody>
      </p:sp>
      <p:sp>
        <p:nvSpPr>
          <p:cNvPr id="4" name="Slide Number Placeholder 3"/>
          <p:cNvSpPr>
            <a:spLocks noGrp="1"/>
          </p:cNvSpPr>
          <p:nvPr>
            <p:ph type="sldNum" sz="quarter" idx="10"/>
          </p:nvPr>
        </p:nvSpPr>
        <p:spPr/>
        <p:txBody>
          <a:bodyPr/>
          <a:lstStyle/>
          <a:p>
            <a:fld id="{04AE5486-C925-4896-874C-43EBED49A423}"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Pervasive ……………especially of an unwelcome influence or physical effect, spreading widely throughout an area or a group of people.</a:t>
            </a:r>
            <a:endParaRPr lang="en-US" dirty="0"/>
          </a:p>
        </p:txBody>
      </p:sp>
      <p:sp>
        <p:nvSpPr>
          <p:cNvPr id="4" name="Slide Number Placeholder 3"/>
          <p:cNvSpPr>
            <a:spLocks noGrp="1"/>
          </p:cNvSpPr>
          <p:nvPr>
            <p:ph type="sldNum" sz="quarter" idx="10"/>
          </p:nvPr>
        </p:nvSpPr>
        <p:spPr/>
        <p:txBody>
          <a:bodyPr/>
          <a:lstStyle/>
          <a:p>
            <a:fld id="{04AE5486-C925-4896-874C-43EBED49A423}"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AE5486-C925-4896-874C-43EBED49A423}"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a:lstStyle/>
          <a:p>
            <a:endParaRPr lang="ko-KR" altLang="ko-K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 contrast to IP-based, host-oriented, </a:t>
            </a:r>
            <a:r>
              <a:rPr lang="en-US" sz="1200" b="0" i="0" u="none" strike="noStrike" kern="1200" dirty="0" smtClean="0">
                <a:solidFill>
                  <a:schemeClr val="tx1"/>
                </a:solidFill>
                <a:latin typeface="+mn-lt"/>
                <a:ea typeface="+mn-ea"/>
                <a:cs typeface="+mn-cs"/>
                <a:hlinkClick r:id="rId3" tooltip="Internet"/>
              </a:rPr>
              <a:t>Internet</a:t>
            </a:r>
            <a:r>
              <a:rPr lang="en-US" sz="1200" b="0" i="0" kern="1200" dirty="0" smtClean="0">
                <a:solidFill>
                  <a:schemeClr val="tx1"/>
                </a:solidFill>
                <a:latin typeface="+mn-lt"/>
                <a:ea typeface="+mn-ea"/>
                <a:cs typeface="+mn-cs"/>
              </a:rPr>
              <a:t> architecture, </a:t>
            </a:r>
            <a:r>
              <a:rPr lang="en-US" sz="1200" b="1" i="0" kern="1200" dirty="0" smtClean="0">
                <a:solidFill>
                  <a:schemeClr val="tx1"/>
                </a:solidFill>
                <a:latin typeface="+mn-lt"/>
                <a:ea typeface="+mn-ea"/>
                <a:cs typeface="+mn-cs"/>
              </a:rPr>
              <a:t>content centric networking</a:t>
            </a:r>
            <a:r>
              <a:rPr lang="en-US" sz="1200" b="0" i="0" kern="1200" dirty="0" smtClean="0">
                <a:solidFill>
                  <a:schemeClr val="tx1"/>
                </a:solidFill>
                <a:latin typeface="+mn-lt"/>
                <a:ea typeface="+mn-ea"/>
                <a:cs typeface="+mn-cs"/>
              </a:rPr>
              <a:t> (CCN) emphasizes content by making it directly addressable and routable. Endpoints communicate based on named data instead of IP addresses. CCN is characterized by the basic exchange of content request messages (called "Interests") and content return messages (called "Content Objects"). It is considered an </a:t>
            </a:r>
            <a:r>
              <a:rPr lang="en-US" sz="1200" b="0" i="0" u="none" strike="noStrike" kern="1200" dirty="0" smtClean="0">
                <a:solidFill>
                  <a:schemeClr val="tx1"/>
                </a:solidFill>
                <a:latin typeface="+mn-lt"/>
                <a:ea typeface="+mn-ea"/>
                <a:cs typeface="+mn-cs"/>
                <a:hlinkClick r:id="rId4" tooltip="Information-centric networking"/>
              </a:rPr>
              <a:t>information-centric networking</a:t>
            </a:r>
            <a:r>
              <a:rPr lang="en-US" sz="1200" b="0" i="0" kern="1200" dirty="0" smtClean="0">
                <a:solidFill>
                  <a:schemeClr val="tx1"/>
                </a:solidFill>
                <a:latin typeface="+mn-lt"/>
                <a:ea typeface="+mn-ea"/>
                <a:cs typeface="+mn-cs"/>
              </a:rPr>
              <a:t> (ICN) architecture.</a:t>
            </a:r>
          </a:p>
          <a:p>
            <a:r>
              <a:rPr lang="en-US" dirty="0" smtClean="0"/>
              <a:t>http://www.internetsociety.org/articles/how-data-centric-networking-could-change-internet</a:t>
            </a:r>
          </a:p>
          <a:p>
            <a:r>
              <a:rPr lang="en-US" sz="1200" b="1" i="0" kern="1200" dirty="0" smtClean="0">
                <a:solidFill>
                  <a:schemeClr val="tx1"/>
                </a:solidFill>
                <a:latin typeface="+mn-lt"/>
                <a:ea typeface="+mn-ea"/>
                <a:cs typeface="+mn-cs"/>
              </a:rPr>
              <a:t>Context</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aware</a:t>
            </a:r>
            <a:r>
              <a:rPr lang="en-US" sz="1200" b="0" i="0" kern="1200" dirty="0" smtClean="0">
                <a:solidFill>
                  <a:schemeClr val="tx1"/>
                </a:solidFill>
                <a:latin typeface="+mn-lt"/>
                <a:ea typeface="+mn-ea"/>
                <a:cs typeface="+mn-cs"/>
              </a:rPr>
              <a:t> computing refers to a general class of mobile </a:t>
            </a:r>
            <a:r>
              <a:rPr lang="en-US" sz="1200" b="1" i="0" kern="1200" dirty="0" smtClean="0">
                <a:solidFill>
                  <a:schemeClr val="tx1"/>
                </a:solidFill>
                <a:latin typeface="+mn-lt"/>
                <a:ea typeface="+mn-ea"/>
                <a:cs typeface="+mn-cs"/>
              </a:rPr>
              <a:t>systems</a:t>
            </a:r>
            <a:r>
              <a:rPr lang="en-US" sz="1200" b="0" i="0" kern="1200" dirty="0" smtClean="0">
                <a:solidFill>
                  <a:schemeClr val="tx1"/>
                </a:solidFill>
                <a:latin typeface="+mn-lt"/>
                <a:ea typeface="+mn-ea"/>
                <a:cs typeface="+mn-cs"/>
              </a:rPr>
              <a:t> that can sense their physical environment, and adapt their behavior accordingly. </a:t>
            </a:r>
            <a:r>
              <a:rPr lang="en-US" sz="1200" b="1" i="0" kern="1200" dirty="0" smtClean="0">
                <a:solidFill>
                  <a:schemeClr val="tx1"/>
                </a:solidFill>
                <a:latin typeface="+mn-lt"/>
                <a:ea typeface="+mn-ea"/>
                <a:cs typeface="+mn-cs"/>
              </a:rPr>
              <a:t>Context</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aware systems</a:t>
            </a:r>
            <a:r>
              <a:rPr lang="en-US" sz="1200" b="0" i="0" kern="1200" dirty="0" smtClean="0">
                <a:solidFill>
                  <a:schemeClr val="tx1"/>
                </a:solidFill>
                <a:latin typeface="+mn-lt"/>
                <a:ea typeface="+mn-ea"/>
                <a:cs typeface="+mn-cs"/>
              </a:rPr>
              <a:t> are a component of a ubiquitous computing or pervasive computing environment</a:t>
            </a:r>
            <a:endParaRPr lang="en-US" dirty="0"/>
          </a:p>
        </p:txBody>
      </p:sp>
      <p:sp>
        <p:nvSpPr>
          <p:cNvPr id="4" name="Slide Number Placeholder 3"/>
          <p:cNvSpPr>
            <a:spLocks noGrp="1"/>
          </p:cNvSpPr>
          <p:nvPr>
            <p:ph type="sldNum" sz="quarter" idx="10"/>
          </p:nvPr>
        </p:nvSpPr>
        <p:spPr/>
        <p:txBody>
          <a:bodyPr/>
          <a:lstStyle/>
          <a:p>
            <a:fld id="{04AE5486-C925-4896-874C-43EBED49A423}"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Small </a:t>
            </a:r>
            <a:r>
              <a:rPr lang="en-US" sz="1200" b="1" i="0" kern="1200" dirty="0" smtClean="0">
                <a:solidFill>
                  <a:schemeClr val="tx1"/>
                </a:solidFill>
                <a:latin typeface="+mn-lt"/>
                <a:ea typeface="+mn-ea"/>
                <a:cs typeface="+mn-cs"/>
              </a:rPr>
              <a:t>devices</a:t>
            </a:r>
            <a:r>
              <a:rPr lang="en-US" sz="1200" b="0" i="0" kern="1200" dirty="0" smtClean="0">
                <a:solidFill>
                  <a:schemeClr val="tx1"/>
                </a:solidFill>
                <a:latin typeface="+mn-lt"/>
                <a:ea typeface="+mn-ea"/>
                <a:cs typeface="+mn-cs"/>
              </a:rPr>
              <a:t> with limited CPU, memory, and power resources, so- called "</a:t>
            </a:r>
            <a:r>
              <a:rPr lang="en-US" sz="1200" b="1" i="0" kern="1200" dirty="0" smtClean="0">
                <a:solidFill>
                  <a:schemeClr val="tx1"/>
                </a:solidFill>
                <a:latin typeface="+mn-lt"/>
                <a:ea typeface="+mn-ea"/>
                <a:cs typeface="+mn-cs"/>
              </a:rPr>
              <a:t>constrained devices</a:t>
            </a:r>
            <a:r>
              <a:rPr lang="en-US" sz="1200" b="0" i="0" kern="1200" dirty="0" smtClean="0">
                <a:solidFill>
                  <a:schemeClr val="tx1"/>
                </a:solidFill>
                <a:latin typeface="+mn-lt"/>
                <a:ea typeface="+mn-ea"/>
                <a:cs typeface="+mn-cs"/>
              </a:rPr>
              <a:t>" (often used as sensors/actuators, smart objects, or </a:t>
            </a:r>
            <a:r>
              <a:rPr lang="en-US" sz="1200" b="0" i="0" kern="1200" dirty="0" err="1" smtClean="0">
                <a:solidFill>
                  <a:schemeClr val="tx1"/>
                </a:solidFill>
                <a:latin typeface="+mn-lt"/>
                <a:ea typeface="+mn-ea"/>
                <a:cs typeface="+mn-cs"/>
              </a:rPr>
              <a:t>smart</a:t>
            </a:r>
            <a:r>
              <a:rPr lang="en-US" sz="1200" b="1" i="0" kern="1200" dirty="0" err="1" smtClean="0">
                <a:solidFill>
                  <a:schemeClr val="tx1"/>
                </a:solidFill>
                <a:latin typeface="+mn-lt"/>
                <a:ea typeface="+mn-ea"/>
                <a:cs typeface="+mn-cs"/>
              </a:rPr>
              <a:t>devices</a:t>
            </a:r>
            <a:r>
              <a:rPr lang="en-US" sz="1200" b="0" i="0" kern="1200" dirty="0" smtClean="0">
                <a:solidFill>
                  <a:schemeClr val="tx1"/>
                </a:solidFill>
                <a:latin typeface="+mn-lt"/>
                <a:ea typeface="+mn-ea"/>
                <a:cs typeface="+mn-cs"/>
              </a:rPr>
              <a:t>) can form a network, becoming "</a:t>
            </a:r>
            <a:r>
              <a:rPr lang="en-US" sz="1200" b="1" i="0" kern="1200" dirty="0" smtClean="0">
                <a:solidFill>
                  <a:schemeClr val="tx1"/>
                </a:solidFill>
                <a:latin typeface="+mn-lt"/>
                <a:ea typeface="+mn-ea"/>
                <a:cs typeface="+mn-cs"/>
              </a:rPr>
              <a:t>constrained</a:t>
            </a:r>
            <a:r>
              <a:rPr lang="en-US" sz="1200" b="0" i="0" kern="1200" dirty="0" smtClean="0">
                <a:solidFill>
                  <a:schemeClr val="tx1"/>
                </a:solidFill>
                <a:latin typeface="+mn-lt"/>
                <a:ea typeface="+mn-ea"/>
                <a:cs typeface="+mn-cs"/>
              </a:rPr>
              <a:t> nodes" in that network.</a:t>
            </a:r>
            <a:endParaRPr lang="en-US" dirty="0"/>
          </a:p>
        </p:txBody>
      </p:sp>
      <p:sp>
        <p:nvSpPr>
          <p:cNvPr id="4" name="Slide Number Placeholder 3"/>
          <p:cNvSpPr>
            <a:spLocks noGrp="1"/>
          </p:cNvSpPr>
          <p:nvPr>
            <p:ph type="sldNum" sz="quarter" idx="10"/>
          </p:nvPr>
        </p:nvSpPr>
        <p:spPr/>
        <p:txBody>
          <a:bodyPr/>
          <a:lstStyle/>
          <a:p>
            <a:fld id="{04AE5486-C925-4896-874C-43EBED49A423}" type="slidenum">
              <a:rPr lang="en-US" smtClean="0"/>
              <a:pPr/>
              <a:t>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6" descr="W:\Emily\Presentation assets\UWAM0289 Presentation pg1.png"/>
          <p:cNvPicPr>
            <a:picLocks noChangeAspect="1" noChangeArrowheads="1"/>
          </p:cNvPicPr>
          <p:nvPr userDrawn="1"/>
        </p:nvPicPr>
        <p:blipFill rotWithShape="1">
          <a:blip r:embed="rId2">
            <a:extLst>
              <a:ext uri="{28A0092B-C50C-407E-A947-70E740481C1C}">
                <a14:useLocalDpi xmlns="" xmlns:a14="http://schemas.microsoft.com/office/drawing/2010/main" val="0"/>
              </a:ext>
            </a:extLst>
          </a:blip>
          <a:srcRect l="91964" t="87895"/>
          <a:stretch/>
        </p:blipFill>
        <p:spPr bwMode="auto">
          <a:xfrm>
            <a:off x="8417859" y="6033246"/>
            <a:ext cx="735536" cy="83090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hasCustomPrompt="1"/>
          </p:nvPr>
        </p:nvSpPr>
        <p:spPr>
          <a:xfrm>
            <a:off x="475488" y="1539208"/>
            <a:ext cx="6472776" cy="1872208"/>
          </a:xfrm>
          <a:prstGeom prst="rect">
            <a:avLst/>
          </a:prstGeom>
        </p:spPr>
        <p:txBody>
          <a:bodyPr tIns="0" bIns="0">
            <a:normAutofit/>
          </a:bodyPr>
          <a:lstStyle>
            <a:lvl1pPr algn="l">
              <a:lnSpc>
                <a:spcPct val="100000"/>
              </a:lnSpc>
              <a:defRPr sz="6200" baseline="0">
                <a:solidFill>
                  <a:schemeClr val="bg1"/>
                </a:solidFill>
                <a:latin typeface="Arial" pitchFamily="34" charset="0"/>
                <a:cs typeface="Arial" pitchFamily="34" charset="0"/>
              </a:defRPr>
            </a:lvl1pPr>
          </a:lstStyle>
          <a:p>
            <a:r>
              <a:rPr lang="en-US" dirty="0" smtClean="0"/>
              <a:t>Main heading</a:t>
            </a:r>
            <a:endParaRPr lang="en-AU" dirty="0"/>
          </a:p>
        </p:txBody>
      </p:sp>
      <p:sp>
        <p:nvSpPr>
          <p:cNvPr id="5" name="Subtitle 2"/>
          <p:cNvSpPr>
            <a:spLocks noGrp="1"/>
          </p:cNvSpPr>
          <p:nvPr>
            <p:ph type="subTitle" idx="1" hasCustomPrompt="1"/>
          </p:nvPr>
        </p:nvSpPr>
        <p:spPr>
          <a:xfrm>
            <a:off x="475488" y="3455288"/>
            <a:ext cx="6472800" cy="288032"/>
          </a:xfrm>
          <a:prstGeom prst="rect">
            <a:avLst/>
          </a:prstGeom>
        </p:spPr>
        <p:txBody>
          <a:bodyPr/>
          <a:lstStyle>
            <a:lvl1pPr marL="0" indent="0" algn="l">
              <a:buNone/>
              <a:defRPr sz="1230" b="1" baseline="0">
                <a:solidFill>
                  <a:srgbClr val="DDB10A"/>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a:t>
            </a:r>
            <a:endParaRPr lang="en-AU" dirty="0"/>
          </a:p>
        </p:txBody>
      </p:sp>
      <p:cxnSp>
        <p:nvCxnSpPr>
          <p:cNvPr id="4" name="Straight Connector 3"/>
          <p:cNvCxnSpPr/>
          <p:nvPr userDrawn="1"/>
        </p:nvCxnSpPr>
        <p:spPr>
          <a:xfrm>
            <a:off x="475488"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732240"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46656"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561072"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sp>
        <p:nvSpPr>
          <p:cNvPr id="25" name="Text Placeholder 10"/>
          <p:cNvSpPr>
            <a:spLocks noGrp="1"/>
          </p:cNvSpPr>
          <p:nvPr>
            <p:ph type="body" sz="quarter" idx="15" hasCustomPrompt="1"/>
          </p:nvPr>
        </p:nvSpPr>
        <p:spPr>
          <a:xfrm>
            <a:off x="6889234" y="1844824"/>
            <a:ext cx="1896393" cy="2952328"/>
          </a:xfrm>
          <a:prstGeom prst="rect">
            <a:avLst/>
          </a:prstGeom>
          <a:blipFill>
            <a:blip r:embed="rId3"/>
            <a:stretch>
              <a:fillRect/>
            </a:stretch>
          </a:blipFill>
        </p:spPr>
        <p:txBody>
          <a:bodyPr tIns="0"/>
          <a:lstStyle>
            <a:lvl1pPr marL="0" indent="0">
              <a:lnSpc>
                <a:spcPct val="124000"/>
              </a:lnSpc>
              <a:buNone/>
              <a:defRPr sz="1250" baseline="0">
                <a:solidFill>
                  <a:schemeClr val="bg1"/>
                </a:solidFill>
                <a:latin typeface="UWA" pitchFamily="50" charset="0"/>
              </a:defRPr>
            </a:lvl1pPr>
          </a:lstStyle>
          <a:p>
            <a:pPr lvl="0"/>
            <a:r>
              <a:rPr lang="en-US" dirty="0" smtClean="0"/>
              <a:t>  </a:t>
            </a:r>
            <a:endParaRPr lang="en-AU" dirty="0"/>
          </a:p>
        </p:txBody>
      </p:sp>
      <p:sp>
        <p:nvSpPr>
          <p:cNvPr id="18" name="Text Placeholder 6"/>
          <p:cNvSpPr>
            <a:spLocks noGrp="1"/>
          </p:cNvSpPr>
          <p:nvPr>
            <p:ph type="body" sz="quarter" idx="16" hasCustomPrompt="1"/>
          </p:nvPr>
        </p:nvSpPr>
        <p:spPr>
          <a:xfrm>
            <a:off x="2462944"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smtClean="0"/>
              <a:t>Type information here</a:t>
            </a:r>
            <a:endParaRPr lang="en-AU" dirty="0"/>
          </a:p>
        </p:txBody>
      </p:sp>
      <p:sp>
        <p:nvSpPr>
          <p:cNvPr id="19" name="Text Placeholder 6"/>
          <p:cNvSpPr>
            <a:spLocks noGrp="1"/>
          </p:cNvSpPr>
          <p:nvPr>
            <p:ph type="body" sz="quarter" idx="17" hasCustomPrompt="1"/>
          </p:nvPr>
        </p:nvSpPr>
        <p:spPr>
          <a:xfrm>
            <a:off x="4549092"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smtClean="0"/>
              <a:t>Type information here</a:t>
            </a:r>
            <a:endParaRPr lang="en-AU" dirty="0"/>
          </a:p>
        </p:txBody>
      </p:sp>
      <p:sp>
        <p:nvSpPr>
          <p:cNvPr id="20" name="Text Placeholder 6"/>
          <p:cNvSpPr>
            <a:spLocks noGrp="1"/>
          </p:cNvSpPr>
          <p:nvPr>
            <p:ph type="body" sz="quarter" idx="18" hasCustomPrompt="1"/>
          </p:nvPr>
        </p:nvSpPr>
        <p:spPr>
          <a:xfrm>
            <a:off x="6635240"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smtClean="0"/>
              <a:t>Type information here</a:t>
            </a:r>
            <a:endParaRPr lang="en-AU" dirty="0"/>
          </a:p>
        </p:txBody>
      </p:sp>
      <p:sp>
        <p:nvSpPr>
          <p:cNvPr id="21" name="Text Placeholder 6"/>
          <p:cNvSpPr>
            <a:spLocks noGrp="1"/>
          </p:cNvSpPr>
          <p:nvPr>
            <p:ph type="body" sz="quarter" idx="19" hasCustomPrompt="1"/>
          </p:nvPr>
        </p:nvSpPr>
        <p:spPr>
          <a:xfrm>
            <a:off x="376796"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smtClean="0"/>
              <a:t>Type information here</a:t>
            </a:r>
            <a:endParaRPr lang="en-AU" dirty="0"/>
          </a:p>
        </p:txBody>
      </p:sp>
      <p:sp>
        <p:nvSpPr>
          <p:cNvPr id="14" name="Slide Number Placeholder 13"/>
          <p:cNvSpPr>
            <a:spLocks noGrp="1"/>
          </p:cNvSpPr>
          <p:nvPr>
            <p:ph type="sldNum" sz="quarter" idx="20"/>
          </p:nvPr>
        </p:nvSpPr>
        <p:spPr>
          <a:xfrm>
            <a:off x="6553200" y="6492875"/>
            <a:ext cx="2133600" cy="365125"/>
          </a:xfrm>
        </p:spPr>
        <p:txBody>
          <a:bodyPr/>
          <a:lstStyle/>
          <a:p>
            <a:fld id="{120DFB00-F25D-46CF-9C41-23C9768802AF}" type="slidenum">
              <a:rPr lang="en-US" smtClean="0"/>
              <a:pPr/>
              <a:t>‹#›</a:t>
            </a:fld>
            <a:endParaRPr lang="en-US"/>
          </a:p>
        </p:txBody>
      </p:sp>
      <p:sp>
        <p:nvSpPr>
          <p:cNvPr id="15" name="Footer Placeholder 14"/>
          <p:cNvSpPr>
            <a:spLocks noGrp="1"/>
          </p:cNvSpPr>
          <p:nvPr>
            <p:ph type="ftr" sz="quarter" idx="21"/>
          </p:nvPr>
        </p:nvSpPr>
        <p:spPr>
          <a:xfrm>
            <a:off x="381000" y="6492875"/>
            <a:ext cx="2895600" cy="365125"/>
          </a:xfrm>
        </p:spPr>
        <p:style>
          <a:lnRef idx="2">
            <a:schemeClr val="dk1"/>
          </a:lnRef>
          <a:fillRef idx="1">
            <a:schemeClr val="lt1"/>
          </a:fillRef>
          <a:effectRef idx="0">
            <a:schemeClr val="dk1"/>
          </a:effectRef>
          <a:fontRef idx="none"/>
        </p:style>
        <p:txBody>
          <a:bodyPr/>
          <a:lstStyle/>
          <a:p>
            <a:r>
              <a:rPr lang="en-US" dirty="0" smtClean="0"/>
              <a:t>CITS 5506 The Internet of Things</a:t>
            </a:r>
            <a:endParaRPr lang="en-US" dirty="0"/>
          </a:p>
        </p:txBody>
      </p:sp>
    </p:spTree>
    <p:extLst>
      <p:ext uri="{BB962C8B-B14F-4D97-AF65-F5344CB8AC3E}">
        <p14:creationId xmlns="" xmlns:p14="http://schemas.microsoft.com/office/powerpoint/2010/main" val="352741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3"/>
          <p:cNvSpPr/>
          <p:nvPr userDrawn="1"/>
        </p:nvSpPr>
        <p:spPr>
          <a:xfrm>
            <a:off x="0" y="1143000"/>
            <a:ext cx="9144000" cy="5428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a:p>
        </p:txBody>
      </p:sp>
      <p:sp>
        <p:nvSpPr>
          <p:cNvPr id="14" name="Text Placeholder 13"/>
          <p:cNvSpPr>
            <a:spLocks noGrp="1"/>
          </p:cNvSpPr>
          <p:nvPr>
            <p:ph type="body" sz="quarter" idx="15" hasCustomPrompt="1"/>
          </p:nvPr>
        </p:nvSpPr>
        <p:spPr>
          <a:xfrm>
            <a:off x="457200" y="1752600"/>
            <a:ext cx="8064500" cy="4038600"/>
          </a:xfrm>
          <a:prstGeom prst="rect">
            <a:avLst/>
          </a:prstGeom>
        </p:spPr>
        <p:txBody>
          <a:bodyPr>
            <a:noAutofit/>
          </a:bodyPr>
          <a:lstStyle>
            <a:lvl1pPr marL="0" indent="0">
              <a:buNone/>
              <a:defRPr sz="2500" b="1" baseline="0"/>
            </a:lvl1pPr>
            <a:lvl2pPr>
              <a:defRPr sz="2500"/>
            </a:lvl2pPr>
            <a:lvl3pPr>
              <a:defRPr sz="2500"/>
            </a:lvl3pPr>
            <a:lvl4pPr>
              <a:defRPr sz="2500"/>
            </a:lvl4pPr>
            <a:lvl5pPr>
              <a:defRPr sz="2500"/>
            </a:lvl5pPr>
          </a:lstStyle>
          <a:p>
            <a:pPr lvl="0"/>
            <a:r>
              <a:rPr lang="en-AU" dirty="0" smtClean="0"/>
              <a:t>Feature text</a:t>
            </a:r>
            <a:endParaRPr lang="en-AU" dirty="0"/>
          </a:p>
        </p:txBody>
      </p:sp>
      <p:sp>
        <p:nvSpPr>
          <p:cNvPr id="16" name="Text Placeholder 15"/>
          <p:cNvSpPr>
            <a:spLocks noGrp="1"/>
          </p:cNvSpPr>
          <p:nvPr>
            <p:ph type="body" sz="quarter" idx="16" hasCustomPrompt="1"/>
          </p:nvPr>
        </p:nvSpPr>
        <p:spPr>
          <a:xfrm>
            <a:off x="467841" y="476325"/>
            <a:ext cx="6048375" cy="576411"/>
          </a:xfrm>
          <a:prstGeom prst="rect">
            <a:avLst/>
          </a:prstGeom>
        </p:spPr>
        <p:txBody>
          <a:bodyPr>
            <a:noAutofit/>
          </a:bodyPr>
          <a:lstStyle>
            <a:lvl1pPr marL="0" indent="0">
              <a:buNone/>
              <a:defRPr sz="2500" b="1" baseline="0">
                <a:solidFill>
                  <a:srgbClr val="27348B"/>
                </a:solidFill>
              </a:defRPr>
            </a:lvl1pPr>
          </a:lstStyle>
          <a:p>
            <a:pPr lvl="0"/>
            <a:r>
              <a:rPr lang="en-AU" dirty="0" smtClean="0"/>
              <a:t>Cover title (optional)</a:t>
            </a:r>
            <a:endParaRPr lang="en-AU" dirty="0"/>
          </a:p>
        </p:txBody>
      </p:sp>
      <p:sp>
        <p:nvSpPr>
          <p:cNvPr id="5" name="Slide Number Placeholder 4"/>
          <p:cNvSpPr>
            <a:spLocks noGrp="1"/>
          </p:cNvSpPr>
          <p:nvPr>
            <p:ph type="sldNum" sz="quarter" idx="17"/>
          </p:nvPr>
        </p:nvSpPr>
        <p:spPr>
          <a:xfrm>
            <a:off x="6705600" y="6248400"/>
            <a:ext cx="2133600" cy="609600"/>
          </a:xfrm>
        </p:spPr>
        <p:txBody>
          <a:bodyPr/>
          <a:lstStyle>
            <a:lvl1pPr>
              <a:defRPr sz="1600" baseline="0">
                <a:solidFill>
                  <a:schemeClr val="bg1"/>
                </a:solidFill>
              </a:defRPr>
            </a:lvl1pPr>
          </a:lstStyle>
          <a:p>
            <a:fld id="{120DFB00-F25D-46CF-9C41-23C9768802AF}" type="slidenum">
              <a:rPr lang="en-US" smtClean="0"/>
              <a:pPr/>
              <a:t>‹#›</a:t>
            </a:fld>
            <a:endParaRPr lang="en-US" dirty="0"/>
          </a:p>
        </p:txBody>
      </p:sp>
      <p:sp>
        <p:nvSpPr>
          <p:cNvPr id="6" name="Footer Placeholder 5"/>
          <p:cNvSpPr>
            <a:spLocks noGrp="1"/>
          </p:cNvSpPr>
          <p:nvPr>
            <p:ph type="ftr" sz="quarter" idx="18"/>
          </p:nvPr>
        </p:nvSpPr>
        <p:spPr>
          <a:xfrm>
            <a:off x="381000" y="6324600"/>
            <a:ext cx="5334000" cy="533400"/>
          </a:xfrm>
        </p:spPr>
        <p:txBody>
          <a:bodyPr/>
          <a:lstStyle>
            <a:lvl1pPr>
              <a:defRPr sz="1200"/>
            </a:lvl1pPr>
          </a:lstStyle>
          <a:p>
            <a:pPr algn="l"/>
            <a:endParaRPr lang="en-US" dirty="0"/>
          </a:p>
        </p:txBody>
      </p:sp>
      <p:sp>
        <p:nvSpPr>
          <p:cNvPr id="7" name="Footer Placeholder 14"/>
          <p:cNvSpPr txBox="1">
            <a:spLocks/>
          </p:cNvSpPr>
          <p:nvPr userDrawn="1"/>
        </p:nvSpPr>
        <p:spPr>
          <a:xfrm>
            <a:off x="0" y="6248400"/>
            <a:ext cx="9144000" cy="6096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dirty="0" smtClean="0">
                <a:ln>
                  <a:noFill/>
                </a:ln>
                <a:solidFill>
                  <a:schemeClr val="bg1"/>
                </a:solidFill>
                <a:effectLst/>
                <a:uLnTx/>
                <a:uFillTx/>
                <a:latin typeface="+mn-lt"/>
                <a:ea typeface="+mn-ea"/>
                <a:cs typeface="+mn-cs"/>
              </a:rPr>
              <a:t>CITS 5506 The Internet of Things</a:t>
            </a:r>
            <a:endParaRPr kumimoji="0" lang="en-US" sz="144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 xmlns:p14="http://schemas.microsoft.com/office/powerpoint/2010/main" val="229290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8"/>
            <a:ext cx="8229600" cy="1143001"/>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457200" y="6381750"/>
            <a:ext cx="2133600" cy="339725"/>
          </a:xfrm>
          <a:prstGeom prst="rect">
            <a:avLst/>
          </a:prstGeom>
          <a:ln/>
        </p:spPr>
        <p:txBody>
          <a:bodyPr/>
          <a:lstStyle>
            <a:lvl1pPr>
              <a:defRPr/>
            </a:lvl1pPr>
          </a:lstStyle>
          <a:p>
            <a:fld id="{EC608005-96F0-4D5C-A733-892406162579}" type="datetime1">
              <a:rPr lang="en-GB" altLang="ko-KR"/>
              <a:pPr/>
              <a:t>16/08/2017</a:t>
            </a:fld>
            <a:endParaRPr lang="en-GB" altLang="ko-KR"/>
          </a:p>
        </p:txBody>
      </p:sp>
      <p:sp>
        <p:nvSpPr>
          <p:cNvPr id="4" name="Rectangle 5"/>
          <p:cNvSpPr>
            <a:spLocks noGrp="1" noChangeArrowheads="1"/>
          </p:cNvSpPr>
          <p:nvPr>
            <p:ph type="ftr" sz="quarter" idx="11"/>
          </p:nvPr>
        </p:nvSpPr>
        <p:spPr>
          <a:ln/>
        </p:spPr>
        <p:txBody>
          <a:bodyPr/>
          <a:lstStyle>
            <a:lvl1pPr>
              <a:defRPr/>
            </a:lvl1pPr>
          </a:lstStyle>
          <a:p>
            <a:endParaRPr lang="en-GB" altLang="ko-KR"/>
          </a:p>
        </p:txBody>
      </p:sp>
      <p:sp>
        <p:nvSpPr>
          <p:cNvPr id="5" name="Rectangle 6"/>
          <p:cNvSpPr>
            <a:spLocks noGrp="1" noChangeArrowheads="1"/>
          </p:cNvSpPr>
          <p:nvPr>
            <p:ph type="sldNum" sz="quarter" idx="12"/>
          </p:nvPr>
        </p:nvSpPr>
        <p:spPr>
          <a:ln/>
        </p:spPr>
        <p:txBody>
          <a:bodyPr/>
          <a:lstStyle>
            <a:lvl1pPr>
              <a:defRPr/>
            </a:lvl1pPr>
          </a:lstStyle>
          <a:p>
            <a:fld id="{9F859C9E-A9F4-416D-A2FC-D2E0C1402BF9}" type="slidenum">
              <a:rPr lang="en-GB" altLang="ko-KR"/>
              <a:pPr/>
              <a:t>‹#›</a:t>
            </a:fld>
            <a:endParaRPr lang="en-GB" altLang="ko-K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9396" y="0"/>
            <a:ext cx="9153396"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1" name="Picture 3" descr="W:\Emily\Presentation assets\UWAM0289 Presentation pg3.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813" y="0"/>
            <a:ext cx="9162000" cy="687060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DFB00-F25D-46CF-9C41-23C9768802AF}" type="slidenum">
              <a:rPr lang="en-US" smtClean="0"/>
              <a:pPr/>
              <a:t>‹#›</a:t>
            </a:fld>
            <a:endParaRPr lang="en-US" dirty="0"/>
          </a:p>
        </p:txBody>
      </p:sp>
    </p:spTree>
    <p:extLst>
      <p:ext uri="{BB962C8B-B14F-4D97-AF65-F5344CB8AC3E}">
        <p14:creationId xmlns="" xmlns:p14="http://schemas.microsoft.com/office/powerpoint/2010/main" val="315890094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n.wikipedia.org/wiki/Machine_to_machin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Teaching\UWA\InternetOfThings_course\UWAlectureSlides\Lecture03\Intel%20IoT%20--%20What%20Does%20The%20Internet%20of%20Things%20Mean-.mp4"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tools.ietf.org/html/rfc722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en.wikipedia.org/wiki/Open_standard"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about.mapmyfitness.com/2013/02/supported-compatible-devices/" TargetMode="External"/><Relationship Id="rId2" Type="http://schemas.openxmlformats.org/officeDocument/2006/relationships/hyperlink" Target="http://www.mapmyfitness.com/app/"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E:\Teaching\UWA\InternetOfThings_course\UWAlectureSlides\Lecture03\ThingMagic%20RFID%20Enabled%20Refrigerator.mp4"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E:\Teaching\UWA\InternetOfThings_course\UWAlectureSlides\Lecture03\How%20we%20design%20and%20build%20a%20smart%20city%20and%20nation%20-%20Cheong%20Koon%20Hean%20-%20TEDxSingapore.mp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57200" y="1752600"/>
            <a:ext cx="8287512" cy="1872208"/>
          </a:xfrm>
        </p:spPr>
        <p:txBody>
          <a:bodyPr>
            <a:normAutofit fontScale="90000"/>
          </a:bodyPr>
          <a:lstStyle/>
          <a:p>
            <a:pPr algn="ctr"/>
            <a:r>
              <a:rPr lang="en-US" sz="4400" b="1" dirty="0" smtClean="0"/>
              <a:t>CITS 5506</a:t>
            </a:r>
            <a:br>
              <a:rPr lang="en-US" sz="4400" b="1" dirty="0" smtClean="0"/>
            </a:br>
            <a:r>
              <a:rPr lang="en-US" sz="4400" b="1" dirty="0" smtClean="0"/>
              <a:t>The Internet of Things</a:t>
            </a:r>
            <a:br>
              <a:rPr lang="en-US" sz="4400" b="1" dirty="0" smtClean="0"/>
            </a:br>
            <a:r>
              <a:rPr lang="en-US" sz="4400" b="1" dirty="0" smtClean="0"/>
              <a:t>Lecture 02</a:t>
            </a:r>
            <a:endParaRPr lang="en-AU" sz="4400" b="1" dirty="0"/>
          </a:p>
        </p:txBody>
      </p:sp>
      <p:sp>
        <p:nvSpPr>
          <p:cNvPr id="33" name="Text Placeholder 32"/>
          <p:cNvSpPr>
            <a:spLocks noGrp="1"/>
          </p:cNvSpPr>
          <p:nvPr>
            <p:ph type="body" sz="quarter" idx="16"/>
          </p:nvPr>
        </p:nvSpPr>
        <p:spPr/>
        <p:txBody>
          <a:bodyPr/>
          <a:lstStyle/>
          <a:p>
            <a:endParaRPr lang="en-AU"/>
          </a:p>
        </p:txBody>
      </p:sp>
      <p:sp>
        <p:nvSpPr>
          <p:cNvPr id="34" name="Text Placeholder 33"/>
          <p:cNvSpPr>
            <a:spLocks noGrp="1"/>
          </p:cNvSpPr>
          <p:nvPr>
            <p:ph type="body" sz="quarter" idx="17"/>
          </p:nvPr>
        </p:nvSpPr>
        <p:spPr/>
        <p:txBody>
          <a:bodyPr/>
          <a:lstStyle/>
          <a:p>
            <a:endParaRPr lang="en-AU" dirty="0"/>
          </a:p>
        </p:txBody>
      </p:sp>
      <p:sp>
        <p:nvSpPr>
          <p:cNvPr id="35" name="Text Placeholder 34"/>
          <p:cNvSpPr>
            <a:spLocks noGrp="1"/>
          </p:cNvSpPr>
          <p:nvPr>
            <p:ph type="body" sz="quarter" idx="18"/>
          </p:nvPr>
        </p:nvSpPr>
        <p:spPr/>
        <p:txBody>
          <a:bodyPr/>
          <a:lstStyle/>
          <a:p>
            <a:endParaRPr lang="en-AU" dirty="0"/>
          </a:p>
        </p:txBody>
      </p:sp>
      <p:sp>
        <p:nvSpPr>
          <p:cNvPr id="36" name="Text Placeholder 35"/>
          <p:cNvSpPr>
            <a:spLocks noGrp="1"/>
          </p:cNvSpPr>
          <p:nvPr>
            <p:ph type="body" sz="quarter" idx="19"/>
          </p:nvPr>
        </p:nvSpPr>
        <p:spPr/>
        <p:txBody>
          <a:bodyPr/>
          <a:lstStyle/>
          <a:p>
            <a:endParaRPr lang="en-AU" dirty="0"/>
          </a:p>
        </p:txBody>
      </p:sp>
      <p:sp>
        <p:nvSpPr>
          <p:cNvPr id="10" name="TextBox 9"/>
          <p:cNvSpPr txBox="1"/>
          <p:nvPr/>
        </p:nvSpPr>
        <p:spPr>
          <a:xfrm>
            <a:off x="609600" y="4648200"/>
            <a:ext cx="7772400" cy="1477328"/>
          </a:xfrm>
          <a:prstGeom prst="rect">
            <a:avLst/>
          </a:prstGeom>
          <a:noFill/>
        </p:spPr>
        <p:txBody>
          <a:bodyPr wrap="square" rtlCol="0">
            <a:spAutoFit/>
          </a:bodyPr>
          <a:lstStyle/>
          <a:p>
            <a:pPr algn="ctr"/>
            <a:r>
              <a:rPr lang="en-US" sz="2400" dirty="0" smtClean="0">
                <a:solidFill>
                  <a:schemeClr val="bg1"/>
                </a:solidFill>
              </a:rPr>
              <a:t>Dr </a:t>
            </a:r>
            <a:r>
              <a:rPr lang="en-US" sz="2400" dirty="0" err="1" smtClean="0">
                <a:solidFill>
                  <a:schemeClr val="bg1"/>
                </a:solidFill>
              </a:rPr>
              <a:t>Atif</a:t>
            </a:r>
            <a:r>
              <a:rPr lang="en-US" sz="2400" dirty="0" smtClean="0">
                <a:solidFill>
                  <a:schemeClr val="bg1"/>
                </a:solidFill>
              </a:rPr>
              <a:t> </a:t>
            </a:r>
            <a:r>
              <a:rPr lang="en-US" sz="2400" dirty="0" err="1" smtClean="0">
                <a:solidFill>
                  <a:schemeClr val="bg1"/>
                </a:solidFill>
              </a:rPr>
              <a:t>Mansoor</a:t>
            </a:r>
            <a:endParaRPr lang="en-US" sz="2400" dirty="0" smtClean="0">
              <a:solidFill>
                <a:schemeClr val="bg1"/>
              </a:solidFill>
            </a:endParaRPr>
          </a:p>
          <a:p>
            <a:pPr algn="ctr"/>
            <a:r>
              <a:rPr lang="en-US" sz="2400" dirty="0" smtClean="0">
                <a:solidFill>
                  <a:schemeClr val="bg1"/>
                </a:solidFill>
              </a:rPr>
              <a:t>atif.mansoor@uwa.edu.au</a:t>
            </a:r>
          </a:p>
          <a:p>
            <a:pPr algn="ctr"/>
            <a:endParaRPr lang="en-US" sz="2400" dirty="0" smtClean="0">
              <a:solidFill>
                <a:schemeClr val="bg1"/>
              </a:solidFill>
            </a:endParaRPr>
          </a:p>
          <a:p>
            <a:endParaRPr lang="en-US" dirty="0"/>
          </a:p>
        </p:txBody>
      </p:sp>
    </p:spTree>
    <p:extLst>
      <p:ext uri="{BB962C8B-B14F-4D97-AF65-F5344CB8AC3E}">
        <p14:creationId xmlns="" xmlns:p14="http://schemas.microsoft.com/office/powerpoint/2010/main" val="4218077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200" y="1219200"/>
            <a:ext cx="8064500" cy="4572000"/>
          </a:xfrm>
        </p:spPr>
        <p:txBody>
          <a:bodyPr/>
          <a:lstStyle/>
          <a:p>
            <a:r>
              <a:rPr lang="en-US" b="0" dirty="0" smtClean="0"/>
              <a:t>In late 1970s, systems for remotely monitoring meters on the electrical grid via telephone lines were already in commercial use</a:t>
            </a:r>
            <a:r>
              <a:rPr lang="en-US" b="0" baseline="30000" dirty="0" smtClean="0"/>
              <a:t>1</a:t>
            </a:r>
            <a:r>
              <a:rPr lang="en-US" b="0" dirty="0" smtClean="0"/>
              <a:t>. </a:t>
            </a:r>
          </a:p>
          <a:p>
            <a:r>
              <a:rPr lang="en-US" b="0" dirty="0" smtClean="0"/>
              <a:t>In the 1990s, advances in wireless technology allowed “machine–to–machine” (M2M) enterprise and industrial solutions for equipment monitoring and operation to become widespread. Many of these early M2M solutions, however, were based on closed purpose–built networks and proprietary or industry–specific standards, rather than on Internet Protocol (IP)–based networks and Internet standards</a:t>
            </a:r>
            <a:r>
              <a:rPr lang="en-US" b="0" baseline="30000" dirty="0" smtClean="0"/>
              <a:t>2</a:t>
            </a:r>
            <a:r>
              <a:rPr lang="en-US" b="0" dirty="0" smtClean="0"/>
              <a:t>.  </a:t>
            </a:r>
          </a:p>
        </p:txBody>
      </p:sp>
      <p:sp>
        <p:nvSpPr>
          <p:cNvPr id="3" name="Text Placeholder 2"/>
          <p:cNvSpPr>
            <a:spLocks noGrp="1"/>
          </p:cNvSpPr>
          <p:nvPr>
            <p:ph type="body" sz="quarter" idx="16"/>
          </p:nvPr>
        </p:nvSpPr>
        <p:spPr/>
        <p:txBody>
          <a:bodyPr/>
          <a:lstStyle/>
          <a:p>
            <a:r>
              <a:rPr lang="en-US" dirty="0" err="1" smtClean="0"/>
              <a:t>IoT</a:t>
            </a:r>
            <a:r>
              <a:rPr lang="en-US" dirty="0" smtClean="0"/>
              <a:t> History</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10</a:t>
            </a:fld>
            <a:endParaRPr lang="en-US" dirty="0"/>
          </a:p>
        </p:txBody>
      </p:sp>
      <p:sp>
        <p:nvSpPr>
          <p:cNvPr id="5" name="Footer Placeholder 4"/>
          <p:cNvSpPr>
            <a:spLocks noGrp="1"/>
          </p:cNvSpPr>
          <p:nvPr>
            <p:ph type="ftr" sz="quarter" idx="18"/>
          </p:nvPr>
        </p:nvSpPr>
        <p:spPr/>
        <p:txBody>
          <a:bodyPr/>
          <a:lstStyle/>
          <a:p>
            <a:pPr algn="l"/>
            <a:endParaRPr lang="en-US" dirty="0"/>
          </a:p>
        </p:txBody>
      </p:sp>
      <p:sp>
        <p:nvSpPr>
          <p:cNvPr id="6" name="Rectangle 5"/>
          <p:cNvSpPr/>
          <p:nvPr/>
        </p:nvSpPr>
        <p:spPr>
          <a:xfrm>
            <a:off x="0" y="5638800"/>
            <a:ext cx="9144000" cy="646331"/>
          </a:xfrm>
          <a:prstGeom prst="rect">
            <a:avLst/>
          </a:prstGeom>
        </p:spPr>
        <p:txBody>
          <a:bodyPr wrap="square">
            <a:spAutoFit/>
          </a:bodyPr>
          <a:lstStyle/>
          <a:p>
            <a:r>
              <a:rPr lang="en-US" sz="1400" dirty="0" smtClean="0"/>
              <a:t> </a:t>
            </a:r>
            <a:r>
              <a:rPr lang="en-US" sz="1100" dirty="0" smtClean="0"/>
              <a:t>1. “Machine to Machine.” Wikipedia, </a:t>
            </a:r>
            <a:r>
              <a:rPr lang="en-US" sz="1100" dirty="0" smtClean="0">
                <a:hlinkClick r:id="rId2"/>
              </a:rPr>
              <a:t>https://en.wikipedia.org/wiki/Machine_to_machine</a:t>
            </a:r>
            <a:endParaRPr lang="en-US" sz="1100" dirty="0" smtClean="0"/>
          </a:p>
          <a:p>
            <a:r>
              <a:rPr lang="en-US" sz="1100" dirty="0" smtClean="0"/>
              <a:t>  2.  </a:t>
            </a:r>
            <a:r>
              <a:rPr lang="en-US" sz="1100" dirty="0" err="1" smtClean="0"/>
              <a:t>Polsonetti</a:t>
            </a:r>
            <a:r>
              <a:rPr lang="en-US" sz="1100" dirty="0" smtClean="0"/>
              <a:t>, Chantal. “Know the Difference Between </a:t>
            </a:r>
            <a:r>
              <a:rPr lang="en-US" sz="1100" dirty="0" err="1" smtClean="0"/>
              <a:t>IoT</a:t>
            </a:r>
            <a:r>
              <a:rPr lang="en-US" sz="1100" dirty="0" smtClean="0"/>
              <a:t> and M2M.” Automation World, July 15, 2014. http://www.automationworld.com/cloud-computing/know-difference-between-iot-and-m2m </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linds(horizontal)">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200" y="1219200"/>
            <a:ext cx="8064500" cy="4572000"/>
          </a:xfrm>
        </p:spPr>
        <p:txBody>
          <a:bodyPr/>
          <a:lstStyle/>
          <a:p>
            <a:r>
              <a:rPr lang="en-US" b="0" dirty="0" smtClean="0"/>
              <a:t>The first Internet “device”—an IP–enabled toaster that could be turned on and off over the Internet—was featured at an Internet conference in 1990</a:t>
            </a:r>
            <a:r>
              <a:rPr lang="en-US" b="0" baseline="30000" dirty="0" smtClean="0"/>
              <a:t>1</a:t>
            </a:r>
            <a:r>
              <a:rPr lang="en-US" b="0" dirty="0" smtClean="0"/>
              <a:t>.</a:t>
            </a:r>
            <a:endParaRPr lang="en-US" b="0" dirty="0" smtClean="0"/>
          </a:p>
          <a:p>
            <a:r>
              <a:rPr lang="en-US" b="0" dirty="0" smtClean="0"/>
              <a:t>Over the next several years, other “things” were IP–enabled, including a soda machine</a:t>
            </a:r>
            <a:r>
              <a:rPr lang="en-US" b="0" baseline="30000" dirty="0" smtClean="0"/>
              <a:t>2</a:t>
            </a:r>
            <a:r>
              <a:rPr lang="en-US" b="0" dirty="0" smtClean="0"/>
              <a:t> at Carnegie Mellon University in the US and a coffee pot</a:t>
            </a:r>
            <a:r>
              <a:rPr lang="en-US" b="0" baseline="30000" dirty="0" smtClean="0"/>
              <a:t>3</a:t>
            </a:r>
            <a:r>
              <a:rPr lang="en-US" b="0" dirty="0" smtClean="0"/>
              <a:t> in the Trojan Room at the University of Cambridge in the UK (which remained Internet–connected until 2001)</a:t>
            </a:r>
            <a:endParaRPr lang="en-US" b="0" dirty="0"/>
          </a:p>
        </p:txBody>
      </p:sp>
      <p:sp>
        <p:nvSpPr>
          <p:cNvPr id="3" name="Text Placeholder 2"/>
          <p:cNvSpPr>
            <a:spLocks noGrp="1"/>
          </p:cNvSpPr>
          <p:nvPr>
            <p:ph type="body" sz="quarter" idx="16"/>
          </p:nvPr>
        </p:nvSpPr>
        <p:spPr/>
        <p:txBody>
          <a:bodyPr/>
          <a:lstStyle/>
          <a:p>
            <a:r>
              <a:rPr lang="en-US" dirty="0" err="1" smtClean="0"/>
              <a:t>IoT</a:t>
            </a:r>
            <a:r>
              <a:rPr lang="en-US" dirty="0" smtClean="0"/>
              <a:t> History</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11</a:t>
            </a:fld>
            <a:endParaRPr lang="en-US" dirty="0"/>
          </a:p>
        </p:txBody>
      </p:sp>
      <p:sp>
        <p:nvSpPr>
          <p:cNvPr id="5" name="Footer Placeholder 4"/>
          <p:cNvSpPr>
            <a:spLocks noGrp="1"/>
          </p:cNvSpPr>
          <p:nvPr>
            <p:ph type="ftr" sz="quarter" idx="18"/>
          </p:nvPr>
        </p:nvSpPr>
        <p:spPr/>
        <p:txBody>
          <a:bodyPr/>
          <a:lstStyle/>
          <a:p>
            <a:pPr algn="l"/>
            <a:endParaRPr lang="en-US" dirty="0"/>
          </a:p>
        </p:txBody>
      </p:sp>
      <p:sp>
        <p:nvSpPr>
          <p:cNvPr id="6" name="Rectangle 5"/>
          <p:cNvSpPr/>
          <p:nvPr/>
        </p:nvSpPr>
        <p:spPr>
          <a:xfrm>
            <a:off x="0" y="4800600"/>
            <a:ext cx="9144000" cy="1446550"/>
          </a:xfrm>
          <a:prstGeom prst="rect">
            <a:avLst/>
          </a:prstGeom>
        </p:spPr>
        <p:txBody>
          <a:bodyPr wrap="square">
            <a:spAutoFit/>
          </a:bodyPr>
          <a:lstStyle/>
          <a:p>
            <a:r>
              <a:rPr lang="en-US" dirty="0" smtClean="0"/>
              <a:t> </a:t>
            </a:r>
            <a:r>
              <a:rPr lang="en-US" sz="1400" dirty="0" smtClean="0"/>
              <a:t>1. "The Internet Toaster." Living Internet, 7 Jan. 2000. Web. 06 Sept. 2015. http://www.livinginternet.com/i/ia_myths_toast.htm </a:t>
            </a:r>
          </a:p>
          <a:p>
            <a:r>
              <a:rPr lang="en-US" sz="1400" dirty="0" smtClean="0"/>
              <a:t>2.  "The "Only" Coke Machine on the Internet." Carnegie Mellon University Computer Science Department, </a:t>
            </a:r>
            <a:r>
              <a:rPr lang="en-US" sz="1400" dirty="0" err="1" smtClean="0"/>
              <a:t>n.d</a:t>
            </a:r>
            <a:r>
              <a:rPr lang="en-US" sz="1400" dirty="0" smtClean="0"/>
              <a:t>. Web. 06 Sept. 2015. https://www.cs.cmu.edu/~coke/history_long.txt 18</a:t>
            </a:r>
          </a:p>
          <a:p>
            <a:r>
              <a:rPr lang="en-US" sz="1400" dirty="0" smtClean="0"/>
              <a:t>3.   Stafford-Fraser, Quentin. "The Trojan Room Coffee Pot." </a:t>
            </a:r>
            <a:r>
              <a:rPr lang="en-US" sz="1400" dirty="0" err="1" smtClean="0"/>
              <a:t>N.p</a:t>
            </a:r>
            <a:r>
              <a:rPr lang="en-US" sz="1400" dirty="0" smtClean="0"/>
              <a:t>., May 1995. Web. 06 Sept. 2015. http://www.cl.cam.ac.uk/coffee/qsf/coffee.html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0" dirty="0" smtClean="0"/>
              <a:t>From a broad perspective, the confluence of several technology and market trends is making it possible to interconnect more and smaller devices cheaply and easily: </a:t>
            </a:r>
          </a:p>
          <a:p>
            <a:r>
              <a:rPr lang="en-US" b="0" dirty="0" smtClean="0"/>
              <a:t>• Ubiquitous Connectivity—Low  cost, high–speed, pervasive </a:t>
            </a:r>
            <a:r>
              <a:rPr lang="en-US" b="0" smtClean="0"/>
              <a:t>network connectivity</a:t>
            </a:r>
            <a:endParaRPr lang="en-US" b="0" dirty="0" smtClean="0"/>
          </a:p>
          <a:p>
            <a:endParaRPr lang="en-US" b="0" dirty="0" smtClean="0"/>
          </a:p>
          <a:p>
            <a:r>
              <a:rPr lang="en-US" b="0" dirty="0" smtClean="0"/>
              <a:t>• Widespread adoption of IP–based networking— IP has become the dominant global standard for networking, </a:t>
            </a:r>
          </a:p>
        </p:txBody>
      </p:sp>
      <p:sp>
        <p:nvSpPr>
          <p:cNvPr id="3" name="Text Placeholder 2"/>
          <p:cNvSpPr>
            <a:spLocks noGrp="1"/>
          </p:cNvSpPr>
          <p:nvPr>
            <p:ph type="body" sz="quarter" idx="16"/>
          </p:nvPr>
        </p:nvSpPr>
        <p:spPr/>
        <p:txBody>
          <a:bodyPr/>
          <a:lstStyle/>
          <a:p>
            <a:r>
              <a:rPr lang="en-US" dirty="0" err="1" smtClean="0"/>
              <a:t>IoT</a:t>
            </a:r>
            <a:r>
              <a:rPr lang="en-US" dirty="0" smtClean="0"/>
              <a:t> Evolution</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12</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0" dirty="0" smtClean="0"/>
              <a:t>• Computing Economics— Greater computing power at lower price and lower power consumption</a:t>
            </a:r>
          </a:p>
          <a:p>
            <a:r>
              <a:rPr lang="en-US" b="0" dirty="0" smtClean="0"/>
              <a:t>• Miniaturization— Manufacturing advances allow cutting-edge computing and communications technology to be incorporated into very small objects &amp; small and inexpensive sensor devices</a:t>
            </a:r>
          </a:p>
          <a:p>
            <a:r>
              <a:rPr lang="en-US" b="0" dirty="0" smtClean="0"/>
              <a:t>• Advances in Data Analytics— New algorithms and rapid increases in computing power, data storage, and cloud services enable the analysis of vast quantities of data</a:t>
            </a:r>
          </a:p>
          <a:p>
            <a:endParaRPr lang="en-US" b="0" dirty="0"/>
          </a:p>
        </p:txBody>
      </p:sp>
      <p:sp>
        <p:nvSpPr>
          <p:cNvPr id="3" name="Text Placeholder 2"/>
          <p:cNvSpPr>
            <a:spLocks noGrp="1"/>
          </p:cNvSpPr>
          <p:nvPr>
            <p:ph type="body" sz="quarter" idx="16"/>
          </p:nvPr>
        </p:nvSpPr>
        <p:spPr/>
        <p:txBody>
          <a:bodyPr/>
          <a:lstStyle/>
          <a:p>
            <a:r>
              <a:rPr lang="en-US" dirty="0" err="1" smtClean="0"/>
              <a:t>IoT</a:t>
            </a:r>
            <a:r>
              <a:rPr lang="en-US" dirty="0" smtClean="0"/>
              <a:t> Evolution</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13</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0" dirty="0" smtClean="0"/>
              <a:t>• Rise of Cloud Computing– Cloud computing, which leverages remote, networked computing resources to process, manage, and store data, allows small and distributed devices to interact with powerful back-end analytic and control capabilities. </a:t>
            </a:r>
            <a:endParaRPr lang="en-US" b="0" dirty="0"/>
          </a:p>
        </p:txBody>
      </p:sp>
      <p:sp>
        <p:nvSpPr>
          <p:cNvPr id="3" name="Text Placeholder 2"/>
          <p:cNvSpPr>
            <a:spLocks noGrp="1"/>
          </p:cNvSpPr>
          <p:nvPr>
            <p:ph type="body" sz="quarter" idx="16"/>
          </p:nvPr>
        </p:nvSpPr>
        <p:spPr/>
        <p:txBody>
          <a:bodyPr/>
          <a:lstStyle/>
          <a:p>
            <a:r>
              <a:rPr lang="en-US" dirty="0" err="1" smtClean="0"/>
              <a:t>IoT</a:t>
            </a:r>
            <a:r>
              <a:rPr lang="en-US" dirty="0" smtClean="0"/>
              <a:t> Evolution</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14</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0" y="228600"/>
            <a:ext cx="6934200" cy="838200"/>
          </a:xfrm>
        </p:spPr>
        <p:txBody>
          <a:bodyPr/>
          <a:lstStyle/>
          <a:p>
            <a:r>
              <a:rPr lang="en-US" dirty="0" smtClean="0"/>
              <a:t>“Settings” for </a:t>
            </a:r>
            <a:r>
              <a:rPr lang="en-US" dirty="0" err="1" smtClean="0"/>
              <a:t>IoT</a:t>
            </a:r>
            <a:r>
              <a:rPr lang="en-US" dirty="0" smtClean="0"/>
              <a:t> Applications</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15</a:t>
            </a:fld>
            <a:endParaRPr lang="en-US" dirty="0"/>
          </a:p>
        </p:txBody>
      </p:sp>
      <p:sp>
        <p:nvSpPr>
          <p:cNvPr id="5" name="Footer Placeholder 4"/>
          <p:cNvSpPr>
            <a:spLocks noGrp="1"/>
          </p:cNvSpPr>
          <p:nvPr>
            <p:ph type="ftr" sz="quarter" idx="18"/>
          </p:nvPr>
        </p:nvSpPr>
        <p:spPr/>
        <p:txBody>
          <a:bodyPr/>
          <a:lstStyle/>
          <a:p>
            <a:pPr algn="l"/>
            <a:endParaRPr lang="en-US" dirty="0"/>
          </a:p>
        </p:txBody>
      </p:sp>
      <p:graphicFrame>
        <p:nvGraphicFramePr>
          <p:cNvPr id="6" name="Table 5"/>
          <p:cNvGraphicFramePr>
            <a:graphicFrameLocks noGrp="1"/>
          </p:cNvGraphicFramePr>
          <p:nvPr/>
        </p:nvGraphicFramePr>
        <p:xfrm>
          <a:off x="0" y="1143000"/>
          <a:ext cx="9144000" cy="5262763"/>
        </p:xfrm>
        <a:graphic>
          <a:graphicData uri="http://schemas.openxmlformats.org/drawingml/2006/table">
            <a:tbl>
              <a:tblPr firstRow="1" bandRow="1">
                <a:tableStyleId>{073A0DAA-6AF3-43AB-8588-CEC1D06C72B9}</a:tableStyleId>
              </a:tblPr>
              <a:tblGrid>
                <a:gridCol w="3048000"/>
                <a:gridCol w="3048000"/>
                <a:gridCol w="3048000"/>
              </a:tblGrid>
              <a:tr h="597303">
                <a:tc>
                  <a:txBody>
                    <a:bodyPr/>
                    <a:lstStyle/>
                    <a:p>
                      <a:r>
                        <a:rPr lang="en-US" dirty="0" smtClean="0"/>
                        <a:t>Setting</a:t>
                      </a:r>
                      <a:endParaRPr lang="en-US" dirty="0"/>
                    </a:p>
                  </a:txBody>
                  <a:tcPr/>
                </a:tc>
                <a:tc>
                  <a:txBody>
                    <a:bodyPr/>
                    <a:lstStyle/>
                    <a:p>
                      <a:r>
                        <a:rPr lang="en-US" dirty="0" smtClean="0"/>
                        <a:t>Description</a:t>
                      </a:r>
                      <a:endParaRPr lang="en-US" dirty="0"/>
                    </a:p>
                  </a:txBody>
                  <a:tcPr/>
                </a:tc>
                <a:tc>
                  <a:txBody>
                    <a:bodyPr/>
                    <a:lstStyle/>
                    <a:p>
                      <a:r>
                        <a:rPr lang="en-US" dirty="0" smtClean="0"/>
                        <a:t>Examples</a:t>
                      </a:r>
                      <a:endParaRPr lang="en-US" dirty="0"/>
                    </a:p>
                  </a:txBody>
                  <a:tcPr/>
                </a:tc>
              </a:tr>
              <a:tr h="1971099">
                <a:tc>
                  <a:txBody>
                    <a:bodyPr/>
                    <a:lstStyle/>
                    <a:p>
                      <a:r>
                        <a:rPr lang="en-US" dirty="0" smtClean="0"/>
                        <a:t>Human </a:t>
                      </a:r>
                      <a:endParaRPr lang="en-US" dirty="0"/>
                    </a:p>
                  </a:txBody>
                  <a:tcPr/>
                </a:tc>
                <a:tc>
                  <a:txBody>
                    <a:bodyPr/>
                    <a:lstStyle/>
                    <a:p>
                      <a:r>
                        <a:rPr lang="en-US" dirty="0" smtClean="0"/>
                        <a:t>Devices attached or inside the human body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Devices (</a:t>
                      </a:r>
                      <a:r>
                        <a:rPr lang="en-US" dirty="0" err="1" smtClean="0"/>
                        <a:t>wearables</a:t>
                      </a:r>
                      <a:r>
                        <a:rPr lang="en-US" dirty="0" smtClean="0"/>
                        <a:t> and </a:t>
                      </a:r>
                      <a:r>
                        <a:rPr lang="en-US" dirty="0" err="1" smtClean="0"/>
                        <a:t>ingestibles</a:t>
                      </a:r>
                      <a:r>
                        <a:rPr lang="en-US" dirty="0" smtClean="0"/>
                        <a:t>) to monitor and maintain human health and wellness; disease management, increased fitness, higher productivity </a:t>
                      </a:r>
                    </a:p>
                    <a:p>
                      <a:endParaRPr lang="en-US" dirty="0"/>
                    </a:p>
                  </a:txBody>
                  <a:tcPr/>
                </a:tc>
              </a:tr>
              <a:tr h="642100">
                <a:tc>
                  <a:txBody>
                    <a:bodyPr/>
                    <a:lstStyle/>
                    <a:p>
                      <a:r>
                        <a:rPr lang="en-US" dirty="0" smtClean="0"/>
                        <a:t>Home</a:t>
                      </a:r>
                      <a:endParaRPr lang="en-US" dirty="0"/>
                    </a:p>
                  </a:txBody>
                  <a:tcPr/>
                </a:tc>
                <a:tc>
                  <a:txBody>
                    <a:bodyPr/>
                    <a:lstStyle/>
                    <a:p>
                      <a:r>
                        <a:rPr lang="en-US" dirty="0" smtClean="0"/>
                        <a:t> Buildings where people live</a:t>
                      </a:r>
                      <a:endParaRPr lang="en-US" dirty="0"/>
                    </a:p>
                  </a:txBody>
                  <a:tcPr/>
                </a:tc>
                <a:tc>
                  <a:txBody>
                    <a:bodyPr/>
                    <a:lstStyle/>
                    <a:p>
                      <a:r>
                        <a:rPr lang="en-US" dirty="0" smtClean="0"/>
                        <a:t>Home Controllers and Security Systems</a:t>
                      </a:r>
                      <a:endParaRPr lang="en-US" dirty="0"/>
                    </a:p>
                  </a:txBody>
                  <a:tcPr/>
                </a:tc>
              </a:tr>
              <a:tr h="1971099">
                <a:tc>
                  <a:txBody>
                    <a:bodyPr/>
                    <a:lstStyle/>
                    <a:p>
                      <a:r>
                        <a:rPr lang="en-US" dirty="0" smtClean="0"/>
                        <a:t>Retail Environments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Spaces where consumers engage in commerce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Stores, banks, restaurants, arenas – anywhere consumers consider and buy; self-checkout, in-store offers, inventory optimization </a:t>
                      </a:r>
                    </a:p>
                    <a:p>
                      <a:endParaRPr lang="en-US"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0" y="228600"/>
            <a:ext cx="6934200" cy="838200"/>
          </a:xfrm>
        </p:spPr>
        <p:txBody>
          <a:bodyPr/>
          <a:lstStyle/>
          <a:p>
            <a:r>
              <a:rPr lang="en-US" dirty="0" smtClean="0"/>
              <a:t>“Settings” for </a:t>
            </a:r>
            <a:r>
              <a:rPr lang="en-US" dirty="0" err="1" smtClean="0"/>
              <a:t>IoT</a:t>
            </a:r>
            <a:r>
              <a:rPr lang="en-US" dirty="0" smtClean="0"/>
              <a:t> Applications</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16</a:t>
            </a:fld>
            <a:endParaRPr lang="en-US" dirty="0"/>
          </a:p>
        </p:txBody>
      </p:sp>
      <p:sp>
        <p:nvSpPr>
          <p:cNvPr id="5" name="Footer Placeholder 4"/>
          <p:cNvSpPr>
            <a:spLocks noGrp="1"/>
          </p:cNvSpPr>
          <p:nvPr>
            <p:ph type="ftr" sz="quarter" idx="18"/>
          </p:nvPr>
        </p:nvSpPr>
        <p:spPr/>
        <p:txBody>
          <a:bodyPr/>
          <a:lstStyle/>
          <a:p>
            <a:pPr algn="l"/>
            <a:endParaRPr lang="en-US" dirty="0"/>
          </a:p>
        </p:txBody>
      </p:sp>
      <p:graphicFrame>
        <p:nvGraphicFramePr>
          <p:cNvPr id="6" name="Table 5"/>
          <p:cNvGraphicFramePr>
            <a:graphicFrameLocks noGrp="1"/>
          </p:cNvGraphicFramePr>
          <p:nvPr/>
        </p:nvGraphicFramePr>
        <p:xfrm>
          <a:off x="0" y="1112520"/>
          <a:ext cx="9144000" cy="5044440"/>
        </p:xfrm>
        <a:graphic>
          <a:graphicData uri="http://schemas.openxmlformats.org/drawingml/2006/table">
            <a:tbl>
              <a:tblPr firstRow="1" bandRow="1">
                <a:tableStyleId>{073A0DAA-6AF3-43AB-8588-CEC1D06C72B9}</a:tableStyleId>
              </a:tblPr>
              <a:tblGrid>
                <a:gridCol w="3048000"/>
                <a:gridCol w="3048000"/>
                <a:gridCol w="3048000"/>
              </a:tblGrid>
              <a:tr h="609600">
                <a:tc>
                  <a:txBody>
                    <a:bodyPr/>
                    <a:lstStyle/>
                    <a:p>
                      <a:r>
                        <a:rPr lang="en-US" dirty="0" smtClean="0"/>
                        <a:t>Setting</a:t>
                      </a:r>
                      <a:endParaRPr lang="en-US" dirty="0"/>
                    </a:p>
                  </a:txBody>
                  <a:tcPr/>
                </a:tc>
                <a:tc>
                  <a:txBody>
                    <a:bodyPr/>
                    <a:lstStyle/>
                    <a:p>
                      <a:r>
                        <a:rPr lang="en-US" dirty="0" smtClean="0"/>
                        <a:t>Description</a:t>
                      </a:r>
                      <a:endParaRPr lang="en-US" dirty="0"/>
                    </a:p>
                  </a:txBody>
                  <a:tcPr/>
                </a:tc>
                <a:tc>
                  <a:txBody>
                    <a:bodyPr/>
                    <a:lstStyle/>
                    <a:p>
                      <a:r>
                        <a:rPr lang="en-US" dirty="0" smtClean="0"/>
                        <a:t>Examples</a:t>
                      </a:r>
                      <a:endParaRPr lang="en-US" dirty="0"/>
                    </a:p>
                  </a:txBody>
                  <a:tcPr/>
                </a:tc>
              </a:tr>
              <a:tr h="1752600">
                <a:tc>
                  <a:txBody>
                    <a:bodyPr/>
                    <a:lstStyle/>
                    <a:p>
                      <a:r>
                        <a:rPr lang="en-US" dirty="0" smtClean="0"/>
                        <a:t>Factories</a:t>
                      </a:r>
                      <a:endParaRPr lang="en-US" dirty="0"/>
                    </a:p>
                  </a:txBody>
                  <a:tcPr/>
                </a:tc>
                <a:tc>
                  <a:txBody>
                    <a:bodyPr/>
                    <a:lstStyle/>
                    <a:p>
                      <a:r>
                        <a:rPr lang="en-US" dirty="0" smtClean="0"/>
                        <a:t>Standardized production environments</a:t>
                      </a:r>
                    </a:p>
                  </a:txBody>
                  <a:tcPr/>
                </a:tc>
                <a:tc>
                  <a:txBody>
                    <a:bodyPr/>
                    <a:lstStyle/>
                    <a:p>
                      <a:r>
                        <a:rPr lang="en-US" dirty="0" smtClean="0"/>
                        <a:t>Places with repetitive work routines, including hospitals and farms; operating efficiencies, optimizing equipment use and inventory </a:t>
                      </a:r>
                      <a:endParaRPr lang="en-US" dirty="0"/>
                    </a:p>
                  </a:txBody>
                  <a:tcPr/>
                </a:tc>
              </a:tr>
              <a:tr h="655320">
                <a:tc>
                  <a:txBody>
                    <a:bodyPr/>
                    <a:lstStyle/>
                    <a:p>
                      <a:r>
                        <a:rPr lang="en-US" dirty="0" smtClean="0"/>
                        <a:t>Worksites</a:t>
                      </a:r>
                      <a:endParaRPr lang="en-US" dirty="0"/>
                    </a:p>
                  </a:txBody>
                  <a:tcPr/>
                </a:tc>
                <a:tc>
                  <a:txBody>
                    <a:bodyPr/>
                    <a:lstStyle/>
                    <a:p>
                      <a:r>
                        <a:rPr lang="en-US" dirty="0" smtClean="0"/>
                        <a:t>Custom production environments </a:t>
                      </a:r>
                      <a:endParaRPr lang="en-US" dirty="0"/>
                    </a:p>
                  </a:txBody>
                  <a:tcPr/>
                </a:tc>
                <a:tc>
                  <a:txBody>
                    <a:bodyPr/>
                    <a:lstStyle/>
                    <a:p>
                      <a:r>
                        <a:rPr lang="en-US" dirty="0" smtClean="0"/>
                        <a:t>Mining, oil and gas, construction; operating efficiencies, predictive maintenance, health and </a:t>
                      </a:r>
                      <a:r>
                        <a:rPr lang="en-US" dirty="0" smtClean="0"/>
                        <a:t>safety</a:t>
                      </a:r>
                      <a:endParaRPr lang="en-US" dirty="0"/>
                    </a:p>
                  </a:txBody>
                  <a:tcPr/>
                </a:tc>
              </a:tr>
              <a:tr h="1219200">
                <a:tc>
                  <a:txBody>
                    <a:bodyPr/>
                    <a:lstStyle/>
                    <a:p>
                      <a:r>
                        <a:rPr lang="en-US" dirty="0" smtClean="0"/>
                        <a:t>Vehicles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Systems inside moving vehicles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Vehicles including cars, trucks, ships, aircraft, and trains; condition-based maintenance, </a:t>
                      </a:r>
                      <a:endParaRPr lang="en-US"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0" y="228600"/>
            <a:ext cx="6934200" cy="838200"/>
          </a:xfrm>
        </p:spPr>
        <p:txBody>
          <a:bodyPr/>
          <a:lstStyle/>
          <a:p>
            <a:r>
              <a:rPr lang="en-US" dirty="0" smtClean="0"/>
              <a:t>“Settings” for </a:t>
            </a:r>
            <a:r>
              <a:rPr lang="en-US" dirty="0" err="1" smtClean="0"/>
              <a:t>IoT</a:t>
            </a:r>
            <a:r>
              <a:rPr lang="en-US" dirty="0" smtClean="0"/>
              <a:t> Applications</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17</a:t>
            </a:fld>
            <a:endParaRPr lang="en-US" dirty="0"/>
          </a:p>
        </p:txBody>
      </p:sp>
      <p:sp>
        <p:nvSpPr>
          <p:cNvPr id="5" name="Footer Placeholder 4"/>
          <p:cNvSpPr>
            <a:spLocks noGrp="1"/>
          </p:cNvSpPr>
          <p:nvPr>
            <p:ph type="ftr" sz="quarter" idx="18"/>
          </p:nvPr>
        </p:nvSpPr>
        <p:spPr/>
        <p:txBody>
          <a:bodyPr/>
          <a:lstStyle/>
          <a:p>
            <a:pPr algn="l"/>
            <a:endParaRPr lang="en-US" dirty="0"/>
          </a:p>
        </p:txBody>
      </p:sp>
      <p:graphicFrame>
        <p:nvGraphicFramePr>
          <p:cNvPr id="6" name="Table 5"/>
          <p:cNvGraphicFramePr>
            <a:graphicFrameLocks noGrp="1"/>
          </p:cNvGraphicFramePr>
          <p:nvPr/>
        </p:nvGraphicFramePr>
        <p:xfrm>
          <a:off x="0" y="1295400"/>
          <a:ext cx="9144000" cy="5318760"/>
        </p:xfrm>
        <a:graphic>
          <a:graphicData uri="http://schemas.openxmlformats.org/drawingml/2006/table">
            <a:tbl>
              <a:tblPr firstRow="1" bandRow="1">
                <a:tableStyleId>{073A0DAA-6AF3-43AB-8588-CEC1D06C72B9}</a:tableStyleId>
              </a:tblPr>
              <a:tblGrid>
                <a:gridCol w="3048000"/>
                <a:gridCol w="3048000"/>
                <a:gridCol w="3048000"/>
              </a:tblGrid>
              <a:tr h="609600">
                <a:tc>
                  <a:txBody>
                    <a:bodyPr/>
                    <a:lstStyle/>
                    <a:p>
                      <a:r>
                        <a:rPr lang="en-US" dirty="0" smtClean="0"/>
                        <a:t>Setting</a:t>
                      </a:r>
                      <a:endParaRPr lang="en-US" dirty="0"/>
                    </a:p>
                  </a:txBody>
                  <a:tcPr/>
                </a:tc>
                <a:tc>
                  <a:txBody>
                    <a:bodyPr/>
                    <a:lstStyle/>
                    <a:p>
                      <a:r>
                        <a:rPr lang="en-US" dirty="0" smtClean="0"/>
                        <a:t>Description</a:t>
                      </a:r>
                      <a:endParaRPr lang="en-US" dirty="0"/>
                    </a:p>
                  </a:txBody>
                  <a:tcPr/>
                </a:tc>
                <a:tc>
                  <a:txBody>
                    <a:bodyPr/>
                    <a:lstStyle/>
                    <a:p>
                      <a:r>
                        <a:rPr lang="en-US" dirty="0" smtClean="0"/>
                        <a:t>Examples</a:t>
                      </a:r>
                      <a:endParaRPr lang="en-US" dirty="0"/>
                    </a:p>
                  </a:txBody>
                  <a:tcPr/>
                </a:tc>
              </a:tr>
              <a:tr h="1752600">
                <a:tc>
                  <a:txBody>
                    <a:bodyPr/>
                    <a:lstStyle/>
                    <a:p>
                      <a:r>
                        <a:rPr lang="en-US" dirty="0" smtClean="0"/>
                        <a:t>Cities</a:t>
                      </a:r>
                      <a:endParaRPr lang="en-US" dirty="0"/>
                    </a:p>
                  </a:txBody>
                  <a:tcPr/>
                </a:tc>
                <a:tc>
                  <a:txBody>
                    <a:bodyPr/>
                    <a:lstStyle/>
                    <a:p>
                      <a:r>
                        <a:rPr lang="en-US" dirty="0" smtClean="0"/>
                        <a:t>Urban Environment</a:t>
                      </a:r>
                    </a:p>
                  </a:txBody>
                  <a:tcPr/>
                </a:tc>
                <a:tc>
                  <a:txBody>
                    <a:bodyPr/>
                    <a:lstStyle/>
                    <a:p>
                      <a:r>
                        <a:rPr lang="en-US" dirty="0" smtClean="0"/>
                        <a:t>Public spaces and infrastructure in urban settings; adaptive traffic control, smart meters, environmental monitoring, resource management </a:t>
                      </a:r>
                      <a:endParaRPr lang="en-US" dirty="0"/>
                    </a:p>
                  </a:txBody>
                  <a:tcPr/>
                </a:tc>
              </a:tr>
              <a:tr h="655320">
                <a:tc>
                  <a:txBody>
                    <a:bodyPr/>
                    <a:lstStyle/>
                    <a:p>
                      <a:r>
                        <a:rPr lang="en-US" dirty="0" smtClean="0"/>
                        <a:t>Offices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Spaces where knowledge workers work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Energy management and security in office buildings; improved productivity, including for mobile employees </a:t>
                      </a:r>
                    </a:p>
                    <a:p>
                      <a:endParaRPr lang="en-US" dirty="0"/>
                    </a:p>
                  </a:txBody>
                  <a:tcPr/>
                </a:tc>
              </a:tr>
              <a:tr h="1219200">
                <a:tc>
                  <a:txBody>
                    <a:bodyPr/>
                    <a:lstStyle/>
                    <a:p>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r>
            </a:tbl>
          </a:graphicData>
        </a:graphic>
      </p:graphicFrame>
      <p:sp>
        <p:nvSpPr>
          <p:cNvPr id="7" name="Rectangle 6"/>
          <p:cNvSpPr/>
          <p:nvPr/>
        </p:nvSpPr>
        <p:spPr>
          <a:xfrm>
            <a:off x="0" y="5562600"/>
            <a:ext cx="9144000" cy="646331"/>
          </a:xfrm>
          <a:prstGeom prst="rect">
            <a:avLst/>
          </a:prstGeom>
        </p:spPr>
        <p:txBody>
          <a:bodyPr wrap="square">
            <a:spAutoFit/>
          </a:bodyPr>
          <a:lstStyle/>
          <a:p>
            <a:r>
              <a:rPr lang="en-US" sz="1200" dirty="0" err="1" smtClean="0"/>
              <a:t>Manyika</a:t>
            </a:r>
            <a:r>
              <a:rPr lang="en-US" sz="1200" dirty="0" smtClean="0"/>
              <a:t>, James, Michael Chui, Peter </a:t>
            </a:r>
            <a:r>
              <a:rPr lang="en-US" sz="1200" dirty="0" err="1" smtClean="0"/>
              <a:t>Bisson</a:t>
            </a:r>
            <a:r>
              <a:rPr lang="en-US" sz="1200" dirty="0" smtClean="0"/>
              <a:t>, Jonathan </a:t>
            </a:r>
            <a:r>
              <a:rPr lang="en-US" sz="1200" dirty="0" err="1" smtClean="0"/>
              <a:t>Woetzel</a:t>
            </a:r>
            <a:r>
              <a:rPr lang="en-US" sz="1200" dirty="0" smtClean="0"/>
              <a:t>, Richard Dobbs, Jacques </a:t>
            </a:r>
            <a:r>
              <a:rPr lang="en-US" sz="1200" dirty="0" err="1" smtClean="0"/>
              <a:t>Bughin</a:t>
            </a:r>
            <a:r>
              <a:rPr lang="en-US" sz="1200" dirty="0" smtClean="0"/>
              <a:t>, and Dan </a:t>
            </a:r>
            <a:r>
              <a:rPr lang="en-US" sz="1200" dirty="0" err="1" smtClean="0"/>
              <a:t>Aharon</a:t>
            </a:r>
            <a:r>
              <a:rPr lang="en-US" sz="1200" dirty="0" smtClean="0"/>
              <a:t>. “The Internet of Things:  Mapping the Value Beyond the Hype.” McKinsey Global Institute, June 2015.  p.3. http://www.mckinsey.com/insights/business_technology/the_internet_of_things_the_value_of_digitizing_the_physical_world 25 </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r>
              <a:rPr lang="en-US" dirty="0" smtClean="0"/>
              <a:t>Sensor Devices are widely available</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18</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p:spPr>
        <p:txBody>
          <a:bodyPr/>
          <a:lstStyle/>
          <a:p>
            <a:fld id="{98C2B9D2-3C39-4E72-AF78-E13F6DE1F8E6}" type="slidenum">
              <a:rPr lang="en-GB" altLang="ko-KR">
                <a:ea typeface="MS PGothic" pitchFamily="34" charset="-128"/>
              </a:rPr>
              <a:pPr/>
              <a:t>19</a:t>
            </a:fld>
            <a:endParaRPr lang="en-GB" altLang="ko-KR">
              <a:ea typeface="MS PGothic" pitchFamily="34" charset="-128"/>
            </a:endParaRPr>
          </a:p>
        </p:txBody>
      </p:sp>
      <p:pic>
        <p:nvPicPr>
          <p:cNvPr id="5123" name="Picture 2" descr="3"/>
          <p:cNvPicPr>
            <a:picLocks noChangeAspect="1" noChangeArrowheads="1"/>
          </p:cNvPicPr>
          <p:nvPr/>
        </p:nvPicPr>
        <p:blipFill>
          <a:blip r:embed="rId3"/>
          <a:srcRect/>
          <a:stretch>
            <a:fillRect/>
          </a:stretch>
        </p:blipFill>
        <p:spPr bwMode="auto">
          <a:xfrm>
            <a:off x="1828800" y="4419600"/>
            <a:ext cx="2209800" cy="2157413"/>
          </a:xfrm>
          <a:prstGeom prst="rect">
            <a:avLst/>
          </a:prstGeom>
          <a:noFill/>
          <a:ln w="9525">
            <a:noFill/>
            <a:miter lim="800000"/>
            <a:headEnd/>
            <a:tailEnd/>
          </a:ln>
        </p:spPr>
      </p:pic>
      <p:pic>
        <p:nvPicPr>
          <p:cNvPr id="5125" name="Picture 4"/>
          <p:cNvPicPr>
            <a:picLocks noChangeAspect="1" noChangeArrowheads="1"/>
          </p:cNvPicPr>
          <p:nvPr/>
        </p:nvPicPr>
        <p:blipFill>
          <a:blip r:embed="rId4"/>
          <a:srcRect/>
          <a:stretch>
            <a:fillRect/>
          </a:stretch>
        </p:blipFill>
        <p:spPr bwMode="auto">
          <a:xfrm>
            <a:off x="0" y="2895600"/>
            <a:ext cx="3048000" cy="1828800"/>
          </a:xfrm>
          <a:prstGeom prst="rect">
            <a:avLst/>
          </a:prstGeom>
          <a:noFill/>
          <a:ln w="9525">
            <a:noFill/>
            <a:miter lim="800000"/>
            <a:headEnd/>
            <a:tailEnd/>
          </a:ln>
        </p:spPr>
      </p:pic>
      <p:pic>
        <p:nvPicPr>
          <p:cNvPr id="5126" name="Picture 5"/>
          <p:cNvPicPr>
            <a:picLocks noChangeAspect="1" noChangeArrowheads="1"/>
          </p:cNvPicPr>
          <p:nvPr/>
        </p:nvPicPr>
        <p:blipFill>
          <a:blip r:embed="rId5" cstate="print"/>
          <a:srcRect/>
          <a:stretch>
            <a:fillRect/>
          </a:stretch>
        </p:blipFill>
        <p:spPr bwMode="auto">
          <a:xfrm>
            <a:off x="6477000" y="1371600"/>
            <a:ext cx="2133600" cy="1425575"/>
          </a:xfrm>
          <a:prstGeom prst="rect">
            <a:avLst/>
          </a:prstGeom>
          <a:noFill/>
          <a:ln w="9525">
            <a:noFill/>
            <a:miter lim="800000"/>
            <a:headEnd/>
            <a:tailEnd/>
          </a:ln>
        </p:spPr>
      </p:pic>
      <p:pic>
        <p:nvPicPr>
          <p:cNvPr id="5127" name="Picture 6"/>
          <p:cNvPicPr>
            <a:picLocks noChangeAspect="1" noChangeArrowheads="1"/>
          </p:cNvPicPr>
          <p:nvPr/>
        </p:nvPicPr>
        <p:blipFill>
          <a:blip r:embed="rId6"/>
          <a:srcRect/>
          <a:stretch>
            <a:fillRect/>
          </a:stretch>
        </p:blipFill>
        <p:spPr bwMode="auto">
          <a:xfrm>
            <a:off x="4191000" y="1447800"/>
            <a:ext cx="1981200" cy="1474788"/>
          </a:xfrm>
          <a:prstGeom prst="rect">
            <a:avLst/>
          </a:prstGeom>
          <a:noFill/>
          <a:ln w="9525">
            <a:noFill/>
            <a:miter lim="800000"/>
            <a:headEnd/>
            <a:tailEnd/>
          </a:ln>
        </p:spPr>
      </p:pic>
      <p:pic>
        <p:nvPicPr>
          <p:cNvPr id="5128" name="Picture 7"/>
          <p:cNvPicPr>
            <a:picLocks noChangeAspect="1" noChangeArrowheads="1"/>
          </p:cNvPicPr>
          <p:nvPr/>
        </p:nvPicPr>
        <p:blipFill>
          <a:blip r:embed="rId7"/>
          <a:srcRect/>
          <a:stretch>
            <a:fillRect/>
          </a:stretch>
        </p:blipFill>
        <p:spPr bwMode="auto">
          <a:xfrm>
            <a:off x="4419600" y="3124200"/>
            <a:ext cx="1703388" cy="1905000"/>
          </a:xfrm>
          <a:prstGeom prst="rect">
            <a:avLst/>
          </a:prstGeom>
          <a:noFill/>
          <a:ln w="9525">
            <a:noFill/>
            <a:miter lim="800000"/>
            <a:headEnd/>
            <a:tailEnd/>
          </a:ln>
        </p:spPr>
      </p:pic>
      <p:pic>
        <p:nvPicPr>
          <p:cNvPr id="5129" name="Picture 8"/>
          <p:cNvPicPr>
            <a:picLocks noChangeAspect="1" noChangeArrowheads="1"/>
          </p:cNvPicPr>
          <p:nvPr/>
        </p:nvPicPr>
        <p:blipFill>
          <a:blip r:embed="rId8"/>
          <a:srcRect/>
          <a:stretch>
            <a:fillRect/>
          </a:stretch>
        </p:blipFill>
        <p:spPr bwMode="auto">
          <a:xfrm>
            <a:off x="6553200" y="2909888"/>
            <a:ext cx="2590800" cy="1922462"/>
          </a:xfrm>
          <a:prstGeom prst="rect">
            <a:avLst/>
          </a:prstGeom>
          <a:noFill/>
          <a:ln w="9525">
            <a:noFill/>
            <a:miter lim="800000"/>
            <a:headEnd/>
            <a:tailEnd/>
          </a:ln>
        </p:spPr>
      </p:pic>
      <p:pic>
        <p:nvPicPr>
          <p:cNvPr id="5130" name="Picture 9"/>
          <p:cNvPicPr>
            <a:picLocks noChangeAspect="1" noChangeArrowheads="1"/>
          </p:cNvPicPr>
          <p:nvPr/>
        </p:nvPicPr>
        <p:blipFill>
          <a:blip r:embed="rId9"/>
          <a:srcRect/>
          <a:stretch>
            <a:fillRect/>
          </a:stretch>
        </p:blipFill>
        <p:spPr bwMode="auto">
          <a:xfrm>
            <a:off x="4267200" y="5219700"/>
            <a:ext cx="2286000" cy="1638300"/>
          </a:xfrm>
          <a:prstGeom prst="rect">
            <a:avLst/>
          </a:prstGeom>
          <a:noFill/>
          <a:ln w="9525">
            <a:noFill/>
            <a:miter lim="800000"/>
            <a:headEnd/>
            <a:tailEnd/>
          </a:ln>
        </p:spPr>
      </p:pic>
      <p:pic>
        <p:nvPicPr>
          <p:cNvPr id="5131" name="Picture 10"/>
          <p:cNvPicPr>
            <a:picLocks noChangeAspect="1" noChangeArrowheads="1"/>
          </p:cNvPicPr>
          <p:nvPr/>
        </p:nvPicPr>
        <p:blipFill>
          <a:blip r:embed="rId10"/>
          <a:srcRect/>
          <a:stretch>
            <a:fillRect/>
          </a:stretch>
        </p:blipFill>
        <p:spPr bwMode="auto">
          <a:xfrm>
            <a:off x="0" y="5105400"/>
            <a:ext cx="1524000" cy="1524000"/>
          </a:xfrm>
          <a:prstGeom prst="rect">
            <a:avLst/>
          </a:prstGeom>
          <a:noFill/>
          <a:ln w="9525">
            <a:noFill/>
            <a:miter lim="800000"/>
            <a:headEnd/>
            <a:tailEnd/>
          </a:ln>
        </p:spPr>
      </p:pic>
      <p:pic>
        <p:nvPicPr>
          <p:cNvPr id="5132" name="Picture 11"/>
          <p:cNvPicPr>
            <a:picLocks noChangeAspect="1" noChangeArrowheads="1"/>
          </p:cNvPicPr>
          <p:nvPr/>
        </p:nvPicPr>
        <p:blipFill>
          <a:blip r:embed="rId11"/>
          <a:srcRect/>
          <a:stretch>
            <a:fillRect/>
          </a:stretch>
        </p:blipFill>
        <p:spPr bwMode="auto">
          <a:xfrm>
            <a:off x="6781800" y="5292725"/>
            <a:ext cx="2109788" cy="1565275"/>
          </a:xfrm>
          <a:prstGeom prst="rect">
            <a:avLst/>
          </a:prstGeom>
          <a:noFill/>
          <a:ln w="9525">
            <a:noFill/>
            <a:miter lim="800000"/>
            <a:headEnd/>
            <a:tailEnd/>
          </a:ln>
        </p:spPr>
      </p:pic>
      <p:sp>
        <p:nvSpPr>
          <p:cNvPr id="5133" name="Text Box 12"/>
          <p:cNvSpPr txBox="1">
            <a:spLocks noChangeArrowheads="1"/>
          </p:cNvSpPr>
          <p:nvPr/>
        </p:nvSpPr>
        <p:spPr bwMode="auto">
          <a:xfrm>
            <a:off x="0" y="1676400"/>
            <a:ext cx="3866892" cy="707886"/>
          </a:xfrm>
          <a:prstGeom prst="rect">
            <a:avLst/>
          </a:prstGeom>
          <a:noFill/>
          <a:ln w="9525">
            <a:noFill/>
            <a:miter lim="800000"/>
            <a:headEnd/>
            <a:tailEnd/>
          </a:ln>
        </p:spPr>
        <p:txBody>
          <a:bodyPr wrap="none">
            <a:spAutoFit/>
          </a:bodyPr>
          <a:lstStyle/>
          <a:p>
            <a:pPr eaLnBrk="0" hangingPunct="0"/>
            <a:r>
              <a:rPr lang="en-US" altLang="ko-KR" sz="2000" dirty="0">
                <a:solidFill>
                  <a:schemeClr val="bg1"/>
                </a:solidFill>
                <a:latin typeface="Verdana" pitchFamily="34" charset="0"/>
                <a:ea typeface="MS PGothic" pitchFamily="34" charset="-128"/>
              </a:rPr>
              <a:t>- Programmable devices</a:t>
            </a:r>
          </a:p>
          <a:p>
            <a:pPr eaLnBrk="0" hangingPunct="0"/>
            <a:r>
              <a:rPr lang="en-US" altLang="ko-KR" sz="2000" dirty="0">
                <a:solidFill>
                  <a:schemeClr val="bg1"/>
                </a:solidFill>
                <a:latin typeface="Verdana" pitchFamily="34" charset="0"/>
                <a:ea typeface="MS PGothic" pitchFamily="34" charset="-128"/>
              </a:rPr>
              <a:t>- Off-the-shelf gadgets/tools</a:t>
            </a:r>
          </a:p>
        </p:txBody>
      </p:sp>
      <p:sp>
        <p:nvSpPr>
          <p:cNvPr id="15" name="Text Placeholder 2"/>
          <p:cNvSpPr>
            <a:spLocks noGrp="1"/>
          </p:cNvSpPr>
          <p:nvPr>
            <p:ph type="title"/>
          </p:nvPr>
        </p:nvSpPr>
        <p:spPr/>
        <p:txBody>
          <a:bodyPr/>
          <a:lstStyle/>
          <a:p>
            <a:pPr algn="l"/>
            <a:r>
              <a:rPr lang="en-US" sz="2500" b="1" dirty="0" smtClean="0">
                <a:solidFill>
                  <a:srgbClr val="0070C0"/>
                </a:solidFill>
                <a:latin typeface="+mn-lt"/>
              </a:rPr>
              <a:t/>
            </a:r>
            <a:br>
              <a:rPr lang="en-US" sz="2500" b="1" dirty="0" smtClean="0">
                <a:solidFill>
                  <a:srgbClr val="0070C0"/>
                </a:solidFill>
                <a:latin typeface="+mn-lt"/>
              </a:rPr>
            </a:br>
            <a:r>
              <a:rPr lang="en-US" sz="2500" b="1" dirty="0" smtClean="0">
                <a:solidFill>
                  <a:srgbClr val="0070C0"/>
                </a:solidFill>
                <a:latin typeface="+mn-lt"/>
              </a:rPr>
              <a:t>Sensor Devices are widely available</a:t>
            </a:r>
            <a:endParaRPr lang="en-US" sz="2500" b="1" dirty="0">
              <a:solidFill>
                <a:srgbClr val="0070C0"/>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0" y="2667000"/>
            <a:ext cx="9144000" cy="990600"/>
          </a:xfrm>
          <a:solidFill>
            <a:srgbClr val="1068B0"/>
          </a:solidFill>
        </p:spPr>
        <p:txBody>
          <a:bodyPr/>
          <a:lstStyle/>
          <a:p>
            <a:pPr algn="ctr"/>
            <a:r>
              <a:rPr lang="en-US" b="0" dirty="0" smtClean="0">
                <a:solidFill>
                  <a:schemeClr val="bg1"/>
                </a:solidFill>
              </a:rPr>
              <a:t>Potential realization of </a:t>
            </a:r>
            <a:r>
              <a:rPr lang="en-US" b="0" dirty="0" err="1" smtClean="0">
                <a:solidFill>
                  <a:schemeClr val="bg1"/>
                </a:solidFill>
              </a:rPr>
              <a:t>IoT</a:t>
            </a:r>
            <a:r>
              <a:rPr lang="en-US" b="0" dirty="0" smtClean="0">
                <a:solidFill>
                  <a:schemeClr val="bg1"/>
                </a:solidFill>
              </a:rPr>
              <a:t>–  Moving from Global Village to  “</a:t>
            </a:r>
            <a:r>
              <a:rPr lang="en-US" b="0" dirty="0" err="1" smtClean="0">
                <a:solidFill>
                  <a:schemeClr val="bg1"/>
                </a:solidFill>
              </a:rPr>
              <a:t>Hyperconnected</a:t>
            </a:r>
            <a:r>
              <a:rPr lang="en-US" b="0" dirty="0" smtClean="0">
                <a:solidFill>
                  <a:schemeClr val="bg1"/>
                </a:solidFill>
              </a:rPr>
              <a:t> world” </a:t>
            </a:r>
            <a:endParaRPr lang="en-US" b="0" dirty="0">
              <a:solidFill>
                <a:schemeClr val="bg1"/>
              </a:solidFill>
            </a:endParaRPr>
          </a:p>
        </p:txBody>
      </p:sp>
      <p:sp>
        <p:nvSpPr>
          <p:cNvPr id="3" name="Text Placeholder 2"/>
          <p:cNvSpPr>
            <a:spLocks noGrp="1"/>
          </p:cNvSpPr>
          <p:nvPr>
            <p:ph type="body" sz="quarter" idx="16"/>
          </p:nvPr>
        </p:nvSpPr>
        <p:spPr/>
        <p:txBody>
          <a:bodyPr/>
          <a:lstStyle/>
          <a:p>
            <a:endParaRPr lang="en-US"/>
          </a:p>
        </p:txBody>
      </p:sp>
      <p:sp>
        <p:nvSpPr>
          <p:cNvPr id="4" name="Slide Number Placeholder 3"/>
          <p:cNvSpPr>
            <a:spLocks noGrp="1"/>
          </p:cNvSpPr>
          <p:nvPr>
            <p:ph type="sldNum" sz="quarter" idx="17"/>
          </p:nvPr>
        </p:nvSpPr>
        <p:spPr/>
        <p:txBody>
          <a:bodyPr/>
          <a:lstStyle/>
          <a:p>
            <a:fld id="{120DFB00-F25D-46CF-9C41-23C9768802AF}" type="slidenum">
              <a:rPr lang="en-US" smtClean="0"/>
              <a:pPr/>
              <a:t>2</a:t>
            </a:fld>
            <a:endParaRPr lang="en-US" dirty="0"/>
          </a:p>
        </p:txBody>
      </p:sp>
      <p:sp>
        <p:nvSpPr>
          <p:cNvPr id="5" name="Footer Placeholder 4"/>
          <p:cNvSpPr>
            <a:spLocks noGrp="1"/>
          </p:cNvSpPr>
          <p:nvPr>
            <p:ph type="ftr" sz="quarter" idx="18"/>
          </p:nvPr>
        </p:nvSpPr>
        <p:spPr/>
        <p:txBody>
          <a:bodyPr/>
          <a:lstStyle/>
          <a:p>
            <a:pPr algn="l"/>
            <a:endParaRPr lang="en-US" dirty="0"/>
          </a:p>
        </p:txBody>
      </p:sp>
      <p:sp>
        <p:nvSpPr>
          <p:cNvPr id="6" name="Rectangle 5"/>
          <p:cNvSpPr/>
          <p:nvPr/>
        </p:nvSpPr>
        <p:spPr>
          <a:xfrm>
            <a:off x="0" y="2667000"/>
            <a:ext cx="9144000" cy="1569660"/>
          </a:xfrm>
          <a:prstGeom prst="rect">
            <a:avLst/>
          </a:prstGeom>
          <a:solidFill>
            <a:srgbClr val="1068B0"/>
          </a:solidFill>
        </p:spPr>
        <p:txBody>
          <a:bodyPr wrap="square">
            <a:spAutoFit/>
          </a:bodyPr>
          <a:lstStyle/>
          <a:p>
            <a:pPr algn="ctr"/>
            <a:r>
              <a:rPr lang="en-US" sz="2400" dirty="0" smtClean="0">
                <a:solidFill>
                  <a:schemeClr val="bg1"/>
                </a:solidFill>
              </a:rPr>
              <a:t>It may force a shift in thinking about the implications and issues in a world where the most common interaction with the Internet comes from passive engagement with connected objects rather than active engagement with content. </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bg/>
                                          </p:spTgt>
                                        </p:tgtEl>
                                      </p:cBhvr>
                                    </p:animEffect>
                                    <p:set>
                                      <p:cBhvr>
                                        <p:cTn id="12" dur="1" fill="hold">
                                          <p:stCondLst>
                                            <p:cond delay="499"/>
                                          </p:stCondLst>
                                        </p:cTn>
                                        <p:tgtEl>
                                          <p:spTgt spid="2">
                                            <p:bg/>
                                          </p:spTgt>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81000" y="1524000"/>
            <a:ext cx="8229600" cy="4648200"/>
          </a:xfrm>
        </p:spPr>
        <p:txBody>
          <a:bodyPr/>
          <a:lstStyle/>
          <a:p>
            <a:pPr marL="319088" indent="-319088"/>
            <a:r>
              <a:rPr lang="en-GB" altLang="ko-KR" sz="2400" dirty="0" smtClean="0">
                <a:ea typeface="굴림" charset="-127"/>
              </a:rPr>
              <a:t>Extensions</a:t>
            </a:r>
          </a:p>
          <a:p>
            <a:pPr marL="639763" lvl="1" indent="-273050"/>
            <a:r>
              <a:rPr lang="en-GB" altLang="ko-KR" sz="2000" dirty="0" smtClean="0">
                <a:ea typeface="굴림" charset="-127"/>
              </a:rPr>
              <a:t>More nodes, more connections, IPv6, </a:t>
            </a:r>
          </a:p>
          <a:p>
            <a:pPr marL="639763" lvl="1" indent="-273050"/>
            <a:r>
              <a:rPr lang="en-GB" altLang="ko-KR" sz="2000" dirty="0" smtClean="0">
                <a:ea typeface="굴림" charset="-127"/>
              </a:rPr>
              <a:t>Any </a:t>
            </a:r>
            <a:r>
              <a:rPr lang="en-GB" altLang="ko-KR" sz="2000" dirty="0" smtClean="0">
                <a:solidFill>
                  <a:srgbClr val="0066FF"/>
                </a:solidFill>
                <a:latin typeface="Comic Sans MS" pitchFamily="66" charset="0"/>
                <a:ea typeface="굴림" charset="-127"/>
              </a:rPr>
              <a:t>TIME</a:t>
            </a:r>
            <a:r>
              <a:rPr lang="en-GB" altLang="ko-KR" sz="2000" dirty="0" smtClean="0">
                <a:ea typeface="굴림" charset="-127"/>
              </a:rPr>
              <a:t>, Any </a:t>
            </a:r>
            <a:r>
              <a:rPr lang="en-GB" altLang="ko-KR" sz="2000" dirty="0" smtClean="0">
                <a:solidFill>
                  <a:srgbClr val="0066FF"/>
                </a:solidFill>
                <a:latin typeface="Comic Sans MS" pitchFamily="66" charset="0"/>
                <a:ea typeface="굴림" charset="-127"/>
              </a:rPr>
              <a:t>PLACE</a:t>
            </a:r>
            <a:r>
              <a:rPr lang="en-GB" altLang="ko-KR" sz="2000" dirty="0" smtClean="0">
                <a:solidFill>
                  <a:srgbClr val="0066FF"/>
                </a:solidFill>
                <a:latin typeface="Comic Sans MS" pitchFamily="66" charset="0"/>
                <a:ea typeface="굴림" charset="-127"/>
              </a:rPr>
              <a:t>, </a:t>
            </a:r>
            <a:r>
              <a:rPr lang="en-GB" altLang="ko-KR" sz="2000" dirty="0" smtClean="0">
                <a:ea typeface="굴림" charset="-127"/>
              </a:rPr>
              <a:t> </a:t>
            </a:r>
            <a:r>
              <a:rPr lang="en-GB" altLang="ko-KR" sz="2000" dirty="0" smtClean="0">
                <a:ea typeface="굴림" charset="-127"/>
              </a:rPr>
              <a:t>Any </a:t>
            </a:r>
            <a:r>
              <a:rPr lang="en-GB" altLang="ko-KR" sz="2000" dirty="0" smtClean="0">
                <a:solidFill>
                  <a:srgbClr val="0066FF"/>
                </a:solidFill>
                <a:latin typeface="Comic Sans MS" pitchFamily="66" charset="0"/>
                <a:ea typeface="굴림" charset="-127"/>
              </a:rPr>
              <a:t>THING</a:t>
            </a:r>
          </a:p>
          <a:p>
            <a:pPr marL="639763" lvl="1" indent="-273050"/>
            <a:r>
              <a:rPr lang="en-GB" altLang="ko-KR" sz="2000" dirty="0" smtClean="0">
                <a:ea typeface="굴림" charset="-127"/>
              </a:rPr>
              <a:t>M2M, </a:t>
            </a:r>
            <a:r>
              <a:rPr lang="en-GB" altLang="ko-KR" sz="2000" dirty="0" err="1" smtClean="0">
                <a:ea typeface="굴림" charset="-127"/>
              </a:rPr>
              <a:t>IoT</a:t>
            </a:r>
            <a:endParaRPr lang="en-GB" altLang="ko-KR" sz="2000" dirty="0" smtClean="0">
              <a:ea typeface="굴림" charset="-127"/>
            </a:endParaRPr>
          </a:p>
          <a:p>
            <a:pPr marL="914400" lvl="2"/>
            <a:r>
              <a:rPr lang="en-GB" altLang="ko-KR" sz="1800" dirty="0" smtClean="0">
                <a:ea typeface="굴림" charset="-127"/>
              </a:rPr>
              <a:t>Billions of interconnected devices,</a:t>
            </a:r>
          </a:p>
          <a:p>
            <a:pPr marL="914400" lvl="2"/>
            <a:r>
              <a:rPr lang="en-GB" altLang="ko-KR" sz="1800" dirty="0" smtClean="0">
                <a:ea typeface="굴림" charset="-127"/>
              </a:rPr>
              <a:t>Everybody connected.</a:t>
            </a:r>
          </a:p>
          <a:p>
            <a:pPr marL="319088" indent="-319088"/>
            <a:r>
              <a:rPr lang="en-GB" altLang="ko-KR" sz="2400" dirty="0" smtClean="0">
                <a:ea typeface="굴림" charset="-127"/>
              </a:rPr>
              <a:t>Expansions</a:t>
            </a:r>
          </a:p>
          <a:p>
            <a:pPr marL="639763" lvl="1" indent="-273050"/>
            <a:r>
              <a:rPr lang="en-GB" altLang="ko-KR" sz="2000" dirty="0" smtClean="0">
                <a:ea typeface="굴림" charset="-127"/>
              </a:rPr>
              <a:t>Broadband</a:t>
            </a:r>
          </a:p>
          <a:p>
            <a:pPr marL="319088" indent="-319088"/>
            <a:r>
              <a:rPr lang="en-GB" altLang="ko-KR" sz="2400" dirty="0" smtClean="0">
                <a:ea typeface="굴림" charset="-127"/>
              </a:rPr>
              <a:t>Enhancements</a:t>
            </a:r>
          </a:p>
          <a:p>
            <a:pPr marL="639763" lvl="1" indent="-273050"/>
            <a:r>
              <a:rPr lang="en-GB" altLang="ko-KR" sz="2000" dirty="0" smtClean="0">
                <a:ea typeface="굴림" charset="-127"/>
              </a:rPr>
              <a:t>Smart networks</a:t>
            </a:r>
          </a:p>
          <a:p>
            <a:pPr marL="639763" lvl="1" indent="-273050"/>
            <a:r>
              <a:rPr lang="en-GB" altLang="ko-KR" sz="2000" dirty="0" smtClean="0">
                <a:ea typeface="굴림" charset="-127"/>
              </a:rPr>
              <a:t>Data-centric </a:t>
            </a:r>
            <a:r>
              <a:rPr lang="en-GB" altLang="ko-KR" sz="2000" dirty="0" smtClean="0">
                <a:ea typeface="굴림" charset="-127"/>
              </a:rPr>
              <a:t>/</a:t>
            </a:r>
            <a:r>
              <a:rPr lang="en-GB" altLang="ko-KR" sz="2000" dirty="0" smtClean="0">
                <a:ea typeface="굴림" charset="-127"/>
              </a:rPr>
              <a:t> </a:t>
            </a:r>
            <a:r>
              <a:rPr lang="en-GB" altLang="ko-KR" sz="2000" dirty="0" smtClean="0">
                <a:ea typeface="굴림" charset="-127"/>
              </a:rPr>
              <a:t>content-oriented networking </a:t>
            </a:r>
          </a:p>
          <a:p>
            <a:pPr marL="639763" lvl="1" indent="-273050"/>
            <a:r>
              <a:rPr lang="en-GB" altLang="ko-KR" sz="2000" dirty="0" smtClean="0">
                <a:ea typeface="굴림" charset="-127"/>
              </a:rPr>
              <a:t>Context-aware (autonomous) systems</a:t>
            </a:r>
          </a:p>
          <a:p>
            <a:endParaRPr lang="en-US" dirty="0"/>
          </a:p>
        </p:txBody>
      </p:sp>
      <p:sp>
        <p:nvSpPr>
          <p:cNvPr id="3" name="Text Placeholder 2"/>
          <p:cNvSpPr>
            <a:spLocks noGrp="1"/>
          </p:cNvSpPr>
          <p:nvPr>
            <p:ph type="body" sz="quarter" idx="16"/>
          </p:nvPr>
        </p:nvSpPr>
        <p:spPr/>
        <p:txBody>
          <a:bodyPr/>
          <a:lstStyle/>
          <a:p>
            <a:r>
              <a:rPr lang="en-US" dirty="0" smtClean="0"/>
              <a:t>How are the Network changing</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20</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smtClean="0"/>
              <a:t>Future Networks</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21</a:t>
            </a:fld>
            <a:endParaRPr lang="en-US" dirty="0"/>
          </a:p>
        </p:txBody>
      </p:sp>
      <p:sp>
        <p:nvSpPr>
          <p:cNvPr id="5" name="Footer Placeholder 4"/>
          <p:cNvSpPr>
            <a:spLocks noGrp="1"/>
          </p:cNvSpPr>
          <p:nvPr>
            <p:ph type="ftr" sz="quarter" idx="18"/>
          </p:nvPr>
        </p:nvSpPr>
        <p:spPr/>
        <p:txBody>
          <a:bodyPr/>
          <a:lstStyle/>
          <a:p>
            <a:pPr algn="l"/>
            <a:endParaRPr lang="en-US" dirty="0"/>
          </a:p>
        </p:txBody>
      </p:sp>
      <p:sp>
        <p:nvSpPr>
          <p:cNvPr id="8" name="Rectangle 4"/>
          <p:cNvSpPr>
            <a:spLocks noChangeArrowheads="1"/>
          </p:cNvSpPr>
          <p:nvPr/>
        </p:nvSpPr>
        <p:spPr bwMode="auto">
          <a:xfrm>
            <a:off x="0" y="1295400"/>
            <a:ext cx="4970984" cy="429702"/>
          </a:xfrm>
          <a:prstGeom prst="rect">
            <a:avLst/>
          </a:prstGeom>
          <a:solidFill>
            <a:schemeClr val="bg1"/>
          </a:solidFill>
          <a:ln w="9525" algn="ctr">
            <a:noFill/>
            <a:miter lim="800000"/>
            <a:headEnd/>
            <a:tailEnd/>
          </a:ln>
        </p:spPr>
        <p:txBody>
          <a:bodyPr wrap="none" anchor="ctr"/>
          <a:lstStyle/>
          <a:p>
            <a:pPr algn="ctr"/>
            <a:endParaRPr lang="ko-KR" altLang="ko-KR" sz="2400">
              <a:latin typeface="Tahoma" pitchFamily="34" charset="0"/>
              <a:ea typeface="굴림" charset="-127"/>
            </a:endParaRPr>
          </a:p>
        </p:txBody>
      </p:sp>
      <p:pic>
        <p:nvPicPr>
          <p:cNvPr id="10" name="Picture 9" descr="pic01.png"/>
          <p:cNvPicPr>
            <a:picLocks noChangeAspect="1"/>
          </p:cNvPicPr>
          <p:nvPr/>
        </p:nvPicPr>
        <p:blipFill>
          <a:blip r:embed="rId2"/>
          <a:stretch>
            <a:fillRect/>
          </a:stretch>
        </p:blipFill>
        <p:spPr>
          <a:xfrm>
            <a:off x="0" y="1066800"/>
            <a:ext cx="9144000" cy="486110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err="1" smtClean="0"/>
              <a:t>IoT</a:t>
            </a:r>
            <a:r>
              <a:rPr lang="en-US" dirty="0" smtClean="0"/>
              <a:t> Evolution</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22</a:t>
            </a:fld>
            <a:endParaRPr lang="en-US" dirty="0"/>
          </a:p>
        </p:txBody>
      </p:sp>
      <p:sp>
        <p:nvSpPr>
          <p:cNvPr id="5" name="Footer Placeholder 4"/>
          <p:cNvSpPr>
            <a:spLocks noGrp="1"/>
          </p:cNvSpPr>
          <p:nvPr>
            <p:ph type="ftr" sz="quarter" idx="18"/>
          </p:nvPr>
        </p:nvSpPr>
        <p:spPr/>
        <p:txBody>
          <a:bodyPr/>
          <a:lstStyle/>
          <a:p>
            <a:pPr algn="l"/>
            <a:endParaRPr lang="en-US" dirty="0"/>
          </a:p>
        </p:txBody>
      </p:sp>
      <p:pic>
        <p:nvPicPr>
          <p:cNvPr id="6" name="Picture 5" descr="IoT_things"/>
          <p:cNvPicPr>
            <a:picLocks noChangeAspect="1" noChangeArrowheads="1"/>
          </p:cNvPicPr>
          <p:nvPr/>
        </p:nvPicPr>
        <p:blipFill>
          <a:blip r:embed="rId2"/>
          <a:srcRect/>
          <a:stretch>
            <a:fillRect/>
          </a:stretch>
        </p:blipFill>
        <p:spPr bwMode="auto">
          <a:xfrm>
            <a:off x="609600" y="1143000"/>
            <a:ext cx="8077200" cy="4509141"/>
          </a:xfrm>
          <a:prstGeom prst="rect">
            <a:avLst/>
          </a:prstGeom>
          <a:noFill/>
          <a:ln w="9525">
            <a:noFill/>
            <a:miter lim="800000"/>
            <a:headEnd/>
            <a:tailEnd/>
          </a:ln>
        </p:spPr>
      </p:pic>
      <p:pic>
        <p:nvPicPr>
          <p:cNvPr id="7" name="Picture 7" descr="source"/>
          <p:cNvPicPr>
            <a:picLocks noChangeAspect="1" noChangeArrowheads="1"/>
          </p:cNvPicPr>
          <p:nvPr/>
        </p:nvPicPr>
        <p:blipFill>
          <a:blip r:embed="rId3"/>
          <a:srcRect/>
          <a:stretch>
            <a:fillRect/>
          </a:stretch>
        </p:blipFill>
        <p:spPr bwMode="auto">
          <a:xfrm>
            <a:off x="609600" y="5715000"/>
            <a:ext cx="80772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0" dirty="0" smtClean="0"/>
              <a:t>As stated in RFC 7452 Architectural Considerations in Smart Object Networking</a:t>
            </a:r>
          </a:p>
          <a:p>
            <a:r>
              <a:rPr lang="en-US" dirty="0" smtClean="0"/>
              <a:t>  </a:t>
            </a:r>
          </a:p>
          <a:p>
            <a:pPr>
              <a:buFont typeface="Arial" pitchFamily="34" charset="0"/>
              <a:buChar char="•"/>
            </a:pPr>
            <a:r>
              <a:rPr lang="en-US" b="0" dirty="0" smtClean="0"/>
              <a:t>    Device-to-Device Communications </a:t>
            </a:r>
          </a:p>
          <a:p>
            <a:pPr>
              <a:buFont typeface="Arial" pitchFamily="34" charset="0"/>
              <a:buChar char="•"/>
            </a:pPr>
            <a:endParaRPr lang="en-US" b="0" dirty="0" smtClean="0"/>
          </a:p>
          <a:p>
            <a:pPr>
              <a:buFont typeface="Arial" pitchFamily="34" charset="0"/>
              <a:buChar char="•"/>
            </a:pPr>
            <a:r>
              <a:rPr lang="en-US" b="0" dirty="0" smtClean="0"/>
              <a:t>    Device-to-Cloud Communications </a:t>
            </a:r>
          </a:p>
          <a:p>
            <a:pPr>
              <a:buFont typeface="Arial" pitchFamily="34" charset="0"/>
              <a:buChar char="•"/>
            </a:pPr>
            <a:endParaRPr lang="en-US" b="0" dirty="0" smtClean="0"/>
          </a:p>
          <a:p>
            <a:pPr>
              <a:buFont typeface="Arial" pitchFamily="34" charset="0"/>
              <a:buChar char="•"/>
            </a:pPr>
            <a:r>
              <a:rPr lang="en-US" b="0" dirty="0" smtClean="0"/>
              <a:t>    Device-to-Gateway Model </a:t>
            </a:r>
          </a:p>
          <a:p>
            <a:pPr>
              <a:buFont typeface="Arial" pitchFamily="34" charset="0"/>
              <a:buChar char="•"/>
            </a:pPr>
            <a:endParaRPr lang="en-US" b="0" dirty="0" smtClean="0"/>
          </a:p>
          <a:p>
            <a:pPr>
              <a:buFont typeface="Arial" pitchFamily="34" charset="0"/>
              <a:buChar char="•"/>
            </a:pPr>
            <a:r>
              <a:rPr lang="en-US" b="0" dirty="0" smtClean="0"/>
              <a:t>    Back-End Data-Sharing Model </a:t>
            </a:r>
            <a:endParaRPr lang="en-US" b="0" dirty="0"/>
          </a:p>
        </p:txBody>
      </p:sp>
      <p:sp>
        <p:nvSpPr>
          <p:cNvPr id="3" name="Text Placeholder 2"/>
          <p:cNvSpPr>
            <a:spLocks noGrp="1"/>
          </p:cNvSpPr>
          <p:nvPr>
            <p:ph type="body" sz="quarter" idx="16"/>
          </p:nvPr>
        </p:nvSpPr>
        <p:spPr>
          <a:xfrm>
            <a:off x="1" y="476325"/>
            <a:ext cx="6781800" cy="576411"/>
          </a:xfrm>
        </p:spPr>
        <p:txBody>
          <a:bodyPr/>
          <a:lstStyle/>
          <a:p>
            <a:r>
              <a:rPr lang="en-US" dirty="0" smtClean="0"/>
              <a:t>Internet of Things Communications Models </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23</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blinds(horizontal)">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blinds(horizontal)">
                                      <p:cBhvr>
                                        <p:cTn id="2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dirty="0"/>
          </a:p>
        </p:txBody>
      </p:sp>
      <p:sp>
        <p:nvSpPr>
          <p:cNvPr id="3" name="Text Placeholder 2"/>
          <p:cNvSpPr>
            <a:spLocks noGrp="1"/>
          </p:cNvSpPr>
          <p:nvPr>
            <p:ph type="body" sz="quarter" idx="16"/>
          </p:nvPr>
        </p:nvSpPr>
        <p:spPr/>
        <p:txBody>
          <a:bodyPr/>
          <a:lstStyle/>
          <a:p>
            <a:r>
              <a:rPr lang="en-US" b="0" dirty="0" smtClean="0"/>
              <a:t>Device-to-Device Communications</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24</a:t>
            </a:fld>
            <a:endParaRPr lang="en-US" dirty="0"/>
          </a:p>
        </p:txBody>
      </p:sp>
      <p:sp>
        <p:nvSpPr>
          <p:cNvPr id="5" name="Footer Placeholder 4"/>
          <p:cNvSpPr>
            <a:spLocks noGrp="1"/>
          </p:cNvSpPr>
          <p:nvPr>
            <p:ph type="ftr" sz="quarter" idx="18"/>
          </p:nvPr>
        </p:nvSpPr>
        <p:spPr/>
        <p:txBody>
          <a:bodyPr/>
          <a:lstStyle/>
          <a:p>
            <a:pPr algn="l"/>
            <a:endParaRPr lang="en-US" dirty="0"/>
          </a:p>
        </p:txBody>
      </p:sp>
      <p:pic>
        <p:nvPicPr>
          <p:cNvPr id="7" name="Picture 6" descr="Device2Device.jpg"/>
          <p:cNvPicPr>
            <a:picLocks noChangeAspect="1"/>
          </p:cNvPicPr>
          <p:nvPr/>
        </p:nvPicPr>
        <p:blipFill>
          <a:blip r:embed="rId2"/>
          <a:stretch>
            <a:fillRect/>
          </a:stretch>
        </p:blipFill>
        <p:spPr>
          <a:xfrm>
            <a:off x="914400" y="2743200"/>
            <a:ext cx="7408594" cy="21050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Arial" pitchFamily="34" charset="0"/>
              <a:buChar char="•"/>
            </a:pPr>
            <a:r>
              <a:rPr lang="en-US" b="0" dirty="0" smtClean="0"/>
              <a:t>The device-to-device communication model represents two or more devices that directly connect and communicate between one another, rather than through an intermediary application server. </a:t>
            </a:r>
          </a:p>
          <a:p>
            <a:pPr>
              <a:buFont typeface="Arial" pitchFamily="34" charset="0"/>
              <a:buChar char="•"/>
            </a:pPr>
            <a:endParaRPr lang="en-US" b="0" dirty="0" smtClean="0"/>
          </a:p>
          <a:p>
            <a:pPr>
              <a:buFont typeface="Arial" pitchFamily="34" charset="0"/>
              <a:buChar char="•"/>
            </a:pPr>
            <a:r>
              <a:rPr lang="en-US" b="0" dirty="0" smtClean="0"/>
              <a:t>These devices communicate over many types of networks, including IP networks or the Internet. Often, however these devices use protocols like Bluetooth, Z-</a:t>
            </a:r>
            <a:r>
              <a:rPr lang="en-US" b="0" dirty="0" err="1" smtClean="0"/>
              <a:t>Wave,or</a:t>
            </a:r>
            <a:r>
              <a:rPr lang="en-US" b="0" dirty="0" smtClean="0"/>
              <a:t> </a:t>
            </a:r>
            <a:r>
              <a:rPr lang="en-US" b="0" dirty="0" err="1" smtClean="0"/>
              <a:t>ZigBee</a:t>
            </a:r>
            <a:r>
              <a:rPr lang="en-US" b="0" dirty="0" smtClean="0"/>
              <a:t> to establish direct device-to-device communications</a:t>
            </a:r>
            <a:endParaRPr lang="en-US" b="0" dirty="0"/>
          </a:p>
        </p:txBody>
      </p:sp>
      <p:sp>
        <p:nvSpPr>
          <p:cNvPr id="3" name="Text Placeholder 2"/>
          <p:cNvSpPr>
            <a:spLocks noGrp="1"/>
          </p:cNvSpPr>
          <p:nvPr>
            <p:ph type="body" sz="quarter" idx="16"/>
          </p:nvPr>
        </p:nvSpPr>
        <p:spPr/>
        <p:txBody>
          <a:bodyPr/>
          <a:lstStyle/>
          <a:p>
            <a:r>
              <a:rPr lang="en-US" b="0" dirty="0" smtClean="0"/>
              <a:t>Device-to-Device Communications</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25</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200" y="1752600"/>
            <a:ext cx="8686800" cy="4343400"/>
          </a:xfrm>
        </p:spPr>
        <p:txBody>
          <a:bodyPr/>
          <a:lstStyle/>
          <a:p>
            <a:pPr>
              <a:buFont typeface="Arial" pitchFamily="34" charset="0"/>
              <a:buChar char="•"/>
            </a:pPr>
            <a:r>
              <a:rPr lang="en-US" b="0" dirty="0" smtClean="0"/>
              <a:t>     Z-Wave is a wireless communications protocol used primarily for home automation.</a:t>
            </a:r>
          </a:p>
          <a:p>
            <a:pPr>
              <a:buFont typeface="Arial" pitchFamily="34" charset="0"/>
              <a:buChar char="•"/>
            </a:pPr>
            <a:r>
              <a:rPr lang="en-US" b="0" dirty="0" smtClean="0"/>
              <a:t>    It uses low-energy radio waves to communicate from appliance to appliance, allowing for wireless control of residential appliances and other devices, such as lighting control, security systems, thermostats, windows, locks, swimming pools and garage door openers.</a:t>
            </a:r>
          </a:p>
          <a:p>
            <a:pPr>
              <a:buFont typeface="Arial" pitchFamily="34" charset="0"/>
              <a:buChar char="•"/>
            </a:pPr>
            <a:r>
              <a:rPr lang="en-US" b="0" dirty="0" smtClean="0"/>
              <a:t>     Z-Wave automation system can be controlled via the Internet </a:t>
            </a:r>
            <a:endParaRPr lang="en-US" b="0" dirty="0"/>
          </a:p>
        </p:txBody>
      </p:sp>
      <p:sp>
        <p:nvSpPr>
          <p:cNvPr id="3" name="Text Placeholder 2"/>
          <p:cNvSpPr>
            <a:spLocks noGrp="1"/>
          </p:cNvSpPr>
          <p:nvPr>
            <p:ph type="body" sz="quarter" idx="16"/>
          </p:nvPr>
        </p:nvSpPr>
        <p:spPr/>
        <p:txBody>
          <a:bodyPr/>
          <a:lstStyle/>
          <a:p>
            <a:r>
              <a:rPr lang="en-US" dirty="0" smtClean="0"/>
              <a:t>Z - Wave</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26</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200" y="1600200"/>
            <a:ext cx="8458200" cy="4038600"/>
          </a:xfrm>
        </p:spPr>
        <p:txBody>
          <a:bodyPr/>
          <a:lstStyle/>
          <a:p>
            <a:r>
              <a:rPr lang="en-US" b="0" dirty="0" err="1" smtClean="0"/>
              <a:t>Zigbee</a:t>
            </a:r>
            <a:r>
              <a:rPr lang="en-US" b="0" dirty="0" smtClean="0"/>
              <a:t> is an IEEE 802.15 based specification for a suite of high-level communication protocols used to create personal area networks</a:t>
            </a:r>
          </a:p>
          <a:p>
            <a:endParaRPr lang="en-US" b="0" dirty="0" smtClean="0"/>
          </a:p>
          <a:p>
            <a:r>
              <a:rPr lang="en-US" b="0" dirty="0" smtClean="0"/>
              <a:t>It works with small, low-power digital radios, such as for home automation, medical device data collection, and other low-power low-bandwidth needs, designed for small scale projects which need wireless connection. </a:t>
            </a:r>
          </a:p>
          <a:p>
            <a:endParaRPr lang="en-US" b="0" dirty="0" smtClean="0"/>
          </a:p>
          <a:p>
            <a:r>
              <a:rPr lang="en-US" b="0" dirty="0" smtClean="0"/>
              <a:t>Hence, </a:t>
            </a:r>
            <a:r>
              <a:rPr lang="en-US" b="0" dirty="0" err="1" smtClean="0"/>
              <a:t>zigbee</a:t>
            </a:r>
            <a:r>
              <a:rPr lang="en-US" b="0" dirty="0" smtClean="0"/>
              <a:t> is a low-power, low data rate, and close proximity (i.e., personal area) wireless ad hoc network.</a:t>
            </a:r>
            <a:endParaRPr lang="en-US" b="0" dirty="0"/>
          </a:p>
        </p:txBody>
      </p:sp>
      <p:sp>
        <p:nvSpPr>
          <p:cNvPr id="3" name="Text Placeholder 2"/>
          <p:cNvSpPr>
            <a:spLocks noGrp="1"/>
          </p:cNvSpPr>
          <p:nvPr>
            <p:ph type="body" sz="quarter" idx="16"/>
          </p:nvPr>
        </p:nvSpPr>
        <p:spPr/>
        <p:txBody>
          <a:bodyPr/>
          <a:lstStyle/>
          <a:p>
            <a:r>
              <a:rPr lang="en-US" dirty="0" err="1" smtClean="0"/>
              <a:t>Zigbee</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27</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Arial" pitchFamily="34" charset="0"/>
              <a:buChar char="•"/>
            </a:pPr>
            <a:r>
              <a:rPr lang="en-US" b="0" dirty="0" smtClean="0"/>
              <a:t>In a device-to-cloud communication model, the </a:t>
            </a:r>
            <a:r>
              <a:rPr lang="en-US" b="0" dirty="0" err="1" smtClean="0"/>
              <a:t>IoT</a:t>
            </a:r>
            <a:r>
              <a:rPr lang="en-US" b="0" dirty="0" smtClean="0"/>
              <a:t> device connects directly to an Internet cloud service like an application service provider to exchange data and control message traffic</a:t>
            </a:r>
          </a:p>
          <a:p>
            <a:pPr>
              <a:buFont typeface="Arial" pitchFamily="34" charset="0"/>
              <a:buChar char="•"/>
            </a:pPr>
            <a:endParaRPr lang="en-US" b="0" dirty="0" smtClean="0"/>
          </a:p>
          <a:p>
            <a:pPr>
              <a:buFont typeface="Arial" pitchFamily="34" charset="0"/>
              <a:buChar char="•"/>
            </a:pPr>
            <a:r>
              <a:rPr lang="en-US" b="0" dirty="0" smtClean="0"/>
              <a:t>This communication model is employed by some popular consumer </a:t>
            </a:r>
            <a:r>
              <a:rPr lang="en-US" b="0" dirty="0" err="1" smtClean="0"/>
              <a:t>IoT</a:t>
            </a:r>
            <a:r>
              <a:rPr lang="en-US" b="0" dirty="0" smtClean="0"/>
              <a:t> devices like the Nest Labs Learning Thermostat and the Samsung </a:t>
            </a:r>
            <a:r>
              <a:rPr lang="en-US" b="0" dirty="0" err="1" smtClean="0"/>
              <a:t>SmartTV</a:t>
            </a:r>
            <a:endParaRPr lang="en-US" b="0" dirty="0" smtClean="0"/>
          </a:p>
          <a:p>
            <a:endParaRPr lang="en-US" b="0" dirty="0" smtClean="0"/>
          </a:p>
        </p:txBody>
      </p:sp>
      <p:sp>
        <p:nvSpPr>
          <p:cNvPr id="3" name="Text Placeholder 2"/>
          <p:cNvSpPr>
            <a:spLocks noGrp="1"/>
          </p:cNvSpPr>
          <p:nvPr>
            <p:ph type="body" sz="quarter" idx="16"/>
          </p:nvPr>
        </p:nvSpPr>
        <p:spPr/>
        <p:txBody>
          <a:bodyPr/>
          <a:lstStyle/>
          <a:p>
            <a:r>
              <a:rPr lang="en-US" dirty="0" smtClean="0"/>
              <a:t>Device-to-Cloud Communications </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28</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b="0" dirty="0" smtClean="0"/>
          </a:p>
          <a:p>
            <a:endParaRPr lang="en-US" b="0" dirty="0" smtClean="0"/>
          </a:p>
          <a:p>
            <a:endParaRPr lang="en-US" b="0" dirty="0" smtClean="0"/>
          </a:p>
          <a:p>
            <a:endParaRPr lang="en-US" b="0" dirty="0" smtClean="0"/>
          </a:p>
          <a:p>
            <a:r>
              <a:rPr lang="en-US" sz="2000" b="0" dirty="0" smtClean="0"/>
              <a:t>	UDP</a:t>
            </a:r>
          </a:p>
          <a:p>
            <a:r>
              <a:rPr lang="en-US" sz="2000" b="0" dirty="0" smtClean="0"/>
              <a:t>	TCP </a:t>
            </a:r>
          </a:p>
          <a:p>
            <a:r>
              <a:rPr lang="en-US" sz="2000" b="0" dirty="0" smtClean="0"/>
              <a:t>	IP</a:t>
            </a:r>
          </a:p>
          <a:p>
            <a:endParaRPr lang="en-US" b="0" dirty="0"/>
          </a:p>
        </p:txBody>
      </p:sp>
      <p:sp>
        <p:nvSpPr>
          <p:cNvPr id="3" name="Text Placeholder 2"/>
          <p:cNvSpPr>
            <a:spLocks noGrp="1"/>
          </p:cNvSpPr>
          <p:nvPr>
            <p:ph type="body" sz="quarter" idx="16"/>
          </p:nvPr>
        </p:nvSpPr>
        <p:spPr/>
        <p:txBody>
          <a:bodyPr/>
          <a:lstStyle/>
          <a:p>
            <a:r>
              <a:rPr lang="en-US" dirty="0" smtClean="0"/>
              <a:t>Device-to-Cloud Communications </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29</a:t>
            </a:fld>
            <a:endParaRPr lang="en-US" dirty="0"/>
          </a:p>
        </p:txBody>
      </p:sp>
      <p:sp>
        <p:nvSpPr>
          <p:cNvPr id="5" name="Footer Placeholder 4"/>
          <p:cNvSpPr>
            <a:spLocks noGrp="1"/>
          </p:cNvSpPr>
          <p:nvPr>
            <p:ph type="ftr" sz="quarter" idx="18"/>
          </p:nvPr>
        </p:nvSpPr>
        <p:spPr/>
        <p:txBody>
          <a:bodyPr/>
          <a:lstStyle/>
          <a:p>
            <a:pPr algn="l"/>
            <a:endParaRPr lang="en-US" dirty="0"/>
          </a:p>
        </p:txBody>
      </p:sp>
      <p:sp>
        <p:nvSpPr>
          <p:cNvPr id="6" name="Cloud Callout 5"/>
          <p:cNvSpPr/>
          <p:nvPr/>
        </p:nvSpPr>
        <p:spPr>
          <a:xfrm>
            <a:off x="2895600" y="2057400"/>
            <a:ext cx="3124200" cy="2133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Application Service Provider</a:t>
            </a:r>
            <a:endParaRPr lang="en-US" dirty="0">
              <a:solidFill>
                <a:schemeClr val="tx2"/>
              </a:solidFill>
            </a:endParaRPr>
          </a:p>
        </p:txBody>
      </p:sp>
      <p:sp>
        <p:nvSpPr>
          <p:cNvPr id="7" name="Oval 6"/>
          <p:cNvSpPr/>
          <p:nvPr/>
        </p:nvSpPr>
        <p:spPr>
          <a:xfrm>
            <a:off x="533400" y="48006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Sensor</a:t>
            </a:r>
            <a:endParaRPr lang="en-US" dirty="0">
              <a:solidFill>
                <a:schemeClr val="tx2"/>
              </a:solidFill>
            </a:endParaRPr>
          </a:p>
        </p:txBody>
      </p:sp>
      <p:sp>
        <p:nvSpPr>
          <p:cNvPr id="8" name="Left-Right Arrow 7"/>
          <p:cNvSpPr/>
          <p:nvPr/>
        </p:nvSpPr>
        <p:spPr>
          <a:xfrm rot="8208253">
            <a:off x="1574629" y="4074207"/>
            <a:ext cx="1936482" cy="6919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rot="12412108">
            <a:off x="5538228" y="3753044"/>
            <a:ext cx="1936482" cy="6919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162800" y="43434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Sensor</a:t>
            </a:r>
            <a:endParaRPr lang="en-US" dirty="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r>
              <a:rPr lang="en-US" dirty="0" smtClean="0"/>
              <a:t>Intel --------------</a:t>
            </a:r>
            <a:r>
              <a:rPr lang="en-US" dirty="0" err="1" smtClean="0"/>
              <a:t>IoT</a:t>
            </a:r>
            <a:r>
              <a:rPr lang="en-US" dirty="0" smtClean="0"/>
              <a:t> video</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3</a:t>
            </a:fld>
            <a:endParaRPr lang="en-US" dirty="0"/>
          </a:p>
        </p:txBody>
      </p:sp>
      <p:sp>
        <p:nvSpPr>
          <p:cNvPr id="5" name="Footer Placeholder 4"/>
          <p:cNvSpPr>
            <a:spLocks noGrp="1"/>
          </p:cNvSpPr>
          <p:nvPr>
            <p:ph type="ftr" sz="quarter" idx="18"/>
          </p:nvPr>
        </p:nvSpPr>
        <p:spPr/>
        <p:txBody>
          <a:bodyPr/>
          <a:lstStyle/>
          <a:p>
            <a:pPr algn="l"/>
            <a:endParaRPr lang="en-US" dirty="0"/>
          </a:p>
        </p:txBody>
      </p:sp>
      <p:pic>
        <p:nvPicPr>
          <p:cNvPr id="6" name="Intel IoT -- What Does The Internet of Things Mean-.mp4">
            <a:hlinkClick r:id="" action="ppaction://media"/>
          </p:cNvPr>
          <p:cNvPicPr>
            <a:picLocks noRot="1" noChangeAspect="1"/>
          </p:cNvPicPr>
          <p:nvPr>
            <a:videoFile r:link="rId1"/>
          </p:nvPr>
        </p:nvPicPr>
        <p:blipFill>
          <a:blip r:embed="rId3"/>
          <a:stretch>
            <a:fillRect/>
          </a:stretch>
        </p:blipFill>
        <p:spPr>
          <a:xfrm>
            <a:off x="1371600" y="2286000"/>
            <a:ext cx="6096000" cy="342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Arial" pitchFamily="34" charset="0"/>
              <a:buChar char="•"/>
            </a:pPr>
            <a:r>
              <a:rPr lang="en-US" b="0" dirty="0" smtClean="0"/>
              <a:t>In the case of the Nest Learning Thermostat, the device transmits data to a cloud database where the data can be used to analyze home energy consumption.</a:t>
            </a:r>
          </a:p>
          <a:p>
            <a:pPr>
              <a:buFont typeface="Arial" pitchFamily="34" charset="0"/>
              <a:buChar char="•"/>
            </a:pPr>
            <a:endParaRPr lang="en-US" b="0" dirty="0" smtClean="0"/>
          </a:p>
          <a:p>
            <a:pPr>
              <a:buFont typeface="Arial" pitchFamily="34" charset="0"/>
              <a:buChar char="•"/>
            </a:pPr>
            <a:r>
              <a:rPr lang="en-US" b="0" dirty="0" smtClean="0"/>
              <a:t>Further, this cloud connection enables the user to obtain remote access to their thermostat via a </a:t>
            </a:r>
            <a:r>
              <a:rPr lang="en-US" b="0" dirty="0" err="1" smtClean="0"/>
              <a:t>smartphone</a:t>
            </a:r>
            <a:r>
              <a:rPr lang="en-US" b="0" dirty="0" smtClean="0"/>
              <a:t> or Web interface, and it also supports software updates to the thermostat</a:t>
            </a:r>
            <a:endParaRPr lang="en-US" b="0" dirty="0"/>
          </a:p>
        </p:txBody>
      </p:sp>
      <p:sp>
        <p:nvSpPr>
          <p:cNvPr id="3" name="Text Placeholder 2"/>
          <p:cNvSpPr>
            <a:spLocks noGrp="1"/>
          </p:cNvSpPr>
          <p:nvPr>
            <p:ph type="body" sz="quarter" idx="16"/>
          </p:nvPr>
        </p:nvSpPr>
        <p:spPr/>
        <p:txBody>
          <a:bodyPr/>
          <a:lstStyle/>
          <a:p>
            <a:r>
              <a:rPr lang="en-US" dirty="0" smtClean="0"/>
              <a:t>Device-to-Cloud Communications </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30</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Arial" pitchFamily="34" charset="0"/>
              <a:buChar char="•"/>
            </a:pPr>
            <a:r>
              <a:rPr lang="en-US" b="0" dirty="0" smtClean="0"/>
              <a:t>Frequently, the device and cloud service are from the same vendor.</a:t>
            </a:r>
          </a:p>
          <a:p>
            <a:pPr>
              <a:buFont typeface="Arial" pitchFamily="34" charset="0"/>
              <a:buChar char="•"/>
            </a:pPr>
            <a:endParaRPr lang="en-US" b="0" dirty="0" smtClean="0"/>
          </a:p>
          <a:p>
            <a:pPr>
              <a:buFont typeface="Arial" pitchFamily="34" charset="0"/>
              <a:buChar char="•"/>
            </a:pPr>
            <a:r>
              <a:rPr lang="en-US" b="0" dirty="0" smtClean="0"/>
              <a:t> If proprietary data protocols are used between the device and the cloud service, the device owner or user may be tied to a specific cloud service, limiting or preventing the use of alternative service providers. This is commonly referred to as “vendor lock-in’’</a:t>
            </a:r>
            <a:endParaRPr lang="en-US" b="0" dirty="0"/>
          </a:p>
        </p:txBody>
      </p:sp>
      <p:sp>
        <p:nvSpPr>
          <p:cNvPr id="3" name="Text Placeholder 2"/>
          <p:cNvSpPr>
            <a:spLocks noGrp="1"/>
          </p:cNvSpPr>
          <p:nvPr>
            <p:ph type="body" sz="quarter" idx="16"/>
          </p:nvPr>
        </p:nvSpPr>
        <p:spPr/>
        <p:txBody>
          <a:bodyPr/>
          <a:lstStyle/>
          <a:p>
            <a:r>
              <a:rPr lang="en-US" dirty="0" smtClean="0"/>
              <a:t>Device-to-Cloud Communications </a:t>
            </a:r>
          </a:p>
          <a:p>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31</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smtClean="0"/>
              <a:t>Device-to-Gateway Model </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32</a:t>
            </a:fld>
            <a:endParaRPr lang="en-US" dirty="0"/>
          </a:p>
        </p:txBody>
      </p:sp>
      <p:sp>
        <p:nvSpPr>
          <p:cNvPr id="5" name="Footer Placeholder 4"/>
          <p:cNvSpPr>
            <a:spLocks noGrp="1"/>
          </p:cNvSpPr>
          <p:nvPr>
            <p:ph type="ftr" sz="quarter" idx="18"/>
          </p:nvPr>
        </p:nvSpPr>
        <p:spPr/>
        <p:txBody>
          <a:bodyPr/>
          <a:lstStyle/>
          <a:p>
            <a:pPr algn="l"/>
            <a:endParaRPr lang="en-US" dirty="0"/>
          </a:p>
        </p:txBody>
      </p:sp>
      <p:pic>
        <p:nvPicPr>
          <p:cNvPr id="1026" name="Picture 2" descr="C:\Users\user01\Desktop\Gateway.jpg"/>
          <p:cNvPicPr>
            <a:picLocks noChangeAspect="1" noChangeArrowheads="1"/>
          </p:cNvPicPr>
          <p:nvPr/>
        </p:nvPicPr>
        <p:blipFill>
          <a:blip r:embed="rId2"/>
          <a:srcRect/>
          <a:stretch>
            <a:fillRect/>
          </a:stretch>
        </p:blipFill>
        <p:spPr bwMode="auto">
          <a:xfrm>
            <a:off x="838200" y="1752600"/>
            <a:ext cx="7116097" cy="4191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0" dirty="0" smtClean="0"/>
              <a:t>In the device-to-gateway model, or more typically, the device-to-application-layer gateway (ALG) model, the </a:t>
            </a:r>
            <a:r>
              <a:rPr lang="en-US" b="0" dirty="0" err="1" smtClean="0"/>
              <a:t>IoT</a:t>
            </a:r>
            <a:r>
              <a:rPr lang="en-US" b="0" dirty="0" smtClean="0"/>
              <a:t> device connects through an ALG service as a conduit to reach a cloud service.</a:t>
            </a:r>
          </a:p>
          <a:p>
            <a:endParaRPr lang="en-US" b="0" dirty="0" smtClean="0"/>
          </a:p>
          <a:p>
            <a:r>
              <a:rPr lang="en-US" b="0" dirty="0" smtClean="0"/>
              <a:t>In simpler terms, this means that there is application software operating on a local gateway device, which acts as an intermediary between the device and the cloud service and provides security and other functionality such as data or protocol translation</a:t>
            </a:r>
            <a:endParaRPr lang="en-US" b="0" dirty="0"/>
          </a:p>
        </p:txBody>
      </p:sp>
      <p:sp>
        <p:nvSpPr>
          <p:cNvPr id="3" name="Text Placeholder 2"/>
          <p:cNvSpPr>
            <a:spLocks noGrp="1"/>
          </p:cNvSpPr>
          <p:nvPr>
            <p:ph type="body" sz="quarter" idx="16"/>
          </p:nvPr>
        </p:nvSpPr>
        <p:spPr/>
        <p:txBody>
          <a:bodyPr/>
          <a:lstStyle/>
          <a:p>
            <a:r>
              <a:rPr lang="en-US" dirty="0" smtClean="0"/>
              <a:t>Device-to-Gateway Model </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33</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Arial" pitchFamily="34" charset="0"/>
              <a:buChar char="•"/>
            </a:pPr>
            <a:r>
              <a:rPr lang="en-US" b="0" dirty="0" smtClean="0"/>
              <a:t>       Several forms of this model are found in consumer devices. In many cases, the local gateway device is a </a:t>
            </a:r>
            <a:r>
              <a:rPr lang="en-US" b="0" dirty="0" err="1" smtClean="0"/>
              <a:t>smartphone</a:t>
            </a:r>
            <a:r>
              <a:rPr lang="en-US" b="0" dirty="0" smtClean="0"/>
              <a:t> running an app to communicate with a device and relay data to a cloud service. </a:t>
            </a:r>
          </a:p>
          <a:p>
            <a:pPr>
              <a:buFont typeface="Arial" pitchFamily="34" charset="0"/>
              <a:buChar char="•"/>
            </a:pPr>
            <a:endParaRPr lang="en-US" b="0" dirty="0" smtClean="0"/>
          </a:p>
          <a:p>
            <a:pPr>
              <a:buFont typeface="Arial" pitchFamily="34" charset="0"/>
              <a:buChar char="•"/>
            </a:pPr>
            <a:r>
              <a:rPr lang="en-US" b="0" dirty="0" smtClean="0"/>
              <a:t>       This is often the model employed with popular consumer items like personal fitness trackers. These devices do not have the native ability to connect directly to a cloud service, so they frequently rely on </a:t>
            </a:r>
            <a:r>
              <a:rPr lang="en-US" b="0" dirty="0" err="1" smtClean="0"/>
              <a:t>smartphone</a:t>
            </a:r>
            <a:r>
              <a:rPr lang="en-US" b="0" dirty="0" smtClean="0"/>
              <a:t> app software to serve as an intermediary gateway to connect the fitness device to the cloud</a:t>
            </a:r>
            <a:endParaRPr lang="en-US" b="0" dirty="0"/>
          </a:p>
        </p:txBody>
      </p:sp>
      <p:sp>
        <p:nvSpPr>
          <p:cNvPr id="3" name="Text Placeholder 2"/>
          <p:cNvSpPr>
            <a:spLocks noGrp="1"/>
          </p:cNvSpPr>
          <p:nvPr>
            <p:ph type="body" sz="quarter" idx="16"/>
          </p:nvPr>
        </p:nvSpPr>
        <p:spPr/>
        <p:txBody>
          <a:bodyPr/>
          <a:lstStyle/>
          <a:p>
            <a:r>
              <a:rPr lang="en-US" dirty="0" smtClean="0"/>
              <a:t>Device-to-Gateway Model </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34</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Arial" pitchFamily="34" charset="0"/>
              <a:buChar char="•"/>
            </a:pPr>
            <a:r>
              <a:rPr lang="en-US" b="0" dirty="0" smtClean="0"/>
              <a:t>        The other form of this device-to-gateway model is the emergence of “hub” devices in home automation applications. </a:t>
            </a:r>
          </a:p>
          <a:p>
            <a:pPr>
              <a:buFont typeface="Arial" pitchFamily="34" charset="0"/>
              <a:buChar char="•"/>
            </a:pPr>
            <a:endParaRPr lang="en-US" b="0" dirty="0" smtClean="0"/>
          </a:p>
          <a:p>
            <a:pPr>
              <a:buFont typeface="Arial" pitchFamily="34" charset="0"/>
              <a:buChar char="•"/>
            </a:pPr>
            <a:r>
              <a:rPr lang="en-US" b="0" dirty="0" smtClean="0"/>
              <a:t>        These are devices that serve as a local gateway between individual </a:t>
            </a:r>
            <a:r>
              <a:rPr lang="en-US" b="0" dirty="0" err="1" smtClean="0"/>
              <a:t>IoT</a:t>
            </a:r>
            <a:r>
              <a:rPr lang="en-US" b="0" dirty="0" smtClean="0"/>
              <a:t> devices and a cloud service, but they can also bridge the interoperability gap between devices themselves. </a:t>
            </a:r>
            <a:endParaRPr lang="en-US" b="0" dirty="0"/>
          </a:p>
        </p:txBody>
      </p:sp>
      <p:sp>
        <p:nvSpPr>
          <p:cNvPr id="3" name="Text Placeholder 2"/>
          <p:cNvSpPr>
            <a:spLocks noGrp="1"/>
          </p:cNvSpPr>
          <p:nvPr>
            <p:ph type="body" sz="quarter" idx="16"/>
          </p:nvPr>
        </p:nvSpPr>
        <p:spPr/>
        <p:txBody>
          <a:bodyPr/>
          <a:lstStyle/>
          <a:p>
            <a:r>
              <a:rPr lang="en-US" dirty="0" smtClean="0"/>
              <a:t>Device-to-Gateway Model </a:t>
            </a:r>
          </a:p>
          <a:p>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35</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Arial" pitchFamily="34" charset="0"/>
              <a:buChar char="•"/>
            </a:pPr>
            <a:r>
              <a:rPr lang="en-US" b="0" dirty="0" smtClean="0"/>
              <a:t> </a:t>
            </a:r>
            <a:r>
              <a:rPr lang="en-US" b="0" dirty="0" err="1" smtClean="0"/>
              <a:t>SmartThings</a:t>
            </a:r>
            <a:r>
              <a:rPr lang="en-US" b="0" dirty="0" smtClean="0"/>
              <a:t> hub is a stand-alone gateway device that has Z-Wave and </a:t>
            </a:r>
            <a:r>
              <a:rPr lang="en-US" b="0" dirty="0" err="1" smtClean="0"/>
              <a:t>Zigbee</a:t>
            </a:r>
            <a:r>
              <a:rPr lang="en-US" b="0" dirty="0" smtClean="0"/>
              <a:t> transceivers installed to communicate with both families of devices.</a:t>
            </a:r>
          </a:p>
          <a:p>
            <a:pPr>
              <a:buFont typeface="Arial" pitchFamily="34" charset="0"/>
              <a:buChar char="•"/>
            </a:pPr>
            <a:endParaRPr lang="en-US" b="0" dirty="0" smtClean="0"/>
          </a:p>
          <a:p>
            <a:pPr>
              <a:buFont typeface="Arial" pitchFamily="34" charset="0"/>
              <a:buChar char="•"/>
            </a:pPr>
            <a:r>
              <a:rPr lang="en-US" b="0" dirty="0" smtClean="0"/>
              <a:t> It then connects to the </a:t>
            </a:r>
            <a:r>
              <a:rPr lang="en-US" b="0" dirty="0" err="1" smtClean="0"/>
              <a:t>SmartThings</a:t>
            </a:r>
            <a:r>
              <a:rPr lang="en-US" b="0" dirty="0" smtClean="0"/>
              <a:t> cloud service, allowing the user to gain access to the devices using a </a:t>
            </a:r>
            <a:r>
              <a:rPr lang="en-US" b="0" dirty="0" err="1" smtClean="0"/>
              <a:t>smartphone</a:t>
            </a:r>
            <a:r>
              <a:rPr lang="en-US" b="0" dirty="0" smtClean="0"/>
              <a:t> app and an Internet connection</a:t>
            </a:r>
            <a:endParaRPr lang="en-US" b="0" dirty="0"/>
          </a:p>
        </p:txBody>
      </p:sp>
      <p:sp>
        <p:nvSpPr>
          <p:cNvPr id="3" name="Text Placeholder 2"/>
          <p:cNvSpPr>
            <a:spLocks noGrp="1"/>
          </p:cNvSpPr>
          <p:nvPr>
            <p:ph type="body" sz="quarter" idx="16"/>
          </p:nvPr>
        </p:nvSpPr>
        <p:spPr/>
        <p:txBody>
          <a:bodyPr/>
          <a:lstStyle/>
          <a:p>
            <a:r>
              <a:rPr lang="en-US" dirty="0" smtClean="0"/>
              <a:t>Device-to-Gateway Model </a:t>
            </a:r>
          </a:p>
          <a:p>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36</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Arial" pitchFamily="34" charset="0"/>
              <a:buChar char="•"/>
            </a:pPr>
            <a:r>
              <a:rPr lang="en-US" b="0" dirty="0" smtClean="0"/>
              <a:t>  Back-End Data-Sharing essentially extends the single device-to-cloud communication model so that </a:t>
            </a:r>
            <a:r>
              <a:rPr lang="en-US" b="0" dirty="0" err="1" smtClean="0"/>
              <a:t>IoT</a:t>
            </a:r>
            <a:r>
              <a:rPr lang="en-US" b="0" dirty="0" smtClean="0"/>
              <a:t> devices and sensor data can be accessed by authorized third parties. </a:t>
            </a:r>
          </a:p>
          <a:p>
            <a:pPr>
              <a:buFont typeface="Arial" pitchFamily="34" charset="0"/>
              <a:buChar char="•"/>
            </a:pPr>
            <a:endParaRPr lang="en-US" b="0" dirty="0" smtClean="0"/>
          </a:p>
          <a:p>
            <a:pPr>
              <a:buFont typeface="Arial" pitchFamily="34" charset="0"/>
              <a:buChar char="•"/>
            </a:pPr>
            <a:r>
              <a:rPr lang="en-US" b="0" dirty="0" smtClean="0"/>
              <a:t>  Under this model, users can export and analyze smart object data from a cloud service in combination with data from other sources, and send it to other services for aggregation and analysis.</a:t>
            </a:r>
            <a:endParaRPr lang="en-US" dirty="0"/>
          </a:p>
        </p:txBody>
      </p:sp>
      <p:sp>
        <p:nvSpPr>
          <p:cNvPr id="3" name="Text Placeholder 2"/>
          <p:cNvSpPr>
            <a:spLocks noGrp="1"/>
          </p:cNvSpPr>
          <p:nvPr>
            <p:ph type="body" sz="quarter" idx="16"/>
          </p:nvPr>
        </p:nvSpPr>
        <p:spPr/>
        <p:txBody>
          <a:bodyPr/>
          <a:lstStyle/>
          <a:p>
            <a:r>
              <a:rPr lang="en-US" dirty="0" smtClean="0"/>
              <a:t>Back-End Data-Sharing Model</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37</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smtClean="0"/>
              <a:t>Back-End Data-Sharing Model</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38</a:t>
            </a:fld>
            <a:endParaRPr lang="en-US" dirty="0"/>
          </a:p>
        </p:txBody>
      </p:sp>
      <p:sp>
        <p:nvSpPr>
          <p:cNvPr id="5" name="Footer Placeholder 4"/>
          <p:cNvSpPr>
            <a:spLocks noGrp="1"/>
          </p:cNvSpPr>
          <p:nvPr>
            <p:ph type="ftr" sz="quarter" idx="18"/>
          </p:nvPr>
        </p:nvSpPr>
        <p:spPr/>
        <p:txBody>
          <a:bodyPr/>
          <a:lstStyle/>
          <a:p>
            <a:pPr algn="l"/>
            <a:endParaRPr lang="en-US" dirty="0"/>
          </a:p>
        </p:txBody>
      </p:sp>
      <p:pic>
        <p:nvPicPr>
          <p:cNvPr id="2052" name="Picture 4" descr="C:\Users\user01\Desktop\backEndDataSharing.png"/>
          <p:cNvPicPr>
            <a:picLocks noChangeAspect="1" noChangeArrowheads="1"/>
          </p:cNvPicPr>
          <p:nvPr/>
        </p:nvPicPr>
        <p:blipFill>
          <a:blip r:embed="rId2"/>
          <a:srcRect/>
          <a:stretch>
            <a:fillRect/>
          </a:stretch>
        </p:blipFill>
        <p:spPr bwMode="auto">
          <a:xfrm>
            <a:off x="0" y="1600200"/>
            <a:ext cx="8686800" cy="429350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Arial" pitchFamily="34" charset="0"/>
              <a:buChar char="•"/>
            </a:pPr>
            <a:r>
              <a:rPr lang="en-US" dirty="0" smtClean="0"/>
              <a:t>Constrained Application Protocol</a:t>
            </a:r>
            <a:r>
              <a:rPr lang="en-US" b="0" dirty="0" smtClean="0"/>
              <a:t> (</a:t>
            </a:r>
            <a:r>
              <a:rPr lang="en-US" dirty="0" err="1" smtClean="0"/>
              <a:t>CoAP</a:t>
            </a:r>
            <a:r>
              <a:rPr lang="en-US" b="0" dirty="0" smtClean="0"/>
              <a:t>) is an Internet Application Protocol for constrained devices (defined in </a:t>
            </a:r>
            <a:r>
              <a:rPr lang="en-US" b="0" dirty="0" smtClean="0">
                <a:hlinkClick r:id="rId3"/>
              </a:rPr>
              <a:t>RFC 7228</a:t>
            </a:r>
            <a:r>
              <a:rPr lang="en-US" b="0" dirty="0" smtClean="0"/>
              <a:t>). It enables those constrained devices to communicate with the wider Internet using similar protocols.</a:t>
            </a:r>
          </a:p>
          <a:p>
            <a:pPr>
              <a:buFont typeface="Arial" pitchFamily="34" charset="0"/>
              <a:buChar char="•"/>
            </a:pPr>
            <a:endParaRPr lang="en-US" b="0" dirty="0" smtClean="0"/>
          </a:p>
          <a:p>
            <a:pPr>
              <a:buFont typeface="Arial" pitchFamily="34" charset="0"/>
              <a:buChar char="•"/>
            </a:pPr>
            <a:r>
              <a:rPr lang="en-US" b="0" dirty="0" smtClean="0"/>
              <a:t>The Internet Protocol Suite is increasingly used on small devices with severe constraints on power, memory, and processing resources, creating constrained-node networks.</a:t>
            </a:r>
            <a:endParaRPr lang="en-US" b="0" dirty="0"/>
          </a:p>
        </p:txBody>
      </p:sp>
      <p:sp>
        <p:nvSpPr>
          <p:cNvPr id="3" name="Text Placeholder 2"/>
          <p:cNvSpPr>
            <a:spLocks noGrp="1"/>
          </p:cNvSpPr>
          <p:nvPr>
            <p:ph type="body" sz="quarter" idx="16"/>
          </p:nvPr>
        </p:nvSpPr>
        <p:spPr/>
        <p:txBody>
          <a:bodyPr/>
          <a:lstStyle/>
          <a:p>
            <a:r>
              <a:rPr lang="en-US" dirty="0" smtClean="0"/>
              <a:t>Back-End Data-Sharing Model</a:t>
            </a:r>
          </a:p>
          <a:p>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39</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0" dirty="0" smtClean="0"/>
              <a:t>The Internet of Things holds significant promise for delivering </a:t>
            </a:r>
            <a:r>
              <a:rPr lang="en-US" b="0" dirty="0" smtClean="0">
                <a:solidFill>
                  <a:srgbClr val="0070C0"/>
                </a:solidFill>
              </a:rPr>
              <a:t>social</a:t>
            </a:r>
            <a:r>
              <a:rPr lang="en-US" b="0" dirty="0" smtClean="0"/>
              <a:t> and </a:t>
            </a:r>
            <a:r>
              <a:rPr lang="en-US" b="0" dirty="0" smtClean="0">
                <a:solidFill>
                  <a:srgbClr val="0070C0"/>
                </a:solidFill>
              </a:rPr>
              <a:t>economic</a:t>
            </a:r>
            <a:r>
              <a:rPr lang="en-US" b="0" dirty="0" smtClean="0"/>
              <a:t> benefits to emerging and developing economies. </a:t>
            </a:r>
          </a:p>
          <a:p>
            <a:endParaRPr lang="en-US" b="0" dirty="0" smtClean="0"/>
          </a:p>
          <a:p>
            <a:r>
              <a:rPr lang="en-US" b="0" dirty="0" smtClean="0"/>
              <a:t>This includes areas such as sustainable agriculture, water quality and use, healthcare, industrialization, and environmental management, among others.</a:t>
            </a:r>
          </a:p>
          <a:p>
            <a:endParaRPr lang="en-US" dirty="0" smtClean="0"/>
          </a:p>
        </p:txBody>
      </p:sp>
      <p:sp>
        <p:nvSpPr>
          <p:cNvPr id="3" name="Text Placeholder 2"/>
          <p:cNvSpPr>
            <a:spLocks noGrp="1"/>
          </p:cNvSpPr>
          <p:nvPr>
            <p:ph type="body" sz="quarter" idx="16"/>
          </p:nvPr>
        </p:nvSpPr>
        <p:spPr>
          <a:xfrm>
            <a:off x="1" y="476325"/>
            <a:ext cx="6781800" cy="576411"/>
          </a:xfrm>
        </p:spPr>
        <p:txBody>
          <a:bodyPr/>
          <a:lstStyle/>
          <a:p>
            <a:r>
              <a:rPr lang="en-US" sz="2400" dirty="0" smtClean="0"/>
              <a:t>Emerging Economy and Development Issues</a:t>
            </a:r>
            <a:endParaRPr lang="en-US" sz="2400"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4</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err="1" smtClean="0"/>
              <a:t>OAuth</a:t>
            </a:r>
            <a:r>
              <a:rPr lang="en-US" b="0" dirty="0" smtClean="0"/>
              <a:t> is an </a:t>
            </a:r>
            <a:r>
              <a:rPr lang="en-US" b="0" dirty="0" smtClean="0">
                <a:hlinkClick r:id="rId2" tooltip="Open standard"/>
              </a:rPr>
              <a:t>open standard</a:t>
            </a:r>
            <a:r>
              <a:rPr lang="en-US" b="0" dirty="0" smtClean="0"/>
              <a:t> for access delegation, commonly used as a way for Internet users to grant websites or applications access to their information on other websites but without giving them the passwords</a:t>
            </a:r>
          </a:p>
          <a:p>
            <a:endParaRPr lang="en-US" b="0" dirty="0" smtClean="0"/>
          </a:p>
          <a:p>
            <a:r>
              <a:rPr lang="en-US" b="0" dirty="0" smtClean="0"/>
              <a:t>This mechanism is used by companies such as Google, </a:t>
            </a:r>
            <a:r>
              <a:rPr lang="en-US" b="0" dirty="0" err="1" smtClean="0"/>
              <a:t>Facebook</a:t>
            </a:r>
            <a:r>
              <a:rPr lang="en-US" b="0" dirty="0" smtClean="0"/>
              <a:t>, Microsoft and Twitter to permit the users to share information about their accounts with third party applications or websites.</a:t>
            </a:r>
          </a:p>
          <a:p>
            <a:endParaRPr lang="en-US" dirty="0"/>
          </a:p>
        </p:txBody>
      </p:sp>
      <p:sp>
        <p:nvSpPr>
          <p:cNvPr id="3" name="Text Placeholder 2"/>
          <p:cNvSpPr>
            <a:spLocks noGrp="1"/>
          </p:cNvSpPr>
          <p:nvPr>
            <p:ph type="body" sz="quarter" idx="16"/>
          </p:nvPr>
        </p:nvSpPr>
        <p:spPr/>
        <p:txBody>
          <a:bodyPr/>
          <a:lstStyle/>
          <a:p>
            <a:r>
              <a:rPr lang="en-US" dirty="0" smtClean="0"/>
              <a:t>Back-End Data-Sharing Model</a:t>
            </a:r>
          </a:p>
          <a:p>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40</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0" dirty="0" smtClean="0"/>
              <a:t> The app </a:t>
            </a:r>
            <a:r>
              <a:rPr lang="en-US" b="0" u="sng" dirty="0" smtClean="0">
                <a:hlinkClick r:id="rId2"/>
              </a:rPr>
              <a:t>Map My Fitness</a:t>
            </a:r>
            <a:r>
              <a:rPr lang="en-US" b="0" dirty="0" smtClean="0"/>
              <a:t> is a good example of this because it compiles fitness data from </a:t>
            </a:r>
            <a:r>
              <a:rPr lang="en-US" b="0" dirty="0" smtClean="0">
                <a:hlinkClick r:id="rId3"/>
              </a:rPr>
              <a:t>various devices</a:t>
            </a:r>
            <a:r>
              <a:rPr lang="en-US" b="0" dirty="0" smtClean="0"/>
              <a:t> ranging from the </a:t>
            </a:r>
            <a:r>
              <a:rPr lang="en-US" b="0" dirty="0" err="1" smtClean="0"/>
              <a:t>Fitbit</a:t>
            </a:r>
            <a:r>
              <a:rPr lang="en-US" b="0" dirty="0" smtClean="0"/>
              <a:t> to the Adidas </a:t>
            </a:r>
            <a:r>
              <a:rPr lang="en-US" b="0" dirty="0" err="1" smtClean="0"/>
              <a:t>miCoach</a:t>
            </a:r>
            <a:r>
              <a:rPr lang="en-US" b="0" dirty="0" smtClean="0"/>
              <a:t> to the Wahoo Bike Cadence Sensor. “They provide hooks, REST APIs to allow security and privacy-friendly data sharing to Map My Fitness.” This means an exercise can be analyzed from the viewpoint of various sensors.</a:t>
            </a:r>
          </a:p>
          <a:p>
            <a:endParaRPr lang="en-US" b="0" dirty="0" smtClean="0"/>
          </a:p>
          <a:p>
            <a:endParaRPr lang="en-US" b="0" dirty="0" smtClean="0"/>
          </a:p>
          <a:p>
            <a:r>
              <a:rPr lang="en-US" sz="1800" b="0" dirty="0" smtClean="0"/>
              <a:t>http://about.mapmyfitness.com/2013/02/supported-compatible-devices/</a:t>
            </a:r>
            <a:endParaRPr lang="en-US" sz="1800" b="0" dirty="0"/>
          </a:p>
        </p:txBody>
      </p:sp>
      <p:sp>
        <p:nvSpPr>
          <p:cNvPr id="3" name="Text Placeholder 2"/>
          <p:cNvSpPr>
            <a:spLocks noGrp="1"/>
          </p:cNvSpPr>
          <p:nvPr>
            <p:ph type="body" sz="quarter" idx="16"/>
          </p:nvPr>
        </p:nvSpPr>
        <p:spPr/>
        <p:txBody>
          <a:bodyPr/>
          <a:lstStyle/>
          <a:p>
            <a:r>
              <a:rPr lang="en-US" dirty="0" smtClean="0"/>
              <a:t>Back-End Data-Sharing Model</a:t>
            </a:r>
          </a:p>
          <a:p>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41</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a:xfrm>
            <a:off x="1" y="1"/>
            <a:ext cx="6934200" cy="1052736"/>
          </a:xfrm>
        </p:spPr>
        <p:txBody>
          <a:bodyPr/>
          <a:lstStyle/>
          <a:p>
            <a:r>
              <a:rPr lang="en-US" dirty="0" err="1" smtClean="0"/>
              <a:t>IoT</a:t>
            </a:r>
            <a:r>
              <a:rPr lang="en-US" dirty="0" smtClean="0"/>
              <a:t> Example : </a:t>
            </a:r>
            <a:r>
              <a:rPr lang="en-US" dirty="0" err="1" smtClean="0"/>
              <a:t>ThinkMagic</a:t>
            </a:r>
            <a:r>
              <a:rPr lang="en-US" dirty="0" smtClean="0"/>
              <a:t> RFID enabled Refrigerator</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42</a:t>
            </a:fld>
            <a:endParaRPr lang="en-US" dirty="0"/>
          </a:p>
        </p:txBody>
      </p:sp>
      <p:sp>
        <p:nvSpPr>
          <p:cNvPr id="5" name="Footer Placeholder 4"/>
          <p:cNvSpPr>
            <a:spLocks noGrp="1"/>
          </p:cNvSpPr>
          <p:nvPr>
            <p:ph type="ftr" sz="quarter" idx="18"/>
          </p:nvPr>
        </p:nvSpPr>
        <p:spPr/>
        <p:txBody>
          <a:bodyPr/>
          <a:lstStyle/>
          <a:p>
            <a:pPr algn="l"/>
            <a:endParaRPr lang="en-US" dirty="0"/>
          </a:p>
        </p:txBody>
      </p:sp>
      <p:pic>
        <p:nvPicPr>
          <p:cNvPr id="6" name="ThingMagic RFID Enabled Refrigerator.mp4">
            <a:hlinkClick r:id="" action="ppaction://media"/>
          </p:cNvPr>
          <p:cNvPicPr>
            <a:picLocks noRot="1" noChangeAspect="1"/>
          </p:cNvPicPr>
          <p:nvPr>
            <a:videoFile r:link="rId1"/>
          </p:nvPr>
        </p:nvPicPr>
        <p:blipFill>
          <a:blip r:embed="rId3"/>
          <a:stretch>
            <a:fillRect/>
          </a:stretch>
        </p:blipFill>
        <p:spPr>
          <a:xfrm>
            <a:off x="838200" y="1752600"/>
            <a:ext cx="7112000" cy="4000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dirty="0"/>
          </a:p>
        </p:txBody>
      </p:sp>
      <p:sp>
        <p:nvSpPr>
          <p:cNvPr id="3" name="Text Placeholder 2"/>
          <p:cNvSpPr>
            <a:spLocks noGrp="1"/>
          </p:cNvSpPr>
          <p:nvPr>
            <p:ph type="body" sz="quarter" idx="16"/>
          </p:nvPr>
        </p:nvSpPr>
        <p:spPr/>
        <p:txBody>
          <a:bodyPr/>
          <a:lstStyle/>
          <a:p>
            <a:r>
              <a:rPr lang="en-US" dirty="0" err="1" smtClean="0"/>
              <a:t>IoT</a:t>
            </a:r>
            <a:r>
              <a:rPr lang="en-US" dirty="0" smtClean="0"/>
              <a:t> </a:t>
            </a:r>
            <a:r>
              <a:rPr lang="en-US" smtClean="0"/>
              <a:t>Example -----------Smart Cities</a:t>
            </a:r>
            <a:endParaRPr lang="en-US"/>
          </a:p>
        </p:txBody>
      </p:sp>
      <p:sp>
        <p:nvSpPr>
          <p:cNvPr id="4" name="Slide Number Placeholder 3"/>
          <p:cNvSpPr>
            <a:spLocks noGrp="1"/>
          </p:cNvSpPr>
          <p:nvPr>
            <p:ph type="sldNum" sz="quarter" idx="17"/>
          </p:nvPr>
        </p:nvSpPr>
        <p:spPr/>
        <p:txBody>
          <a:bodyPr/>
          <a:lstStyle/>
          <a:p>
            <a:fld id="{120DFB00-F25D-46CF-9C41-23C9768802AF}" type="slidenum">
              <a:rPr lang="en-US" smtClean="0"/>
              <a:pPr/>
              <a:t>43</a:t>
            </a:fld>
            <a:endParaRPr lang="en-US" dirty="0"/>
          </a:p>
        </p:txBody>
      </p:sp>
      <p:sp>
        <p:nvSpPr>
          <p:cNvPr id="5" name="Footer Placeholder 4"/>
          <p:cNvSpPr>
            <a:spLocks noGrp="1"/>
          </p:cNvSpPr>
          <p:nvPr>
            <p:ph type="ftr" sz="quarter" idx="18"/>
          </p:nvPr>
        </p:nvSpPr>
        <p:spPr/>
        <p:txBody>
          <a:bodyPr/>
          <a:lstStyle/>
          <a:p>
            <a:pPr algn="l"/>
            <a:endParaRPr lang="en-US" dirty="0"/>
          </a:p>
        </p:txBody>
      </p:sp>
      <p:pic>
        <p:nvPicPr>
          <p:cNvPr id="6" name="How we design and build a smart city and nation - Cheong Koon Hean - TEDxSingapore.mp4">
            <a:hlinkClick r:id="" action="ppaction://media"/>
          </p:cNvPr>
          <p:cNvPicPr>
            <a:picLocks noRot="1" noChangeAspect="1"/>
          </p:cNvPicPr>
          <p:nvPr>
            <a:videoFile r:link="rId1"/>
          </p:nvPr>
        </p:nvPicPr>
        <p:blipFill>
          <a:blip r:embed="rId3"/>
          <a:stretch>
            <a:fillRect/>
          </a:stretch>
        </p:blipFill>
        <p:spPr>
          <a:xfrm>
            <a:off x="651933" y="1828800"/>
            <a:ext cx="7044267" cy="3962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0" dirty="0" smtClean="0"/>
              <a:t>The unique needs and challenges of implementation in less-developed regions will need to be addressed, including : </a:t>
            </a:r>
          </a:p>
          <a:p>
            <a:pPr lvl="1">
              <a:lnSpc>
                <a:spcPct val="150000"/>
              </a:lnSpc>
              <a:buFont typeface="Arial" pitchFamily="34" charset="0"/>
              <a:buChar char="•"/>
            </a:pPr>
            <a:r>
              <a:rPr lang="en-US" b="0" dirty="0" smtClean="0"/>
              <a:t>infrastructure readiness</a:t>
            </a:r>
          </a:p>
          <a:p>
            <a:pPr lvl="1">
              <a:lnSpc>
                <a:spcPct val="150000"/>
              </a:lnSpc>
              <a:buFont typeface="Arial" pitchFamily="34" charset="0"/>
              <a:buChar char="•"/>
            </a:pPr>
            <a:r>
              <a:rPr lang="en-US" b="0" dirty="0" smtClean="0"/>
              <a:t>market and investment incentives</a:t>
            </a:r>
          </a:p>
          <a:p>
            <a:pPr lvl="1">
              <a:lnSpc>
                <a:spcPct val="150000"/>
              </a:lnSpc>
              <a:buFont typeface="Arial" pitchFamily="34" charset="0"/>
              <a:buChar char="•"/>
            </a:pPr>
            <a:r>
              <a:rPr lang="en-US" b="0" dirty="0" smtClean="0"/>
              <a:t>technical skill requirements, and</a:t>
            </a:r>
          </a:p>
          <a:p>
            <a:pPr lvl="1">
              <a:lnSpc>
                <a:spcPct val="150000"/>
              </a:lnSpc>
              <a:buFont typeface="Arial" pitchFamily="34" charset="0"/>
              <a:buChar char="•"/>
            </a:pPr>
            <a:r>
              <a:rPr lang="en-US" b="0" dirty="0" smtClean="0"/>
              <a:t>policy resources</a:t>
            </a:r>
            <a:endParaRPr lang="en-US" b="0"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5</a:t>
            </a:fld>
            <a:endParaRPr lang="en-US" dirty="0"/>
          </a:p>
        </p:txBody>
      </p:sp>
      <p:sp>
        <p:nvSpPr>
          <p:cNvPr id="5" name="Footer Placeholder 4"/>
          <p:cNvSpPr>
            <a:spLocks noGrp="1"/>
          </p:cNvSpPr>
          <p:nvPr>
            <p:ph type="ftr" sz="quarter" idx="18"/>
          </p:nvPr>
        </p:nvSpPr>
        <p:spPr/>
        <p:txBody>
          <a:bodyPr/>
          <a:lstStyle/>
          <a:p>
            <a:pPr algn="l"/>
            <a:endParaRPr lang="en-US" dirty="0"/>
          </a:p>
        </p:txBody>
      </p:sp>
      <p:sp>
        <p:nvSpPr>
          <p:cNvPr id="6" name="Text Placeholder 2"/>
          <p:cNvSpPr>
            <a:spLocks noGrp="1"/>
          </p:cNvSpPr>
          <p:nvPr>
            <p:ph type="body" sz="quarter" idx="16"/>
          </p:nvPr>
        </p:nvSpPr>
        <p:spPr>
          <a:xfrm>
            <a:off x="1" y="476325"/>
            <a:ext cx="6781800" cy="576411"/>
          </a:xfrm>
        </p:spPr>
        <p:txBody>
          <a:bodyPr/>
          <a:lstStyle/>
          <a:p>
            <a:r>
              <a:rPr lang="en-US" sz="2400" dirty="0" smtClean="0"/>
              <a:t>Emerging Economy and Development Issues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81000" y="1295400"/>
            <a:ext cx="8064500" cy="4038600"/>
          </a:xfrm>
        </p:spPr>
        <p:txBody>
          <a:bodyPr/>
          <a:lstStyle/>
          <a:p>
            <a:r>
              <a:rPr lang="en-US" b="0" dirty="0" smtClean="0"/>
              <a:t>A number of companies and research organizations have offered a wide range of projections about the potential impact of </a:t>
            </a:r>
            <a:r>
              <a:rPr lang="en-US" b="0" dirty="0" err="1" smtClean="0"/>
              <a:t>IoT</a:t>
            </a:r>
            <a:r>
              <a:rPr lang="en-US" b="0" dirty="0" smtClean="0"/>
              <a:t> on the Internet and the economy during the next five to ten years.</a:t>
            </a:r>
          </a:p>
          <a:p>
            <a:pPr lvl="1">
              <a:buFont typeface="Arial" pitchFamily="34" charset="0"/>
              <a:buChar char="•"/>
            </a:pPr>
            <a:r>
              <a:rPr lang="en-US" b="0" dirty="0" smtClean="0"/>
              <a:t>Cisco, for example, projects more than 24 billion Internet–connected objects by 2019</a:t>
            </a:r>
            <a:r>
              <a:rPr lang="en-US" baseline="30000" dirty="0" smtClean="0"/>
              <a:t>1</a:t>
            </a:r>
            <a:endParaRPr lang="en-US" b="0" baseline="30000" dirty="0" smtClean="0"/>
          </a:p>
          <a:p>
            <a:pPr lvl="1">
              <a:buFont typeface="Arial" pitchFamily="34" charset="0"/>
              <a:buChar char="•"/>
            </a:pPr>
            <a:r>
              <a:rPr lang="en-US" b="0" dirty="0" smtClean="0"/>
              <a:t>Morgan Stanley, a global financial services firm, however, projects 75 billion networked devices by 2020</a:t>
            </a:r>
            <a:r>
              <a:rPr lang="en-US" b="0" baseline="30000" dirty="0" smtClean="0"/>
              <a:t>2</a:t>
            </a:r>
            <a:endParaRPr lang="en-US" b="0" dirty="0"/>
          </a:p>
        </p:txBody>
      </p:sp>
      <p:sp>
        <p:nvSpPr>
          <p:cNvPr id="3" name="Text Placeholder 2"/>
          <p:cNvSpPr>
            <a:spLocks noGrp="1"/>
          </p:cNvSpPr>
          <p:nvPr>
            <p:ph type="body" sz="quarter" idx="16"/>
          </p:nvPr>
        </p:nvSpPr>
        <p:spPr/>
        <p:txBody>
          <a:bodyPr/>
          <a:lstStyle/>
          <a:p>
            <a:r>
              <a:rPr lang="en-US" dirty="0" err="1" smtClean="0"/>
              <a:t>IoT</a:t>
            </a:r>
            <a:r>
              <a:rPr lang="en-US" dirty="0" smtClean="0"/>
              <a:t> Forecast</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6</a:t>
            </a:fld>
            <a:endParaRPr lang="en-US" dirty="0"/>
          </a:p>
        </p:txBody>
      </p:sp>
      <p:sp>
        <p:nvSpPr>
          <p:cNvPr id="5" name="Footer Placeholder 4"/>
          <p:cNvSpPr>
            <a:spLocks noGrp="1"/>
          </p:cNvSpPr>
          <p:nvPr>
            <p:ph type="ftr" sz="quarter" idx="18"/>
          </p:nvPr>
        </p:nvSpPr>
        <p:spPr/>
        <p:txBody>
          <a:bodyPr/>
          <a:lstStyle/>
          <a:p>
            <a:pPr algn="l"/>
            <a:endParaRPr lang="en-US" dirty="0"/>
          </a:p>
        </p:txBody>
      </p:sp>
      <p:sp>
        <p:nvSpPr>
          <p:cNvPr id="6" name="TextBox 5"/>
          <p:cNvSpPr txBox="1"/>
          <p:nvPr/>
        </p:nvSpPr>
        <p:spPr>
          <a:xfrm>
            <a:off x="0" y="5410200"/>
            <a:ext cx="8991600" cy="830997"/>
          </a:xfrm>
          <a:prstGeom prst="rect">
            <a:avLst/>
          </a:prstGeom>
          <a:noFill/>
        </p:spPr>
        <p:txBody>
          <a:bodyPr wrap="square" rtlCol="0">
            <a:spAutoFit/>
          </a:bodyPr>
          <a:lstStyle/>
          <a:p>
            <a:pPr marL="228600" indent="-228600">
              <a:buAutoNum type="arabicPeriod"/>
            </a:pPr>
            <a:r>
              <a:rPr lang="en-US" sz="1200" dirty="0" smtClean="0"/>
              <a:t>“Cloud and Mobile Network Traffic Forecast - Visual Networking Index (VNI).” Cisco, 2015. http://cisco.com/c/en/us/solutions/serviceprovider/visual-networking-index-vni/index.html </a:t>
            </a:r>
          </a:p>
          <a:p>
            <a:pPr marL="228600" indent="-228600">
              <a:buAutoNum type="arabicPeriod"/>
            </a:pPr>
            <a:r>
              <a:rPr lang="en-US" sz="1200" dirty="0" smtClean="0"/>
              <a:t> </a:t>
            </a:r>
            <a:r>
              <a:rPr lang="en-US" sz="1200" dirty="0" err="1" smtClean="0"/>
              <a:t>Danova</a:t>
            </a:r>
            <a:r>
              <a:rPr lang="en-US" sz="1200" dirty="0" smtClean="0"/>
              <a:t>, Tony. “Morgan Stanley: 75 Billion Devices Will Be Connected To The Internet Of Things By 2020.” Business Insider, October 2, 2013. http://www.businessinsider.com/75-billion-devices-will-be-connected-to-the-internet-by-2020-2013-10 </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81000" y="1371600"/>
            <a:ext cx="8064500" cy="3886200"/>
          </a:xfrm>
        </p:spPr>
        <p:txBody>
          <a:bodyPr/>
          <a:lstStyle/>
          <a:p>
            <a:pPr>
              <a:buFont typeface="Arial" pitchFamily="34" charset="0"/>
              <a:buChar char="•"/>
            </a:pPr>
            <a:r>
              <a:rPr lang="en-US" b="0" dirty="0" smtClean="0"/>
              <a:t>     </a:t>
            </a:r>
            <a:r>
              <a:rPr lang="en-US" b="0" dirty="0" err="1" smtClean="0"/>
              <a:t>Huawei</a:t>
            </a:r>
            <a:r>
              <a:rPr lang="en-US" b="0" dirty="0" smtClean="0"/>
              <a:t> </a:t>
            </a:r>
            <a:r>
              <a:rPr lang="en-US" b="0" dirty="0" smtClean="0"/>
              <a:t>forecasts 100 billion </a:t>
            </a:r>
            <a:r>
              <a:rPr lang="en-US" b="0" dirty="0" err="1" smtClean="0"/>
              <a:t>IoT</a:t>
            </a:r>
            <a:r>
              <a:rPr lang="en-US" b="0" dirty="0" smtClean="0"/>
              <a:t> connections by 2025</a:t>
            </a:r>
            <a:r>
              <a:rPr lang="en-US" b="0" baseline="30000" dirty="0" smtClean="0"/>
              <a:t>1</a:t>
            </a:r>
          </a:p>
          <a:p>
            <a:pPr>
              <a:buFont typeface="Arial" pitchFamily="34" charset="0"/>
              <a:buChar char="•"/>
            </a:pPr>
            <a:endParaRPr lang="en-US" b="0" baseline="30000" dirty="0" smtClean="0"/>
          </a:p>
          <a:p>
            <a:pPr>
              <a:buFont typeface="Arial" pitchFamily="34" charset="0"/>
              <a:buChar char="•"/>
            </a:pPr>
            <a:r>
              <a:rPr lang="en-US" b="0" dirty="0" smtClean="0"/>
              <a:t>     McKinsey </a:t>
            </a:r>
            <a:r>
              <a:rPr lang="en-US" b="0" dirty="0" smtClean="0"/>
              <a:t>Global Institute suggests that the financial impact of </a:t>
            </a:r>
            <a:r>
              <a:rPr lang="en-US" b="0" dirty="0" err="1" smtClean="0"/>
              <a:t>IoT</a:t>
            </a:r>
            <a:r>
              <a:rPr lang="en-US" b="0" dirty="0" smtClean="0"/>
              <a:t> on the global economy may be as much as $3.9 to $11.1 trillion by 2025</a:t>
            </a:r>
            <a:r>
              <a:rPr lang="en-US" baseline="30000" dirty="0" smtClean="0"/>
              <a:t>2</a:t>
            </a:r>
            <a:endParaRPr lang="en-US" b="0" baseline="30000" dirty="0" smtClean="0"/>
          </a:p>
          <a:p>
            <a:pPr lvl="1">
              <a:buFont typeface="Arial" pitchFamily="34" charset="0"/>
              <a:buChar char="•"/>
            </a:pPr>
            <a:endParaRPr lang="en-US" b="0" dirty="0" smtClean="0"/>
          </a:p>
          <a:p>
            <a:r>
              <a:rPr lang="en-US" b="0" dirty="0" smtClean="0"/>
              <a:t>While the variability in predictions makes any specific number questionable, collectively they paint a picture of significant growth and influence. </a:t>
            </a:r>
            <a:endParaRPr lang="en-US" b="0" dirty="0"/>
          </a:p>
        </p:txBody>
      </p:sp>
      <p:sp>
        <p:nvSpPr>
          <p:cNvPr id="3" name="Text Placeholder 2"/>
          <p:cNvSpPr>
            <a:spLocks noGrp="1"/>
          </p:cNvSpPr>
          <p:nvPr>
            <p:ph type="body" sz="quarter" idx="16"/>
          </p:nvPr>
        </p:nvSpPr>
        <p:spPr/>
        <p:txBody>
          <a:bodyPr/>
          <a:lstStyle/>
          <a:p>
            <a:r>
              <a:rPr lang="en-US" dirty="0" err="1" smtClean="0"/>
              <a:t>IoT</a:t>
            </a:r>
            <a:r>
              <a:rPr lang="en-US" dirty="0" smtClean="0"/>
              <a:t> Forecast</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7</a:t>
            </a:fld>
            <a:endParaRPr lang="en-US" dirty="0"/>
          </a:p>
        </p:txBody>
      </p:sp>
      <p:sp>
        <p:nvSpPr>
          <p:cNvPr id="5" name="Footer Placeholder 4"/>
          <p:cNvSpPr>
            <a:spLocks noGrp="1"/>
          </p:cNvSpPr>
          <p:nvPr>
            <p:ph type="ftr" sz="quarter" idx="18"/>
          </p:nvPr>
        </p:nvSpPr>
        <p:spPr/>
        <p:txBody>
          <a:bodyPr/>
          <a:lstStyle/>
          <a:p>
            <a:pPr algn="l"/>
            <a:endParaRPr lang="en-US" dirty="0"/>
          </a:p>
        </p:txBody>
      </p:sp>
      <p:sp>
        <p:nvSpPr>
          <p:cNvPr id="6" name="TextBox 5"/>
          <p:cNvSpPr txBox="1"/>
          <p:nvPr/>
        </p:nvSpPr>
        <p:spPr>
          <a:xfrm>
            <a:off x="0" y="5410200"/>
            <a:ext cx="8991600" cy="830997"/>
          </a:xfrm>
          <a:prstGeom prst="rect">
            <a:avLst/>
          </a:prstGeom>
          <a:noFill/>
        </p:spPr>
        <p:txBody>
          <a:bodyPr wrap="square" rtlCol="0">
            <a:spAutoFit/>
          </a:bodyPr>
          <a:lstStyle/>
          <a:p>
            <a:pPr marL="228600" indent="-228600"/>
            <a:r>
              <a:rPr lang="en-US" sz="1200" dirty="0" smtClean="0"/>
              <a:t>1. "Global Connectivity Index." </a:t>
            </a:r>
            <a:r>
              <a:rPr lang="en-US" sz="1200" dirty="0" err="1" smtClean="0"/>
              <a:t>Huawei</a:t>
            </a:r>
            <a:r>
              <a:rPr lang="en-US" sz="1200" dirty="0" smtClean="0"/>
              <a:t> Technologies Co., Ltd., 2015. Web. 6 Sept. 2015. http://www.huawei.com/minisite/gci/en/index.html </a:t>
            </a:r>
          </a:p>
          <a:p>
            <a:pPr marL="228600" indent="-228600"/>
            <a:r>
              <a:rPr lang="en-US" sz="1200" dirty="0" smtClean="0"/>
              <a:t>2 . </a:t>
            </a:r>
            <a:r>
              <a:rPr lang="en-US" sz="1200" dirty="0" err="1" smtClean="0"/>
              <a:t>Manyika</a:t>
            </a:r>
            <a:r>
              <a:rPr lang="en-US" sz="1200" dirty="0" smtClean="0"/>
              <a:t>, James, Michael Chui, Peter </a:t>
            </a:r>
            <a:r>
              <a:rPr lang="en-US" sz="1200" dirty="0" err="1" smtClean="0"/>
              <a:t>Bisson</a:t>
            </a:r>
            <a:r>
              <a:rPr lang="en-US" sz="1200" dirty="0" smtClean="0"/>
              <a:t>, Jonathan </a:t>
            </a:r>
            <a:r>
              <a:rPr lang="en-US" sz="1200" dirty="0" err="1" smtClean="0"/>
              <a:t>Woetzel</a:t>
            </a:r>
            <a:r>
              <a:rPr lang="en-US" sz="1200" dirty="0" smtClean="0"/>
              <a:t>, Richard Dobbs, Jacques </a:t>
            </a:r>
            <a:r>
              <a:rPr lang="en-US" sz="1200" dirty="0" err="1" smtClean="0"/>
              <a:t>Bughin</a:t>
            </a:r>
            <a:r>
              <a:rPr lang="en-US" sz="1200" dirty="0" smtClean="0"/>
              <a:t>, and Dan </a:t>
            </a:r>
            <a:r>
              <a:rPr lang="en-US" sz="1200" dirty="0" err="1" smtClean="0"/>
              <a:t>Aharon</a:t>
            </a:r>
            <a:r>
              <a:rPr lang="en-US" sz="1200" dirty="0" smtClean="0"/>
              <a:t>. “The Internet of Things: Mapping the Value Beyond the Hype.” McKinsey Global Institute, June 2015. </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linds(horizontal)">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0" dirty="0" err="1" smtClean="0"/>
              <a:t>IoT</a:t>
            </a:r>
            <a:r>
              <a:rPr lang="en-US" b="0" dirty="0" smtClean="0"/>
              <a:t>  a revolutionary fully–interconnected “smart” world of progress, efficiency, and opportunity, with the potential for adding billions in value to industry and the global economy.</a:t>
            </a:r>
          </a:p>
          <a:p>
            <a:endParaRPr lang="en-US" b="0" dirty="0" smtClean="0"/>
          </a:p>
          <a:p>
            <a:r>
              <a:rPr lang="en-US" b="0" dirty="0" smtClean="0"/>
              <a:t>Others warn that the </a:t>
            </a:r>
            <a:r>
              <a:rPr lang="en-US" b="0" dirty="0" err="1" smtClean="0"/>
              <a:t>IoT</a:t>
            </a:r>
            <a:r>
              <a:rPr lang="en-US" b="0" dirty="0" smtClean="0"/>
              <a:t> represents a darker world of surveillance, privacy and security violations, and consumer lock–in.</a:t>
            </a:r>
            <a:endParaRPr lang="en-US" b="0" dirty="0"/>
          </a:p>
        </p:txBody>
      </p:sp>
      <p:sp>
        <p:nvSpPr>
          <p:cNvPr id="3" name="Text Placeholder 2"/>
          <p:cNvSpPr>
            <a:spLocks noGrp="1"/>
          </p:cNvSpPr>
          <p:nvPr>
            <p:ph type="body" sz="quarter" idx="16"/>
          </p:nvPr>
        </p:nvSpPr>
        <p:spPr/>
        <p:txBody>
          <a:bodyPr/>
          <a:lstStyle/>
          <a:p>
            <a:r>
              <a:rPr lang="en-US" dirty="0" err="1" smtClean="0"/>
              <a:t>IoT</a:t>
            </a:r>
            <a:r>
              <a:rPr lang="en-US" dirty="0" smtClean="0"/>
              <a:t> …………Conflicting Perceptions</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8</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200" y="1219200"/>
            <a:ext cx="8064500" cy="4572000"/>
          </a:xfrm>
        </p:spPr>
        <p:txBody>
          <a:bodyPr/>
          <a:lstStyle/>
          <a:p>
            <a:r>
              <a:rPr lang="en-US" b="0" dirty="0" smtClean="0"/>
              <a:t>The term “Internet of Things” (</a:t>
            </a:r>
            <a:r>
              <a:rPr lang="en-US" b="0" dirty="0" err="1" smtClean="0"/>
              <a:t>IoT</a:t>
            </a:r>
            <a:r>
              <a:rPr lang="en-US" b="0" dirty="0" smtClean="0"/>
              <a:t>) was first used in 1999 by British technology pioneer Kevin Ashton to describe a system in which objects in the physical world could be connected to the Internet by sensors.</a:t>
            </a:r>
          </a:p>
          <a:p>
            <a:endParaRPr lang="en-US" b="0" dirty="0" smtClean="0"/>
          </a:p>
          <a:p>
            <a:r>
              <a:rPr lang="en-US" b="0" dirty="0" smtClean="0"/>
              <a:t> Ashton was working on RFID (radio-frequency identification) devices, and the close association of RFID and other sensor networks with the development of the </a:t>
            </a:r>
            <a:r>
              <a:rPr lang="en-US" b="0" dirty="0" err="1" smtClean="0"/>
              <a:t>IoT</a:t>
            </a:r>
            <a:r>
              <a:rPr lang="en-US" b="0" dirty="0" smtClean="0"/>
              <a:t> concept is reflected in the name of the RFID device company that Ashton joined later in his career: “</a:t>
            </a:r>
            <a:r>
              <a:rPr lang="en-US" b="0" dirty="0" err="1" smtClean="0"/>
              <a:t>ThingMagic</a:t>
            </a:r>
            <a:r>
              <a:rPr lang="en-US" b="0" dirty="0" smtClean="0"/>
              <a:t>.” </a:t>
            </a:r>
            <a:endParaRPr lang="en-US" b="0" dirty="0"/>
          </a:p>
        </p:txBody>
      </p:sp>
      <p:sp>
        <p:nvSpPr>
          <p:cNvPr id="3" name="Text Placeholder 2"/>
          <p:cNvSpPr>
            <a:spLocks noGrp="1"/>
          </p:cNvSpPr>
          <p:nvPr>
            <p:ph type="body" sz="quarter" idx="16"/>
          </p:nvPr>
        </p:nvSpPr>
        <p:spPr/>
        <p:txBody>
          <a:bodyPr/>
          <a:lstStyle/>
          <a:p>
            <a:r>
              <a:rPr lang="en-US" dirty="0" err="1" smtClean="0"/>
              <a:t>IoT</a:t>
            </a:r>
            <a:r>
              <a:rPr lang="en-US" dirty="0" smtClean="0"/>
              <a:t> History</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9</a:t>
            </a:fld>
            <a:endParaRPr lang="en-US" dirty="0"/>
          </a:p>
        </p:txBody>
      </p:sp>
      <p:sp>
        <p:nvSpPr>
          <p:cNvPr id="5" name="Footer Placeholder 4"/>
          <p:cNvSpPr>
            <a:spLocks noGrp="1"/>
          </p:cNvSpPr>
          <p:nvPr>
            <p:ph type="ftr" sz="quarter" idx="18"/>
          </p:nvPr>
        </p:nvSpPr>
        <p:spPr/>
        <p:txBody>
          <a:bodyPr/>
          <a:lstStyle/>
          <a:p>
            <a:pPr algn="l"/>
            <a:endParaRPr lang="en-US" dirty="0"/>
          </a:p>
        </p:txBody>
      </p:sp>
      <p:sp>
        <p:nvSpPr>
          <p:cNvPr id="6" name="Rectangle 5"/>
          <p:cNvSpPr/>
          <p:nvPr/>
        </p:nvSpPr>
        <p:spPr>
          <a:xfrm>
            <a:off x="0" y="5867400"/>
            <a:ext cx="9144000" cy="369332"/>
          </a:xfrm>
          <a:prstGeom prst="rect">
            <a:avLst/>
          </a:prstGeom>
        </p:spPr>
        <p:txBody>
          <a:bodyPr wrap="square">
            <a:spAutoFit/>
          </a:bodyPr>
          <a:lstStyle/>
          <a:p>
            <a:r>
              <a:rPr lang="en-US" dirty="0" smtClean="0"/>
              <a:t>http://www.thingmagic.com/</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rporate-PowerPoint_updated_16062015">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Corporate-PowerPoint_updated_16062015</Template>
  <TotalTime>1762</TotalTime>
  <Words>2071</Words>
  <Application>Microsoft Office PowerPoint</Application>
  <PresentationFormat>On-screen Show (4:3)</PresentationFormat>
  <Paragraphs>257</Paragraphs>
  <Slides>43</Slides>
  <Notes>7</Notes>
  <HiddenSlides>0</HiddenSlides>
  <MMClips>3</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Corporate-PowerPoint_updated_16062015</vt:lpstr>
      <vt:lpstr>CITS 5506 The Internet of Things Lecture 02</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 Sensor Devices are widely available</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user01</dc:creator>
  <cp:lastModifiedBy>user01</cp:lastModifiedBy>
  <cp:revision>210</cp:revision>
  <dcterms:created xsi:type="dcterms:W3CDTF">2017-07-28T02:03:22Z</dcterms:created>
  <dcterms:modified xsi:type="dcterms:W3CDTF">2017-08-16T13:30:15Z</dcterms:modified>
</cp:coreProperties>
</file>