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61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Connie Rentschler" initials="CE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068B0"/>
    <a:srgbClr val="9D7123"/>
    <a:srgbClr val="27348B"/>
    <a:srgbClr val="DDB10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20" autoAdjust="0"/>
    <p:restoredTop sz="94663" autoAdjust="0"/>
  </p:normalViewPr>
  <p:slideViewPr>
    <p:cSldViewPr>
      <p:cViewPr varScale="1">
        <p:scale>
          <a:sx n="65" d="100"/>
          <a:sy n="65" d="100"/>
        </p:scale>
        <p:origin x="-93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BA472-454A-484F-AD3A-D46DFA6BE4F1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E5486-C925-4896-874C-43EBED49A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W:\Emily\Presentation assets\UWAM0289 Presentation pg1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1964" t="87895"/>
          <a:stretch/>
        </p:blipFill>
        <p:spPr bwMode="auto">
          <a:xfrm>
            <a:off x="8417859" y="6033246"/>
            <a:ext cx="735536" cy="830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5488" y="1539208"/>
            <a:ext cx="6472776" cy="1872208"/>
          </a:xfrm>
          <a:prstGeom prst="rect">
            <a:avLst/>
          </a:prstGeom>
        </p:spPr>
        <p:txBody>
          <a:bodyPr tIns="0" bIns="0">
            <a:normAutofit/>
          </a:bodyPr>
          <a:lstStyle>
            <a:lvl1pPr algn="l">
              <a:lnSpc>
                <a:spcPct val="100000"/>
              </a:lnSpc>
              <a:defRPr sz="62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Main heading</a:t>
            </a:r>
            <a:endParaRPr lang="en-AU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5488" y="3455288"/>
            <a:ext cx="6472800" cy="28803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30" b="1" baseline="0">
                <a:solidFill>
                  <a:srgbClr val="DDB10A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Subheading</a:t>
            </a:r>
            <a:endParaRPr lang="en-AU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75488" y="5512280"/>
            <a:ext cx="1800200" cy="0"/>
          </a:xfrm>
          <a:prstGeom prst="line">
            <a:avLst/>
          </a:prstGeom>
          <a:ln w="12700">
            <a:solidFill>
              <a:srgbClr val="DDB1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6732240" y="5512280"/>
            <a:ext cx="1800200" cy="0"/>
          </a:xfrm>
          <a:prstGeom prst="line">
            <a:avLst/>
          </a:prstGeom>
          <a:ln w="12700">
            <a:solidFill>
              <a:srgbClr val="DDB1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646656" y="5512280"/>
            <a:ext cx="1800200" cy="0"/>
          </a:xfrm>
          <a:prstGeom prst="line">
            <a:avLst/>
          </a:prstGeom>
          <a:ln w="12700">
            <a:solidFill>
              <a:srgbClr val="DDB1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2561072" y="5512280"/>
            <a:ext cx="1800200" cy="0"/>
          </a:xfrm>
          <a:prstGeom prst="line">
            <a:avLst/>
          </a:prstGeom>
          <a:ln w="12700">
            <a:solidFill>
              <a:srgbClr val="DDB1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889234" y="1844824"/>
            <a:ext cx="1896393" cy="295232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tIns="0"/>
          <a:lstStyle>
            <a:lvl1pPr marL="0" indent="0">
              <a:lnSpc>
                <a:spcPct val="124000"/>
              </a:lnSpc>
              <a:buNone/>
              <a:defRPr sz="1250" baseline="0">
                <a:solidFill>
                  <a:schemeClr val="bg1"/>
                </a:solidFill>
                <a:latin typeface="UWA" pitchFamily="50" charset="0"/>
              </a:defRPr>
            </a:lvl1pPr>
          </a:lstStyle>
          <a:p>
            <a:pPr lvl="0"/>
            <a:r>
              <a:rPr lang="en-US" dirty="0" smtClean="0"/>
              <a:t>  </a:t>
            </a:r>
            <a:endParaRPr lang="en-AU" dirty="0"/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2462944" y="5576400"/>
            <a:ext cx="1897200" cy="792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z="1200" dirty="0" smtClean="0"/>
              <a:t>Type information here</a:t>
            </a:r>
            <a:endParaRPr lang="en-AU" dirty="0"/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549092" y="5576400"/>
            <a:ext cx="1897200" cy="792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z="1200" dirty="0" smtClean="0"/>
              <a:t>Type information here</a:t>
            </a:r>
            <a:endParaRPr lang="en-AU" dirty="0"/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6635240" y="5576400"/>
            <a:ext cx="1897200" cy="792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z="1200" dirty="0" smtClean="0"/>
              <a:t>Type information here</a:t>
            </a:r>
            <a:endParaRPr lang="en-AU" dirty="0"/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76796" y="5576400"/>
            <a:ext cx="1897200" cy="792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z="1200" dirty="0" smtClean="0"/>
              <a:t>Type information here</a:t>
            </a:r>
            <a:endParaRPr lang="en-AU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20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120DFB00-F25D-46CF-9C41-23C9768802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21"/>
          </p:nvPr>
        </p:nvSpPr>
        <p:spPr>
          <a:xfrm>
            <a:off x="381000" y="6492875"/>
            <a:ext cx="2895600" cy="36512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/>
          <a:p>
            <a:r>
              <a:rPr lang="en-US" dirty="0" smtClean="0"/>
              <a:t>CITS 5506 The Internet of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741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143000"/>
            <a:ext cx="9144000" cy="5428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AU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752600"/>
            <a:ext cx="8064500" cy="4038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500" b="1" baseline="0"/>
            </a:lvl1pPr>
            <a:lvl2pPr>
              <a:defRPr sz="25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en-AU" dirty="0" smtClean="0"/>
              <a:t>Feature text</a:t>
            </a:r>
            <a:endParaRPr lang="en-AU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467841" y="476325"/>
            <a:ext cx="6048375" cy="57641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500" b="1" baseline="0">
                <a:solidFill>
                  <a:srgbClr val="27348B"/>
                </a:solidFill>
              </a:defRPr>
            </a:lvl1pPr>
          </a:lstStyle>
          <a:p>
            <a:pPr lvl="0"/>
            <a:r>
              <a:rPr lang="en-AU" dirty="0" smtClean="0"/>
              <a:t>Cover title (optional)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>
          <a:xfrm>
            <a:off x="6705600" y="6248400"/>
            <a:ext cx="2133600" cy="609600"/>
          </a:xfrm>
        </p:spPr>
        <p:txBody>
          <a:bodyPr/>
          <a:lstStyle>
            <a:lvl1pPr>
              <a:defRPr sz="1600" baseline="0">
                <a:solidFill>
                  <a:schemeClr val="bg1"/>
                </a:solidFill>
              </a:defRPr>
            </a:lvl1pPr>
          </a:lstStyle>
          <a:p>
            <a:fld id="{120DFB00-F25D-46CF-9C41-23C9768802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381000" y="6324600"/>
            <a:ext cx="5334000" cy="533400"/>
          </a:xfrm>
        </p:spPr>
        <p:txBody>
          <a:bodyPr/>
          <a:lstStyle>
            <a:lvl1pPr>
              <a:defRPr sz="1200"/>
            </a:lvl1pPr>
          </a:lstStyle>
          <a:p>
            <a:pPr algn="l"/>
            <a:endParaRPr lang="en-US" dirty="0"/>
          </a:p>
        </p:txBody>
      </p:sp>
      <p:sp>
        <p:nvSpPr>
          <p:cNvPr id="7" name="Footer Placeholder 14"/>
          <p:cNvSpPr txBox="1">
            <a:spLocks/>
          </p:cNvSpPr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CITS 5506 The Internet of Things</a:t>
            </a:r>
            <a:endParaRPr kumimoji="0" lang="en-US" sz="144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290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9396" y="0"/>
            <a:ext cx="9153396" cy="1124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051" name="Picture 3" descr="W:\Emily\Presentation assets\UWAM0289 Presentation pg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813" y="0"/>
            <a:ext cx="9162000" cy="6870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DFB00-F25D-46CF-9C41-23C976880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8900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87512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CITS 5506</a:t>
            </a:r>
            <a:br>
              <a:rPr lang="en-US" sz="4400" b="1" dirty="0" smtClean="0"/>
            </a:br>
            <a:r>
              <a:rPr lang="en-US" sz="4400" b="1" dirty="0" smtClean="0"/>
              <a:t>The Internet of Things</a:t>
            </a:r>
            <a:br>
              <a:rPr lang="en-US" sz="4400" b="1" dirty="0" smtClean="0"/>
            </a:br>
            <a:r>
              <a:rPr lang="en-US" sz="4400" b="1" dirty="0" smtClean="0"/>
              <a:t>Lecture 04</a:t>
            </a:r>
            <a:endParaRPr lang="en-AU" sz="4400" b="1" dirty="0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4648200"/>
            <a:ext cx="777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Dr </a:t>
            </a:r>
            <a:r>
              <a:rPr lang="en-US" sz="2400" dirty="0" err="1" smtClean="0">
                <a:solidFill>
                  <a:schemeClr val="bg1"/>
                </a:solidFill>
              </a:rPr>
              <a:t>Atif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Mansoor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atif.mansoor@uwa.edu.au</a:t>
            </a:r>
          </a:p>
          <a:p>
            <a:pPr algn="ctr"/>
            <a:endParaRPr lang="en-US" sz="24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1807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Data analytics needs to be applied to the data to get the insight from data. 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Big data analytics tools are generally available today, which stretch from simple statistical tools to more sophisticated machine learning approaches, with deep learning being the latest trend. 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Think of statistical tools finding you the </a:t>
            </a:r>
            <a:r>
              <a:rPr lang="en-US" b="0" dirty="0" smtClean="0">
                <a:solidFill>
                  <a:srgbClr val="0070C0"/>
                </a:solidFill>
              </a:rPr>
              <a:t>known </a:t>
            </a:r>
            <a:r>
              <a:rPr lang="en-US" b="0" dirty="0" err="1" smtClean="0">
                <a:solidFill>
                  <a:srgbClr val="0070C0"/>
                </a:solidFill>
              </a:rPr>
              <a:t>knowns</a:t>
            </a:r>
            <a:r>
              <a:rPr lang="en-US" b="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in the data; machine learning finding the </a:t>
            </a:r>
            <a:r>
              <a:rPr lang="en-US" b="0" dirty="0" smtClean="0">
                <a:solidFill>
                  <a:srgbClr val="0070C0"/>
                </a:solidFill>
              </a:rPr>
              <a:t>known unknowns</a:t>
            </a:r>
            <a:r>
              <a:rPr lang="en-US" b="0" dirty="0" smtClean="0"/>
              <a:t>; whilst deep learning is able to find the </a:t>
            </a:r>
            <a:r>
              <a:rPr lang="en-US" b="0" dirty="0" smtClean="0">
                <a:solidFill>
                  <a:srgbClr val="0070C0"/>
                </a:solidFill>
              </a:rPr>
              <a:t>unknown unknowns</a:t>
            </a:r>
            <a:r>
              <a:rPr lang="en-US" b="0" dirty="0" smtClean="0"/>
              <a:t>.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Analytics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User Interface is the component that how the data is presented to the final users. 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</a:t>
            </a:r>
            <a:r>
              <a:rPr lang="en-US" b="0" dirty="0" err="1" smtClean="0"/>
              <a:t>IoT</a:t>
            </a:r>
            <a:r>
              <a:rPr lang="en-US" b="0" dirty="0" smtClean="0"/>
              <a:t> product needs to have a very appealing user interface, both web based as well as smart phone or tablet based.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smtClean="0"/>
              <a:t>   There </a:t>
            </a:r>
            <a:r>
              <a:rPr lang="en-US" b="0" dirty="0" smtClean="0"/>
              <a:t>are many open-source as well as paying front-end products available today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User 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Sensors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Connectivity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Platform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Analytics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User Interface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Components of </a:t>
            </a:r>
            <a:r>
              <a:rPr lang="en-US" dirty="0" err="1" smtClean="0"/>
              <a:t>IoT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752600"/>
            <a:ext cx="8686800" cy="4038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   Different sensors available to measure temperature, humidity, light, noise, pollution, pressure, torsion, tension, acceleration, position, images, magnetic fields, electric fields, etc </a:t>
            </a:r>
            <a:r>
              <a:rPr lang="en-US" sz="2400" b="0" dirty="0" err="1" smtClean="0"/>
              <a:t>etc</a:t>
            </a:r>
            <a:r>
              <a:rPr lang="en-US" sz="2400" b="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sz="2400" b="0" dirty="0" smtClean="0"/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   Sensor are now invisible and energy efficient, whilst maintaining a high measurement precision. </a:t>
            </a:r>
          </a:p>
          <a:p>
            <a:pPr>
              <a:buFont typeface="Arial" pitchFamily="34" charset="0"/>
              <a:buChar char="•"/>
            </a:pPr>
            <a:endParaRPr lang="en-US" sz="2400" b="0" dirty="0" smtClean="0"/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   Miniaturization is trending and hopefully the Internet of Things by 2020 will be a healthy mix of sensors measuring things and robots acting on the insights.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Sensors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143000"/>
            <a:ext cx="8064500" cy="4038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Key Requirements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</a:t>
            </a:r>
            <a:r>
              <a:rPr lang="en-US" b="0" dirty="0" smtClean="0"/>
              <a:t>vailability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</a:t>
            </a:r>
            <a:r>
              <a:rPr lang="en-US" b="0" dirty="0" smtClean="0"/>
              <a:t>eliability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V</a:t>
            </a:r>
            <a:r>
              <a:rPr lang="en-US" b="0" dirty="0" smtClean="0"/>
              <a:t>iability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b="0" dirty="0" smtClean="0"/>
              <a:t>Mobile phone technology is probably the best business proposition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Furthermore, an exciting class of Low Power Wide Area networking technologies is also emerging</a:t>
            </a:r>
            <a:r>
              <a:rPr lang="en-US" b="0" baseline="30000" dirty="0" smtClean="0"/>
              <a:t>1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Low Power </a:t>
            </a:r>
            <a:r>
              <a:rPr lang="en-US" b="0" dirty="0" err="1" smtClean="0"/>
              <a:t>Wifi</a:t>
            </a:r>
            <a:r>
              <a:rPr lang="en-US" b="0" dirty="0" smtClean="0"/>
              <a:t>, a new system, is also a great </a:t>
            </a:r>
            <a:r>
              <a:rPr lang="en-US" b="0" dirty="0" smtClean="0"/>
              <a:t>contender</a:t>
            </a:r>
            <a:r>
              <a:rPr lang="en-US" b="0" baseline="30000" dirty="0" smtClean="0"/>
              <a:t>2</a:t>
            </a:r>
          </a:p>
          <a:p>
            <a:pPr>
              <a:buFont typeface="Arial" pitchFamily="34" charset="0"/>
              <a:buChar char="•"/>
            </a:pPr>
            <a:endParaRPr lang="en-US" b="0" baseline="30000" dirty="0" smtClean="0"/>
          </a:p>
          <a:p>
            <a:r>
              <a:rPr lang="en-US" sz="1800" b="0" baseline="30000" dirty="0" smtClean="0"/>
              <a:t>1</a:t>
            </a:r>
            <a:r>
              <a:rPr lang="en-US" sz="1800" b="0" baseline="30000" dirty="0" smtClean="0"/>
              <a:t>. http://</a:t>
            </a:r>
            <a:r>
              <a:rPr lang="en-US" sz="1800" b="0" baseline="30000" dirty="0" smtClean="0"/>
              <a:t>www.edn.com/design/systems-design/4440343/3/Low-power-wide-area-networking-alternatives-for-the-IoT</a:t>
            </a:r>
          </a:p>
          <a:p>
            <a:r>
              <a:rPr lang="en-US" sz="1800" b="0" baseline="30000" dirty="0" smtClean="0"/>
              <a:t> 2.</a:t>
            </a:r>
            <a:r>
              <a:rPr lang="en-US" sz="1800" b="0" dirty="0" smtClean="0"/>
              <a:t> </a:t>
            </a:r>
            <a:r>
              <a:rPr lang="en-US" sz="1800" b="0" baseline="30000" dirty="0" smtClean="0"/>
              <a:t>https://www.wi-fi.org/news-events/newsroom/wi-fi-alliance-introduces-low-power-long-range-wi-fi-halow</a:t>
            </a:r>
            <a:endParaRPr lang="en-US" sz="1800" b="0" baseline="300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Connectivity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The collected data needs to be stored and processed somewhere. Known as </a:t>
            </a:r>
            <a:r>
              <a:rPr lang="en-US" b="0" dirty="0" err="1" smtClean="0"/>
              <a:t>IoT</a:t>
            </a:r>
            <a:r>
              <a:rPr lang="en-US" b="0" dirty="0" smtClean="0"/>
              <a:t> platforms, these are typically cloud-based infrastructures which: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receive and send data via standardized interfaces, known as </a:t>
            </a:r>
            <a:r>
              <a:rPr lang="en-US" dirty="0" smtClean="0"/>
              <a:t>API (Application Programming Interface)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store the data; and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process the data.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Many commercial platforms are available today.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Recommended is scalable cloud solutions in a software-as-a-service (</a:t>
            </a:r>
            <a:r>
              <a:rPr lang="en-US" b="0" dirty="0" err="1" smtClean="0"/>
              <a:t>SaaS</a:t>
            </a:r>
            <a:r>
              <a:rPr lang="en-US" b="0" dirty="0" smtClean="0"/>
              <a:t>) model for </a:t>
            </a:r>
            <a:r>
              <a:rPr lang="en-US" b="0" dirty="0" err="1" smtClean="0"/>
              <a:t>IoT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Platform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0" dirty="0" smtClean="0"/>
              <a:t>Software as a service (</a:t>
            </a:r>
            <a:r>
              <a:rPr lang="en-US" b="0" dirty="0" err="1" smtClean="0"/>
              <a:t>SaaS</a:t>
            </a:r>
            <a:r>
              <a:rPr lang="en-US" b="0" dirty="0" smtClean="0"/>
              <a:t>) is a software distribution </a:t>
            </a:r>
            <a:r>
              <a:rPr lang="en-US" dirty="0" smtClean="0"/>
              <a:t>model</a:t>
            </a:r>
            <a:r>
              <a:rPr lang="en-US" b="0" dirty="0" smtClean="0"/>
              <a:t> in which a third-party provider hosts applications and makes them available to customers over the Internet.</a:t>
            </a:r>
          </a:p>
          <a:p>
            <a:endParaRPr lang="en-US" dirty="0" smtClean="0"/>
          </a:p>
          <a:p>
            <a:r>
              <a:rPr lang="en-US" dirty="0" err="1" smtClean="0"/>
              <a:t>SaaS</a:t>
            </a:r>
            <a:r>
              <a:rPr lang="en-US" b="0" dirty="0" smtClean="0"/>
              <a:t> is one of three main categories of cloud computing, alongside infrastructure as a service (</a:t>
            </a:r>
            <a:r>
              <a:rPr lang="en-US" b="0" dirty="0" err="1" smtClean="0"/>
              <a:t>IaaS</a:t>
            </a:r>
            <a:r>
              <a:rPr lang="en-US" b="0" dirty="0" smtClean="0"/>
              <a:t>) and platform as a service (</a:t>
            </a:r>
            <a:r>
              <a:rPr lang="en-US" b="0" dirty="0" err="1" smtClean="0"/>
              <a:t>PaaS</a:t>
            </a:r>
            <a:r>
              <a:rPr lang="en-US" b="0" dirty="0" smtClean="0"/>
              <a:t>).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Software as a service</a:t>
            </a:r>
            <a:r>
              <a:rPr lang="en-US" b="0" dirty="0" smtClean="0"/>
              <a:t> (</a:t>
            </a:r>
            <a:r>
              <a:rPr lang="en-US" dirty="0" err="1" smtClean="0"/>
              <a:t>SaaS</a:t>
            </a:r>
            <a:r>
              <a:rPr lang="en-US" b="0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Comparison of Cloud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pic>
        <p:nvPicPr>
          <p:cNvPr id="6" name="Picture 5" descr="compairs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1600"/>
            <a:ext cx="8841073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752600"/>
            <a:ext cx="8064500" cy="4419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smtClean="0"/>
              <a:t>     </a:t>
            </a:r>
            <a:r>
              <a:rPr lang="en-US" b="0" smtClean="0"/>
              <a:t>Used </a:t>
            </a:r>
            <a:r>
              <a:rPr lang="en-US" b="0" dirty="0" smtClean="0"/>
              <a:t>for applications, and other development, while providing cloud components to software.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What developers gain with </a:t>
            </a:r>
            <a:r>
              <a:rPr lang="en-US" b="0" dirty="0" err="1" smtClean="0"/>
              <a:t>PaaS</a:t>
            </a:r>
            <a:r>
              <a:rPr lang="en-US" b="0" dirty="0" smtClean="0"/>
              <a:t> is a framework they can build upon to develop or customize applications. 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 </a:t>
            </a:r>
            <a:r>
              <a:rPr lang="en-US" b="0" dirty="0" err="1" smtClean="0"/>
              <a:t>PaaS</a:t>
            </a:r>
            <a:r>
              <a:rPr lang="en-US" b="0" dirty="0" smtClean="0"/>
              <a:t> makes the development, testing, and deployment of applications quick, simple, and cost-effective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 smtClean="0"/>
              <a:t>PaaS</a:t>
            </a:r>
            <a:r>
              <a:rPr lang="en-US" dirty="0" smtClean="0"/>
              <a:t> (Platform As A Service)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   Self-service models for accessing, monitoring, and managing remote datacenter infrastructures, such as compute (virtualized or bare metal), storage, networking, and networking services (e.g. firewalls).</a:t>
            </a:r>
          </a:p>
          <a:p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   Instead of having to purchase hardware outright, users can purchase </a:t>
            </a:r>
            <a:r>
              <a:rPr lang="en-US" b="0" dirty="0" err="1" smtClean="0"/>
              <a:t>IaaS</a:t>
            </a:r>
            <a:r>
              <a:rPr lang="en-US" b="0" dirty="0" smtClean="0"/>
              <a:t> based on consumption,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 smtClean="0"/>
              <a:t>IaaS</a:t>
            </a:r>
            <a:r>
              <a:rPr lang="en-US" dirty="0" smtClean="0"/>
              <a:t> (Infrastructure As A Service)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0DFB00-F25D-46CF-9C41-23C9768802A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porate-PowerPoint_updated_16062015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Corporate-PowerPoint_updated_16062015</Template>
  <TotalTime>1920</TotalTime>
  <Words>471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Corporate-PowerPoint_updated_16062015</vt:lpstr>
      <vt:lpstr>CITS 5506 The Internet of Things Lecture 04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user01</dc:creator>
  <cp:lastModifiedBy>user01</cp:lastModifiedBy>
  <cp:revision>263</cp:revision>
  <dcterms:created xsi:type="dcterms:W3CDTF">2017-07-28T02:03:22Z</dcterms:created>
  <dcterms:modified xsi:type="dcterms:W3CDTF">2017-08-30T10:49:33Z</dcterms:modified>
</cp:coreProperties>
</file>