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61" r:id="rId2"/>
    <p:sldId id="300" r:id="rId3"/>
    <p:sldId id="268" r:id="rId4"/>
    <p:sldId id="265" r:id="rId5"/>
    <p:sldId id="269" r:id="rId6"/>
    <p:sldId id="270" r:id="rId7"/>
    <p:sldId id="271" r:id="rId8"/>
    <p:sldId id="273" r:id="rId9"/>
    <p:sldId id="299" r:id="rId10"/>
    <p:sldId id="280" r:id="rId11"/>
    <p:sldId id="272" r:id="rId12"/>
    <p:sldId id="274" r:id="rId13"/>
    <p:sldId id="275" r:id="rId14"/>
    <p:sldId id="278" r:id="rId15"/>
    <p:sldId id="276" r:id="rId16"/>
    <p:sldId id="277" r:id="rId17"/>
    <p:sldId id="281" r:id="rId18"/>
    <p:sldId id="279" r:id="rId19"/>
    <p:sldId id="282" r:id="rId20"/>
    <p:sldId id="283" r:id="rId21"/>
    <p:sldId id="284" r:id="rId22"/>
    <p:sldId id="285" r:id="rId23"/>
    <p:sldId id="286" r:id="rId24"/>
    <p:sldId id="287" r:id="rId25"/>
    <p:sldId id="289" r:id="rId26"/>
    <p:sldId id="290" r:id="rId27"/>
    <p:sldId id="292" r:id="rId28"/>
    <p:sldId id="291" r:id="rId29"/>
    <p:sldId id="294" r:id="rId30"/>
    <p:sldId id="293" r:id="rId31"/>
    <p:sldId id="295" r:id="rId32"/>
    <p:sldId id="296" r:id="rId33"/>
    <p:sldId id="297" r:id="rId34"/>
    <p:sldId id="298" r:id="rId35"/>
    <p:sldId id="306" r:id="rId36"/>
    <p:sldId id="305" r:id="rId37"/>
    <p:sldId id="302" r:id="rId38"/>
    <p:sldId id="304" r:id="rId39"/>
    <p:sldId id="30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Connie Rentschler" initials="C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068B0"/>
    <a:srgbClr val="9D7123"/>
    <a:srgbClr val="27348B"/>
    <a:srgbClr val="DDB10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20" autoAdjust="0"/>
    <p:restoredTop sz="94663" autoAdjust="0"/>
  </p:normalViewPr>
  <p:slideViewPr>
    <p:cSldViewPr>
      <p:cViewPr varScale="1">
        <p:scale>
          <a:sx n="65" d="100"/>
          <a:sy n="65" d="100"/>
        </p:scale>
        <p:origin x="-148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0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7BA472-454A-484F-AD3A-D46DFA6BE4F1}" type="datetimeFigureOut">
              <a:rPr lang="en-US" smtClean="0"/>
              <a:pPr/>
              <a:t>8/3/2017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AE5486-C925-4896-874C-43EBED49A42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AE5486-C925-4896-874C-43EBED49A423}"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a:lstStyle/>
          <a:p>
            <a:endParaRPr lang="ko-KR" altLang="ko-K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6" descr="W:\Emily\Presentation assets\UWAM0289 Presentation pg1.png"/>
          <p:cNvPicPr>
            <a:picLocks noChangeAspect="1" noChangeArrowheads="1"/>
          </p:cNvPicPr>
          <p:nvPr userDrawn="1"/>
        </p:nvPicPr>
        <p:blipFill rotWithShape="1">
          <a:blip r:embed="rId2">
            <a:extLst>
              <a:ext uri="{28A0092B-C50C-407E-A947-70E740481C1C}">
                <a14:useLocalDpi xmlns:a14="http://schemas.microsoft.com/office/drawing/2010/main" xmlns="" val="0"/>
              </a:ext>
            </a:extLst>
          </a:blip>
          <a:srcRect l="91964" t="87895"/>
          <a:stretch/>
        </p:blipFill>
        <p:spPr bwMode="auto">
          <a:xfrm>
            <a:off x="8417859" y="6033246"/>
            <a:ext cx="735536" cy="83090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hasCustomPrompt="1"/>
          </p:nvPr>
        </p:nvSpPr>
        <p:spPr>
          <a:xfrm>
            <a:off x="475488" y="1539208"/>
            <a:ext cx="6472776" cy="1872208"/>
          </a:xfrm>
          <a:prstGeom prst="rect">
            <a:avLst/>
          </a:prstGeom>
        </p:spPr>
        <p:txBody>
          <a:bodyPr tIns="0" bIns="0">
            <a:normAutofit/>
          </a:bodyPr>
          <a:lstStyle>
            <a:lvl1pPr algn="l">
              <a:lnSpc>
                <a:spcPct val="100000"/>
              </a:lnSpc>
              <a:defRPr sz="6200" baseline="0">
                <a:solidFill>
                  <a:schemeClr val="bg1"/>
                </a:solidFill>
                <a:latin typeface="Arial" pitchFamily="34" charset="0"/>
                <a:cs typeface="Arial" pitchFamily="34" charset="0"/>
              </a:defRPr>
            </a:lvl1pPr>
          </a:lstStyle>
          <a:p>
            <a:r>
              <a:rPr lang="en-US" dirty="0" smtClean="0"/>
              <a:t>Main heading</a:t>
            </a:r>
            <a:endParaRPr lang="en-AU" dirty="0"/>
          </a:p>
        </p:txBody>
      </p:sp>
      <p:sp>
        <p:nvSpPr>
          <p:cNvPr id="5" name="Subtitle 2"/>
          <p:cNvSpPr>
            <a:spLocks noGrp="1"/>
          </p:cNvSpPr>
          <p:nvPr>
            <p:ph type="subTitle" idx="1" hasCustomPrompt="1"/>
          </p:nvPr>
        </p:nvSpPr>
        <p:spPr>
          <a:xfrm>
            <a:off x="475488" y="3455288"/>
            <a:ext cx="6472800" cy="288032"/>
          </a:xfrm>
          <a:prstGeom prst="rect">
            <a:avLst/>
          </a:prstGeom>
        </p:spPr>
        <p:txBody>
          <a:bodyPr/>
          <a:lstStyle>
            <a:lvl1pPr marL="0" indent="0" algn="l">
              <a:buNone/>
              <a:defRPr sz="1230" b="1" baseline="0">
                <a:solidFill>
                  <a:srgbClr val="DDB10A"/>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Subheading</a:t>
            </a:r>
            <a:endParaRPr lang="en-AU" dirty="0"/>
          </a:p>
        </p:txBody>
      </p:sp>
      <p:cxnSp>
        <p:nvCxnSpPr>
          <p:cNvPr id="4" name="Straight Connector 3"/>
          <p:cNvCxnSpPr/>
          <p:nvPr userDrawn="1"/>
        </p:nvCxnSpPr>
        <p:spPr>
          <a:xfrm>
            <a:off x="475488"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732240"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46656"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561072"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sp>
        <p:nvSpPr>
          <p:cNvPr id="25" name="Text Placeholder 10"/>
          <p:cNvSpPr>
            <a:spLocks noGrp="1"/>
          </p:cNvSpPr>
          <p:nvPr>
            <p:ph type="body" sz="quarter" idx="15" hasCustomPrompt="1"/>
          </p:nvPr>
        </p:nvSpPr>
        <p:spPr>
          <a:xfrm>
            <a:off x="6889234" y="1844824"/>
            <a:ext cx="1896393" cy="2952328"/>
          </a:xfrm>
          <a:prstGeom prst="rect">
            <a:avLst/>
          </a:prstGeom>
          <a:blipFill>
            <a:blip r:embed="rId3"/>
            <a:stretch>
              <a:fillRect/>
            </a:stretch>
          </a:blipFill>
        </p:spPr>
        <p:txBody>
          <a:bodyPr tIns="0"/>
          <a:lstStyle>
            <a:lvl1pPr marL="0" indent="0">
              <a:lnSpc>
                <a:spcPct val="124000"/>
              </a:lnSpc>
              <a:buNone/>
              <a:defRPr sz="1250" baseline="0">
                <a:solidFill>
                  <a:schemeClr val="bg1"/>
                </a:solidFill>
                <a:latin typeface="UWA" pitchFamily="50" charset="0"/>
              </a:defRPr>
            </a:lvl1pPr>
          </a:lstStyle>
          <a:p>
            <a:pPr lvl="0"/>
            <a:r>
              <a:rPr lang="en-US" dirty="0" smtClean="0"/>
              <a:t>  </a:t>
            </a:r>
            <a:endParaRPr lang="en-AU" dirty="0"/>
          </a:p>
        </p:txBody>
      </p:sp>
      <p:sp>
        <p:nvSpPr>
          <p:cNvPr id="18" name="Text Placeholder 6"/>
          <p:cNvSpPr>
            <a:spLocks noGrp="1"/>
          </p:cNvSpPr>
          <p:nvPr>
            <p:ph type="body" sz="quarter" idx="16" hasCustomPrompt="1"/>
          </p:nvPr>
        </p:nvSpPr>
        <p:spPr>
          <a:xfrm>
            <a:off x="2462944"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sz="1200" dirty="0" smtClean="0"/>
              <a:t>Type information here</a:t>
            </a:r>
            <a:endParaRPr lang="en-AU" dirty="0"/>
          </a:p>
        </p:txBody>
      </p:sp>
      <p:sp>
        <p:nvSpPr>
          <p:cNvPr id="19" name="Text Placeholder 6"/>
          <p:cNvSpPr>
            <a:spLocks noGrp="1"/>
          </p:cNvSpPr>
          <p:nvPr>
            <p:ph type="body" sz="quarter" idx="17" hasCustomPrompt="1"/>
          </p:nvPr>
        </p:nvSpPr>
        <p:spPr>
          <a:xfrm>
            <a:off x="4549092"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sz="1200" dirty="0" smtClean="0"/>
              <a:t>Type information here</a:t>
            </a:r>
            <a:endParaRPr lang="en-AU" dirty="0"/>
          </a:p>
        </p:txBody>
      </p:sp>
      <p:sp>
        <p:nvSpPr>
          <p:cNvPr id="20" name="Text Placeholder 6"/>
          <p:cNvSpPr>
            <a:spLocks noGrp="1"/>
          </p:cNvSpPr>
          <p:nvPr>
            <p:ph type="body" sz="quarter" idx="18" hasCustomPrompt="1"/>
          </p:nvPr>
        </p:nvSpPr>
        <p:spPr>
          <a:xfrm>
            <a:off x="6635240"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sz="1200" dirty="0" smtClean="0"/>
              <a:t>Type information here</a:t>
            </a:r>
            <a:endParaRPr lang="en-AU" dirty="0"/>
          </a:p>
        </p:txBody>
      </p:sp>
      <p:sp>
        <p:nvSpPr>
          <p:cNvPr id="21" name="Text Placeholder 6"/>
          <p:cNvSpPr>
            <a:spLocks noGrp="1"/>
          </p:cNvSpPr>
          <p:nvPr>
            <p:ph type="body" sz="quarter" idx="19" hasCustomPrompt="1"/>
          </p:nvPr>
        </p:nvSpPr>
        <p:spPr>
          <a:xfrm>
            <a:off x="376796"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sz="1200" dirty="0" smtClean="0"/>
              <a:t>Type information here</a:t>
            </a:r>
            <a:endParaRPr lang="en-AU" dirty="0"/>
          </a:p>
        </p:txBody>
      </p:sp>
      <p:sp>
        <p:nvSpPr>
          <p:cNvPr id="14" name="Slide Number Placeholder 13"/>
          <p:cNvSpPr>
            <a:spLocks noGrp="1"/>
          </p:cNvSpPr>
          <p:nvPr>
            <p:ph type="sldNum" sz="quarter" idx="20"/>
          </p:nvPr>
        </p:nvSpPr>
        <p:spPr>
          <a:xfrm>
            <a:off x="6553200" y="6492875"/>
            <a:ext cx="2133600" cy="365125"/>
          </a:xfrm>
        </p:spPr>
        <p:txBody>
          <a:bodyPr/>
          <a:lstStyle/>
          <a:p>
            <a:fld id="{120DFB00-F25D-46CF-9C41-23C9768802AF}" type="slidenum">
              <a:rPr lang="en-US" smtClean="0"/>
              <a:pPr/>
              <a:t>‹#›</a:t>
            </a:fld>
            <a:endParaRPr lang="en-US"/>
          </a:p>
        </p:txBody>
      </p:sp>
      <p:sp>
        <p:nvSpPr>
          <p:cNvPr id="15" name="Footer Placeholder 14"/>
          <p:cNvSpPr>
            <a:spLocks noGrp="1"/>
          </p:cNvSpPr>
          <p:nvPr>
            <p:ph type="ftr" sz="quarter" idx="21"/>
          </p:nvPr>
        </p:nvSpPr>
        <p:spPr>
          <a:xfrm>
            <a:off x="381000" y="6492875"/>
            <a:ext cx="2895600" cy="365125"/>
          </a:xfrm>
        </p:spPr>
        <p:style>
          <a:lnRef idx="2">
            <a:schemeClr val="dk1"/>
          </a:lnRef>
          <a:fillRef idx="1">
            <a:schemeClr val="lt1"/>
          </a:fillRef>
          <a:effectRef idx="0">
            <a:schemeClr val="dk1"/>
          </a:effectRef>
          <a:fontRef idx="none"/>
        </p:style>
        <p:txBody>
          <a:bodyPr/>
          <a:lstStyle/>
          <a:p>
            <a:r>
              <a:rPr lang="en-US" dirty="0" smtClean="0"/>
              <a:t>CITS 5506 The Internet of Things</a:t>
            </a:r>
            <a:endParaRPr lang="en-US" dirty="0"/>
          </a:p>
        </p:txBody>
      </p:sp>
    </p:spTree>
    <p:extLst>
      <p:ext uri="{BB962C8B-B14F-4D97-AF65-F5344CB8AC3E}">
        <p14:creationId xmlns:p14="http://schemas.microsoft.com/office/powerpoint/2010/main" xmlns="" val="352741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3"/>
          <p:cNvSpPr/>
          <p:nvPr userDrawn="1"/>
        </p:nvSpPr>
        <p:spPr>
          <a:xfrm>
            <a:off x="0" y="1143000"/>
            <a:ext cx="9144000" cy="5428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a:p>
        </p:txBody>
      </p:sp>
      <p:sp>
        <p:nvSpPr>
          <p:cNvPr id="14" name="Text Placeholder 13"/>
          <p:cNvSpPr>
            <a:spLocks noGrp="1"/>
          </p:cNvSpPr>
          <p:nvPr>
            <p:ph type="body" sz="quarter" idx="15" hasCustomPrompt="1"/>
          </p:nvPr>
        </p:nvSpPr>
        <p:spPr>
          <a:xfrm>
            <a:off x="457200" y="1752600"/>
            <a:ext cx="8064500" cy="4038600"/>
          </a:xfrm>
          <a:prstGeom prst="rect">
            <a:avLst/>
          </a:prstGeom>
        </p:spPr>
        <p:txBody>
          <a:bodyPr>
            <a:noAutofit/>
          </a:bodyPr>
          <a:lstStyle>
            <a:lvl1pPr marL="0" indent="0">
              <a:buNone/>
              <a:defRPr sz="2500" b="1" baseline="0"/>
            </a:lvl1pPr>
            <a:lvl2pPr>
              <a:defRPr sz="2500"/>
            </a:lvl2pPr>
            <a:lvl3pPr>
              <a:defRPr sz="2500"/>
            </a:lvl3pPr>
            <a:lvl4pPr>
              <a:defRPr sz="2500"/>
            </a:lvl4pPr>
            <a:lvl5pPr>
              <a:defRPr sz="2500"/>
            </a:lvl5pPr>
          </a:lstStyle>
          <a:p>
            <a:pPr lvl="0"/>
            <a:r>
              <a:rPr lang="en-AU" dirty="0" smtClean="0"/>
              <a:t>Feature text</a:t>
            </a:r>
            <a:endParaRPr lang="en-AU" dirty="0"/>
          </a:p>
        </p:txBody>
      </p:sp>
      <p:sp>
        <p:nvSpPr>
          <p:cNvPr id="16" name="Text Placeholder 15"/>
          <p:cNvSpPr>
            <a:spLocks noGrp="1"/>
          </p:cNvSpPr>
          <p:nvPr>
            <p:ph type="body" sz="quarter" idx="16" hasCustomPrompt="1"/>
          </p:nvPr>
        </p:nvSpPr>
        <p:spPr>
          <a:xfrm>
            <a:off x="467841" y="476325"/>
            <a:ext cx="6048375" cy="576411"/>
          </a:xfrm>
          <a:prstGeom prst="rect">
            <a:avLst/>
          </a:prstGeom>
        </p:spPr>
        <p:txBody>
          <a:bodyPr>
            <a:noAutofit/>
          </a:bodyPr>
          <a:lstStyle>
            <a:lvl1pPr marL="0" indent="0">
              <a:buNone/>
              <a:defRPr sz="2500" b="1" baseline="0">
                <a:solidFill>
                  <a:srgbClr val="27348B"/>
                </a:solidFill>
              </a:defRPr>
            </a:lvl1pPr>
          </a:lstStyle>
          <a:p>
            <a:pPr lvl="0"/>
            <a:r>
              <a:rPr lang="en-AU" dirty="0" smtClean="0"/>
              <a:t>Cover title (optional)</a:t>
            </a:r>
            <a:endParaRPr lang="en-AU" dirty="0"/>
          </a:p>
        </p:txBody>
      </p:sp>
      <p:sp>
        <p:nvSpPr>
          <p:cNvPr id="5" name="Slide Number Placeholder 4"/>
          <p:cNvSpPr>
            <a:spLocks noGrp="1"/>
          </p:cNvSpPr>
          <p:nvPr>
            <p:ph type="sldNum" sz="quarter" idx="17"/>
          </p:nvPr>
        </p:nvSpPr>
        <p:spPr>
          <a:xfrm>
            <a:off x="6705600" y="6248400"/>
            <a:ext cx="2133600" cy="609600"/>
          </a:xfrm>
        </p:spPr>
        <p:txBody>
          <a:bodyPr/>
          <a:lstStyle>
            <a:lvl1pPr>
              <a:defRPr sz="1600" baseline="0">
                <a:solidFill>
                  <a:schemeClr val="bg1"/>
                </a:solidFill>
              </a:defRPr>
            </a:lvl1pPr>
          </a:lstStyle>
          <a:p>
            <a:fld id="{120DFB00-F25D-46CF-9C41-23C9768802AF}" type="slidenum">
              <a:rPr lang="en-US" smtClean="0"/>
              <a:pPr/>
              <a:t>‹#›</a:t>
            </a:fld>
            <a:endParaRPr lang="en-US" dirty="0"/>
          </a:p>
        </p:txBody>
      </p:sp>
      <p:sp>
        <p:nvSpPr>
          <p:cNvPr id="6" name="Footer Placeholder 5"/>
          <p:cNvSpPr>
            <a:spLocks noGrp="1"/>
          </p:cNvSpPr>
          <p:nvPr>
            <p:ph type="ftr" sz="quarter" idx="18"/>
          </p:nvPr>
        </p:nvSpPr>
        <p:spPr>
          <a:xfrm>
            <a:off x="381000" y="6324600"/>
            <a:ext cx="5334000" cy="533400"/>
          </a:xfrm>
        </p:spPr>
        <p:txBody>
          <a:bodyPr/>
          <a:lstStyle>
            <a:lvl1pPr>
              <a:defRPr sz="1200"/>
            </a:lvl1pPr>
          </a:lstStyle>
          <a:p>
            <a:pPr algn="l"/>
            <a:endParaRPr lang="en-US" dirty="0"/>
          </a:p>
        </p:txBody>
      </p:sp>
      <p:sp>
        <p:nvSpPr>
          <p:cNvPr id="7" name="Footer Placeholder 14"/>
          <p:cNvSpPr txBox="1">
            <a:spLocks/>
          </p:cNvSpPr>
          <p:nvPr userDrawn="1"/>
        </p:nvSpPr>
        <p:spPr>
          <a:xfrm>
            <a:off x="0" y="6248400"/>
            <a:ext cx="9144000" cy="60960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40" b="0" i="0" u="none" strike="noStrike" kern="1200" cap="none" spc="0" normalizeH="0" baseline="0" noProof="0" dirty="0" smtClean="0">
                <a:ln>
                  <a:noFill/>
                </a:ln>
                <a:solidFill>
                  <a:schemeClr val="bg1"/>
                </a:solidFill>
                <a:effectLst/>
                <a:uLnTx/>
                <a:uFillTx/>
                <a:latin typeface="+mn-lt"/>
                <a:ea typeface="+mn-ea"/>
                <a:cs typeface="+mn-cs"/>
              </a:rPr>
              <a:t>CITS 5506 The Internet of Things</a:t>
            </a:r>
            <a:endParaRPr kumimoji="0" lang="en-US" sz="144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xmlns="" val="229290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8"/>
            <a:ext cx="8229600" cy="1143001"/>
          </a:xfrm>
          <a:prstGeom prst="rect">
            <a:avLst/>
          </a:prstGeo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xfrm>
            <a:off x="457200" y="6381750"/>
            <a:ext cx="2133600" cy="339725"/>
          </a:xfrm>
          <a:prstGeom prst="rect">
            <a:avLst/>
          </a:prstGeom>
          <a:ln/>
        </p:spPr>
        <p:txBody>
          <a:bodyPr/>
          <a:lstStyle>
            <a:lvl1pPr>
              <a:defRPr/>
            </a:lvl1pPr>
          </a:lstStyle>
          <a:p>
            <a:fld id="{EC608005-96F0-4D5C-A733-892406162579}" type="datetime1">
              <a:rPr lang="en-GB" altLang="ko-KR"/>
              <a:pPr/>
              <a:t>03/08/2017</a:t>
            </a:fld>
            <a:endParaRPr lang="en-GB" altLang="ko-KR"/>
          </a:p>
        </p:txBody>
      </p:sp>
      <p:sp>
        <p:nvSpPr>
          <p:cNvPr id="4" name="Rectangle 5"/>
          <p:cNvSpPr>
            <a:spLocks noGrp="1" noChangeArrowheads="1"/>
          </p:cNvSpPr>
          <p:nvPr>
            <p:ph type="ftr" sz="quarter" idx="11"/>
          </p:nvPr>
        </p:nvSpPr>
        <p:spPr>
          <a:ln/>
        </p:spPr>
        <p:txBody>
          <a:bodyPr/>
          <a:lstStyle>
            <a:lvl1pPr>
              <a:defRPr/>
            </a:lvl1pPr>
          </a:lstStyle>
          <a:p>
            <a:endParaRPr lang="en-GB" altLang="ko-KR"/>
          </a:p>
        </p:txBody>
      </p:sp>
      <p:sp>
        <p:nvSpPr>
          <p:cNvPr id="5" name="Rectangle 6"/>
          <p:cNvSpPr>
            <a:spLocks noGrp="1" noChangeArrowheads="1"/>
          </p:cNvSpPr>
          <p:nvPr>
            <p:ph type="sldNum" sz="quarter" idx="12"/>
          </p:nvPr>
        </p:nvSpPr>
        <p:spPr>
          <a:ln/>
        </p:spPr>
        <p:txBody>
          <a:bodyPr/>
          <a:lstStyle>
            <a:lvl1pPr>
              <a:defRPr/>
            </a:lvl1pPr>
          </a:lstStyle>
          <a:p>
            <a:fld id="{9F859C9E-A9F4-416D-A2FC-D2E0C1402BF9}" type="slidenum">
              <a:rPr lang="en-GB" altLang="ko-KR"/>
              <a:pPr/>
              <a:t>‹#›</a:t>
            </a:fld>
            <a:endParaRPr lang="en-GB" altLang="ko-K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9396" y="0"/>
            <a:ext cx="9153396"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51" name="Picture 3" descr="W:\Emily\Presentation assets\UWAM0289 Presentation pg3.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813" y="0"/>
            <a:ext cx="9162000" cy="687060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Footer Placeholder 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DFB00-F25D-46CF-9C41-23C9768802AF}" type="slidenum">
              <a:rPr lang="en-US" smtClean="0"/>
              <a:pPr/>
              <a:t>‹#›</a:t>
            </a:fld>
            <a:endParaRPr lang="en-US" dirty="0"/>
          </a:p>
        </p:txBody>
      </p:sp>
    </p:spTree>
    <p:extLst>
      <p:ext uri="{BB962C8B-B14F-4D97-AF65-F5344CB8AC3E}">
        <p14:creationId xmlns:p14="http://schemas.microsoft.com/office/powerpoint/2010/main" xmlns="" val="315890094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en.wikipedia.org/wiki/Machine_to_machin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E:\Teaching\UWA\InternetOfThings_course\UWAlectureSlides\Lecture01\HowItWorks_IOT.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457200" y="1752600"/>
            <a:ext cx="8287512" cy="1872208"/>
          </a:xfrm>
        </p:spPr>
        <p:txBody>
          <a:bodyPr>
            <a:normAutofit/>
          </a:bodyPr>
          <a:lstStyle/>
          <a:p>
            <a:pPr algn="ctr"/>
            <a:r>
              <a:rPr lang="en-US" sz="4400" b="1" dirty="0" smtClean="0"/>
              <a:t>CITS 5506</a:t>
            </a:r>
            <a:br>
              <a:rPr lang="en-US" sz="4400" b="1" dirty="0" smtClean="0"/>
            </a:br>
            <a:r>
              <a:rPr lang="en-US" sz="4400" b="1" dirty="0" smtClean="0"/>
              <a:t>The Internet of Things</a:t>
            </a:r>
            <a:endParaRPr lang="en-AU" sz="4400" b="1" dirty="0"/>
          </a:p>
        </p:txBody>
      </p:sp>
      <p:sp>
        <p:nvSpPr>
          <p:cNvPr id="33" name="Text Placeholder 32"/>
          <p:cNvSpPr>
            <a:spLocks noGrp="1"/>
          </p:cNvSpPr>
          <p:nvPr>
            <p:ph type="body" sz="quarter" idx="16"/>
          </p:nvPr>
        </p:nvSpPr>
        <p:spPr/>
        <p:txBody>
          <a:bodyPr/>
          <a:lstStyle/>
          <a:p>
            <a:endParaRPr lang="en-AU"/>
          </a:p>
        </p:txBody>
      </p:sp>
      <p:sp>
        <p:nvSpPr>
          <p:cNvPr id="34" name="Text Placeholder 33"/>
          <p:cNvSpPr>
            <a:spLocks noGrp="1"/>
          </p:cNvSpPr>
          <p:nvPr>
            <p:ph type="body" sz="quarter" idx="17"/>
          </p:nvPr>
        </p:nvSpPr>
        <p:spPr/>
        <p:txBody>
          <a:bodyPr/>
          <a:lstStyle/>
          <a:p>
            <a:endParaRPr lang="en-AU" dirty="0"/>
          </a:p>
        </p:txBody>
      </p:sp>
      <p:sp>
        <p:nvSpPr>
          <p:cNvPr id="35" name="Text Placeholder 34"/>
          <p:cNvSpPr>
            <a:spLocks noGrp="1"/>
          </p:cNvSpPr>
          <p:nvPr>
            <p:ph type="body" sz="quarter" idx="18"/>
          </p:nvPr>
        </p:nvSpPr>
        <p:spPr/>
        <p:txBody>
          <a:bodyPr/>
          <a:lstStyle/>
          <a:p>
            <a:endParaRPr lang="en-AU" dirty="0"/>
          </a:p>
        </p:txBody>
      </p:sp>
      <p:sp>
        <p:nvSpPr>
          <p:cNvPr id="36" name="Text Placeholder 35"/>
          <p:cNvSpPr>
            <a:spLocks noGrp="1"/>
          </p:cNvSpPr>
          <p:nvPr>
            <p:ph type="body" sz="quarter" idx="19"/>
          </p:nvPr>
        </p:nvSpPr>
        <p:spPr/>
        <p:txBody>
          <a:bodyPr/>
          <a:lstStyle/>
          <a:p>
            <a:endParaRPr lang="en-AU" dirty="0"/>
          </a:p>
        </p:txBody>
      </p:sp>
      <p:sp>
        <p:nvSpPr>
          <p:cNvPr id="10" name="TextBox 9"/>
          <p:cNvSpPr txBox="1"/>
          <p:nvPr/>
        </p:nvSpPr>
        <p:spPr>
          <a:xfrm>
            <a:off x="609600" y="3733800"/>
            <a:ext cx="7772400" cy="1107996"/>
          </a:xfrm>
          <a:prstGeom prst="rect">
            <a:avLst/>
          </a:prstGeom>
          <a:noFill/>
        </p:spPr>
        <p:txBody>
          <a:bodyPr wrap="square" rtlCol="0">
            <a:spAutoFit/>
          </a:bodyPr>
          <a:lstStyle/>
          <a:p>
            <a:pPr algn="ctr"/>
            <a:r>
              <a:rPr lang="en-US" sz="2400" dirty="0" smtClean="0">
                <a:solidFill>
                  <a:schemeClr val="bg1"/>
                </a:solidFill>
              </a:rPr>
              <a:t>Dr </a:t>
            </a:r>
            <a:r>
              <a:rPr lang="en-US" sz="2400" dirty="0" err="1" smtClean="0">
                <a:solidFill>
                  <a:schemeClr val="bg1"/>
                </a:solidFill>
              </a:rPr>
              <a:t>Atif</a:t>
            </a:r>
            <a:r>
              <a:rPr lang="en-US" sz="2400" dirty="0" smtClean="0">
                <a:solidFill>
                  <a:schemeClr val="bg1"/>
                </a:solidFill>
              </a:rPr>
              <a:t> </a:t>
            </a:r>
            <a:r>
              <a:rPr lang="en-US" sz="2400" dirty="0" err="1" smtClean="0">
                <a:solidFill>
                  <a:schemeClr val="bg1"/>
                </a:solidFill>
              </a:rPr>
              <a:t>Mansoor</a:t>
            </a:r>
            <a:endParaRPr lang="en-US" sz="2400" dirty="0" smtClean="0">
              <a:solidFill>
                <a:schemeClr val="bg1"/>
              </a:solidFill>
            </a:endParaRPr>
          </a:p>
          <a:p>
            <a:pPr algn="ctr"/>
            <a:r>
              <a:rPr lang="en-US" sz="2400" dirty="0" smtClean="0">
                <a:solidFill>
                  <a:schemeClr val="bg1"/>
                </a:solidFill>
              </a:rPr>
              <a:t>atif.mansoor@uwa.edu.au</a:t>
            </a:r>
          </a:p>
          <a:p>
            <a:endParaRPr lang="en-US" dirty="0"/>
          </a:p>
        </p:txBody>
      </p:sp>
    </p:spTree>
    <p:extLst>
      <p:ext uri="{BB962C8B-B14F-4D97-AF65-F5344CB8AC3E}">
        <p14:creationId xmlns:p14="http://schemas.microsoft.com/office/powerpoint/2010/main" xmlns="" val="4218077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b="0" dirty="0" smtClean="0"/>
              <a:t>*The term Internet of Things generally refers to scenarios where network connectivity and computing capability extends to objects, sensors and </a:t>
            </a:r>
            <a:r>
              <a:rPr lang="en-US" b="0" dirty="0" smtClean="0">
                <a:solidFill>
                  <a:srgbClr val="0070C0"/>
                </a:solidFill>
              </a:rPr>
              <a:t>everyday items</a:t>
            </a:r>
            <a:r>
              <a:rPr lang="en-US" b="0" dirty="0" smtClean="0"/>
              <a:t> not normally considered computers, allowing these devices to generate, exchange and consume data with minimal human intervention.</a:t>
            </a:r>
          </a:p>
          <a:p>
            <a:r>
              <a:rPr lang="en-US" b="0" dirty="0" smtClean="0"/>
              <a:t>There is, however, no single, universal definition.</a:t>
            </a:r>
          </a:p>
          <a:p>
            <a:endParaRPr lang="en-US" b="0" dirty="0" smtClean="0"/>
          </a:p>
          <a:p>
            <a:r>
              <a:rPr lang="en-US" b="0" dirty="0" smtClean="0"/>
              <a:t>* </a:t>
            </a:r>
            <a:r>
              <a:rPr lang="en-US" sz="1800" b="0" dirty="0" smtClean="0"/>
              <a:t>An Overview : Understanding the Issues and Challenges of a More Connected World, Whitepaper, 2015 by The Internet Society. </a:t>
            </a:r>
            <a:endParaRPr lang="en-US" sz="1800" b="0" dirty="0"/>
          </a:p>
        </p:txBody>
      </p:sp>
      <p:sp>
        <p:nvSpPr>
          <p:cNvPr id="3" name="Text Placeholder 2"/>
          <p:cNvSpPr>
            <a:spLocks noGrp="1"/>
          </p:cNvSpPr>
          <p:nvPr>
            <p:ph type="body" sz="quarter" idx="16"/>
          </p:nvPr>
        </p:nvSpPr>
        <p:spPr/>
        <p:txBody>
          <a:bodyPr/>
          <a:lstStyle/>
          <a:p>
            <a:r>
              <a:rPr lang="en-US" dirty="0" smtClean="0"/>
              <a:t>The Internet of Things</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10</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b="0" dirty="0" smtClean="0"/>
              <a:t>The Internet of Things is an emerging topic of </a:t>
            </a:r>
            <a:r>
              <a:rPr lang="en-US" b="0" dirty="0" smtClean="0">
                <a:solidFill>
                  <a:srgbClr val="27348B"/>
                </a:solidFill>
              </a:rPr>
              <a:t>technical</a:t>
            </a:r>
            <a:r>
              <a:rPr lang="en-US" b="0" dirty="0" smtClean="0"/>
              <a:t>, </a:t>
            </a:r>
            <a:r>
              <a:rPr lang="en-US" b="0" dirty="0" smtClean="0">
                <a:solidFill>
                  <a:srgbClr val="27348B"/>
                </a:solidFill>
              </a:rPr>
              <a:t>social</a:t>
            </a:r>
            <a:r>
              <a:rPr lang="en-US" b="0" dirty="0" smtClean="0"/>
              <a:t>, and </a:t>
            </a:r>
            <a:r>
              <a:rPr lang="en-US" b="0" dirty="0" smtClean="0">
                <a:solidFill>
                  <a:srgbClr val="27348B"/>
                </a:solidFill>
              </a:rPr>
              <a:t>economic</a:t>
            </a:r>
            <a:r>
              <a:rPr lang="en-US" b="0" dirty="0" smtClean="0"/>
              <a:t> significance. </a:t>
            </a:r>
          </a:p>
          <a:p>
            <a:endParaRPr lang="en-US" b="0" dirty="0" smtClean="0"/>
          </a:p>
          <a:p>
            <a:r>
              <a:rPr lang="en-US" b="0" dirty="0" smtClean="0"/>
              <a:t>Consumer products, durable goods, cars and trucks, industrial and utility components, sensors, and other everyday objects are being combined with </a:t>
            </a:r>
            <a:r>
              <a:rPr lang="en-US" b="0" dirty="0" smtClean="0">
                <a:solidFill>
                  <a:srgbClr val="27348B"/>
                </a:solidFill>
              </a:rPr>
              <a:t>Internet connectivity</a:t>
            </a:r>
            <a:r>
              <a:rPr lang="en-US" b="0" dirty="0" smtClean="0"/>
              <a:t> and powerful </a:t>
            </a:r>
            <a:r>
              <a:rPr lang="en-US" b="0" dirty="0" smtClean="0">
                <a:solidFill>
                  <a:srgbClr val="27348B"/>
                </a:solidFill>
              </a:rPr>
              <a:t>data analytic </a:t>
            </a:r>
            <a:r>
              <a:rPr lang="en-US" b="0" dirty="0" smtClean="0"/>
              <a:t>capabilities that promise to </a:t>
            </a:r>
            <a:r>
              <a:rPr lang="en-US" b="0" dirty="0" smtClean="0">
                <a:solidFill>
                  <a:srgbClr val="27348B"/>
                </a:solidFill>
              </a:rPr>
              <a:t>transform </a:t>
            </a:r>
            <a:r>
              <a:rPr lang="en-US" b="0" dirty="0" smtClean="0"/>
              <a:t>the way we </a:t>
            </a:r>
            <a:r>
              <a:rPr lang="en-US" b="0" dirty="0" smtClean="0">
                <a:solidFill>
                  <a:srgbClr val="27348B"/>
                </a:solidFill>
              </a:rPr>
              <a:t>work</a:t>
            </a:r>
            <a:r>
              <a:rPr lang="en-US" b="0" dirty="0" smtClean="0"/>
              <a:t>, </a:t>
            </a:r>
            <a:r>
              <a:rPr lang="en-US" b="0" dirty="0" smtClean="0">
                <a:solidFill>
                  <a:srgbClr val="27348B"/>
                </a:solidFill>
              </a:rPr>
              <a:t>live</a:t>
            </a:r>
            <a:r>
              <a:rPr lang="en-US" b="0" dirty="0" smtClean="0"/>
              <a:t>, and </a:t>
            </a:r>
            <a:r>
              <a:rPr lang="en-US" b="0" dirty="0" smtClean="0">
                <a:solidFill>
                  <a:srgbClr val="27348B"/>
                </a:solidFill>
              </a:rPr>
              <a:t>play</a:t>
            </a:r>
            <a:r>
              <a:rPr lang="en-US" b="0" dirty="0" smtClean="0"/>
              <a:t>.</a:t>
            </a:r>
            <a:endParaRPr lang="en-US" b="0" dirty="0"/>
          </a:p>
        </p:txBody>
      </p:sp>
      <p:sp>
        <p:nvSpPr>
          <p:cNvPr id="3" name="Text Placeholder 2"/>
          <p:cNvSpPr>
            <a:spLocks noGrp="1"/>
          </p:cNvSpPr>
          <p:nvPr>
            <p:ph type="body" sz="quarter" idx="16"/>
          </p:nvPr>
        </p:nvSpPr>
        <p:spPr/>
        <p:txBody>
          <a:bodyPr/>
          <a:lstStyle/>
          <a:p>
            <a:r>
              <a:rPr lang="en-US" dirty="0" smtClean="0"/>
              <a:t>The Internet of Things</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11</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b="0" dirty="0" smtClean="0"/>
              <a:t>Projections for the impact of </a:t>
            </a:r>
            <a:r>
              <a:rPr lang="en-US" b="0" dirty="0" err="1" smtClean="0"/>
              <a:t>IoT</a:t>
            </a:r>
            <a:r>
              <a:rPr lang="en-US" b="0" dirty="0" smtClean="0"/>
              <a:t> on the Internet and economy are impressive, with some anticipating as many as 100 billion connected </a:t>
            </a:r>
            <a:r>
              <a:rPr lang="en-US" b="0" dirty="0" err="1" smtClean="0"/>
              <a:t>IoT</a:t>
            </a:r>
            <a:r>
              <a:rPr lang="en-US" b="0" dirty="0" smtClean="0"/>
              <a:t> devices by 2025</a:t>
            </a:r>
            <a:r>
              <a:rPr lang="en-US" b="0" baseline="30000" dirty="0" smtClean="0"/>
              <a:t>1</a:t>
            </a:r>
          </a:p>
          <a:p>
            <a:pPr>
              <a:buFont typeface="Arial" pitchFamily="34" charset="0"/>
              <a:buChar char="•"/>
            </a:pPr>
            <a:endParaRPr lang="en-US" b="0" dirty="0" smtClean="0"/>
          </a:p>
          <a:p>
            <a:r>
              <a:rPr lang="en-US" b="0" dirty="0" smtClean="0"/>
              <a:t>Estimated global economic impact of more than $11 trillion by 2025</a:t>
            </a:r>
            <a:r>
              <a:rPr lang="en-US" b="0" baseline="30000" dirty="0" smtClean="0"/>
              <a:t>1</a:t>
            </a:r>
            <a:r>
              <a:rPr lang="en-US" b="0" dirty="0" smtClean="0"/>
              <a:t>. </a:t>
            </a:r>
          </a:p>
          <a:p>
            <a:pPr marL="457200" indent="-457200"/>
            <a:endParaRPr lang="en-US" dirty="0"/>
          </a:p>
        </p:txBody>
      </p:sp>
      <p:sp>
        <p:nvSpPr>
          <p:cNvPr id="3" name="Text Placeholder 2"/>
          <p:cNvSpPr>
            <a:spLocks noGrp="1"/>
          </p:cNvSpPr>
          <p:nvPr>
            <p:ph type="body" sz="quarter" idx="16"/>
          </p:nvPr>
        </p:nvSpPr>
        <p:spPr/>
        <p:txBody>
          <a:bodyPr/>
          <a:lstStyle/>
          <a:p>
            <a:r>
              <a:rPr lang="en-US" dirty="0" smtClean="0"/>
              <a:t>The Internet of Things</a:t>
            </a:r>
          </a:p>
          <a:p>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12</a:t>
            </a:fld>
            <a:endParaRPr lang="en-US" dirty="0"/>
          </a:p>
        </p:txBody>
      </p:sp>
      <p:sp>
        <p:nvSpPr>
          <p:cNvPr id="5" name="Footer Placeholder 4"/>
          <p:cNvSpPr>
            <a:spLocks noGrp="1"/>
          </p:cNvSpPr>
          <p:nvPr>
            <p:ph type="ftr" sz="quarter" idx="18"/>
          </p:nvPr>
        </p:nvSpPr>
        <p:spPr>
          <a:xfrm>
            <a:off x="0" y="5715000"/>
            <a:ext cx="9144000" cy="533400"/>
          </a:xfrm>
        </p:spPr>
        <p:txBody>
          <a:bodyPr/>
          <a:lstStyle/>
          <a:p>
            <a:pPr algn="l"/>
            <a:r>
              <a:rPr lang="en-US" sz="1400" dirty="0" smtClean="0">
                <a:solidFill>
                  <a:schemeClr val="tx1"/>
                </a:solidFill>
              </a:rPr>
              <a:t>1.     The Internet of Things : An Overview , Understanding the Issues and Challenges of a More Connected World</a:t>
            </a:r>
          </a:p>
          <a:p>
            <a:pPr algn="l"/>
            <a:r>
              <a:rPr lang="en-US" sz="1400" dirty="0" smtClean="0">
                <a:solidFill>
                  <a:schemeClr val="tx1"/>
                </a:solidFill>
              </a:rPr>
              <a:t>Published by the Internet Society</a:t>
            </a:r>
            <a:endParaRPr lang="en-US" sz="1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dirty="0"/>
          </a:p>
        </p:txBody>
      </p:sp>
      <p:sp>
        <p:nvSpPr>
          <p:cNvPr id="3" name="Text Placeholder 2"/>
          <p:cNvSpPr>
            <a:spLocks noGrp="1"/>
          </p:cNvSpPr>
          <p:nvPr>
            <p:ph type="body" sz="quarter" idx="16"/>
          </p:nvPr>
        </p:nvSpPr>
        <p:spPr/>
        <p:txBody>
          <a:bodyPr/>
          <a:lstStyle/>
          <a:p>
            <a:r>
              <a:rPr lang="en-US" dirty="0" smtClean="0"/>
              <a:t>HAPPY FORECAST </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13</a:t>
            </a:fld>
            <a:endParaRPr lang="en-US" dirty="0"/>
          </a:p>
        </p:txBody>
      </p:sp>
      <p:sp>
        <p:nvSpPr>
          <p:cNvPr id="5" name="Footer Placeholder 4"/>
          <p:cNvSpPr>
            <a:spLocks noGrp="1"/>
          </p:cNvSpPr>
          <p:nvPr>
            <p:ph type="ftr" sz="quarter" idx="18"/>
          </p:nvPr>
        </p:nvSpPr>
        <p:spPr/>
        <p:txBody>
          <a:bodyPr/>
          <a:lstStyle/>
          <a:p>
            <a:pPr algn="l"/>
            <a:endParaRPr lang="en-US" dirty="0"/>
          </a:p>
        </p:txBody>
      </p:sp>
      <p:pic>
        <p:nvPicPr>
          <p:cNvPr id="6" name="Picture 5" descr="happy-image.jpg"/>
          <p:cNvPicPr>
            <a:picLocks noChangeAspect="1"/>
          </p:cNvPicPr>
          <p:nvPr/>
        </p:nvPicPr>
        <p:blipFill>
          <a:blip r:embed="rId2"/>
          <a:stretch>
            <a:fillRect/>
          </a:stretch>
        </p:blipFill>
        <p:spPr>
          <a:xfrm>
            <a:off x="762000" y="1676400"/>
            <a:ext cx="7696200" cy="434626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dirty="0"/>
          </a:p>
        </p:txBody>
      </p:sp>
      <p:sp>
        <p:nvSpPr>
          <p:cNvPr id="3" name="Text Placeholder 2"/>
          <p:cNvSpPr>
            <a:spLocks noGrp="1"/>
          </p:cNvSpPr>
          <p:nvPr>
            <p:ph type="body" sz="quarter" idx="16"/>
          </p:nvPr>
        </p:nvSpPr>
        <p:spPr>
          <a:xfrm>
            <a:off x="914400" y="3200400"/>
            <a:ext cx="7620000" cy="1524000"/>
          </a:xfrm>
        </p:spPr>
        <p:txBody>
          <a:bodyPr/>
          <a:lstStyle/>
          <a:p>
            <a:r>
              <a:rPr lang="en-US" sz="4400" dirty="0" smtClean="0"/>
              <a:t>What is your opinion ?</a:t>
            </a:r>
            <a:endParaRPr lang="en-US" sz="4400"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14</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7200" y="1752600"/>
            <a:ext cx="8064500" cy="4419600"/>
          </a:xfrm>
        </p:spPr>
        <p:txBody>
          <a:bodyPr/>
          <a:lstStyle/>
          <a:p>
            <a:r>
              <a:rPr lang="en-US" b="0" dirty="0" smtClean="0"/>
              <a:t>However, the Internet of Things raises significant challenges that could stand in the way of realizing its potential benefits. </a:t>
            </a:r>
          </a:p>
          <a:p>
            <a:endParaRPr lang="en-US" b="0" dirty="0" smtClean="0"/>
          </a:p>
          <a:p>
            <a:r>
              <a:rPr lang="en-US" sz="2800" u="sng" dirty="0" smtClean="0">
                <a:solidFill>
                  <a:srgbClr val="27348B"/>
                </a:solidFill>
              </a:rPr>
              <a:t>Societal Challenges</a:t>
            </a:r>
          </a:p>
          <a:p>
            <a:pPr lvl="1">
              <a:buFont typeface="Arial" pitchFamily="34" charset="0"/>
              <a:buChar char="•"/>
            </a:pPr>
            <a:r>
              <a:rPr lang="en-US" b="0" dirty="0" smtClean="0"/>
              <a:t>privacy fears </a:t>
            </a:r>
          </a:p>
          <a:p>
            <a:pPr lvl="1">
              <a:buFont typeface="Arial" pitchFamily="34" charset="0"/>
              <a:buChar char="•"/>
            </a:pPr>
            <a:r>
              <a:rPr lang="en-US" b="0" dirty="0" smtClean="0"/>
              <a:t>surveillance concerns, </a:t>
            </a:r>
          </a:p>
          <a:p>
            <a:pPr lvl="1">
              <a:buFont typeface="Arial" pitchFamily="34" charset="0"/>
              <a:buChar char="•"/>
            </a:pPr>
            <a:r>
              <a:rPr lang="en-US" b="0" dirty="0" smtClean="0"/>
              <a:t>Security Concern</a:t>
            </a:r>
            <a:r>
              <a:rPr lang="en-US" dirty="0" smtClean="0"/>
              <a:t> </a:t>
            </a:r>
            <a:r>
              <a:rPr lang="en-US" b="0" dirty="0" smtClean="0"/>
              <a:t>(hacking of Internet-connected devices)</a:t>
            </a:r>
          </a:p>
          <a:p>
            <a:endParaRPr lang="en-US" b="0" dirty="0" smtClean="0"/>
          </a:p>
        </p:txBody>
      </p:sp>
      <p:sp>
        <p:nvSpPr>
          <p:cNvPr id="3" name="Text Placeholder 2"/>
          <p:cNvSpPr>
            <a:spLocks noGrp="1"/>
          </p:cNvSpPr>
          <p:nvPr>
            <p:ph type="body" sz="quarter" idx="16"/>
          </p:nvPr>
        </p:nvSpPr>
        <p:spPr/>
        <p:txBody>
          <a:bodyPr/>
          <a:lstStyle/>
          <a:p>
            <a:r>
              <a:rPr lang="en-US" dirty="0" smtClean="0"/>
              <a:t>Challenges for </a:t>
            </a:r>
            <a:r>
              <a:rPr lang="en-US" dirty="0" err="1" smtClean="0"/>
              <a:t>IoT</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15</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7200" y="1295400"/>
            <a:ext cx="8064500" cy="4038600"/>
          </a:xfrm>
        </p:spPr>
        <p:txBody>
          <a:bodyPr/>
          <a:lstStyle/>
          <a:p>
            <a:r>
              <a:rPr lang="en-US" sz="3200" b="0" u="sng" dirty="0" smtClean="0">
                <a:solidFill>
                  <a:srgbClr val="27348B"/>
                </a:solidFill>
              </a:rPr>
              <a:t>Technical challenges </a:t>
            </a:r>
          </a:p>
          <a:p>
            <a:pPr>
              <a:buFont typeface="Arial" pitchFamily="34" charset="0"/>
              <a:buChar char="•"/>
            </a:pPr>
            <a:r>
              <a:rPr lang="en-US" sz="3200" b="0" dirty="0" smtClean="0"/>
              <a:t>Sensors</a:t>
            </a:r>
          </a:p>
          <a:p>
            <a:pPr>
              <a:buFont typeface="Arial" pitchFamily="34" charset="0"/>
              <a:buChar char="•"/>
            </a:pPr>
            <a:r>
              <a:rPr lang="en-US" sz="3200" b="0" dirty="0" smtClean="0"/>
              <a:t>Power Consumption</a:t>
            </a:r>
          </a:p>
          <a:p>
            <a:pPr>
              <a:buFont typeface="Arial" pitchFamily="34" charset="0"/>
              <a:buChar char="•"/>
            </a:pPr>
            <a:r>
              <a:rPr lang="en-US" sz="3200" b="0" dirty="0" smtClean="0"/>
              <a:t>Security and Privacy</a:t>
            </a:r>
          </a:p>
          <a:p>
            <a:pPr>
              <a:buFont typeface="Arial" pitchFamily="34" charset="0"/>
              <a:buChar char="•"/>
            </a:pPr>
            <a:r>
              <a:rPr lang="en-US" sz="3200" b="0" dirty="0" smtClean="0"/>
              <a:t>Data Analytics</a:t>
            </a:r>
          </a:p>
          <a:p>
            <a:pPr>
              <a:buFont typeface="Arial" pitchFamily="34" charset="0"/>
              <a:buChar char="•"/>
            </a:pPr>
            <a:r>
              <a:rPr lang="en-US" sz="3200" b="0" dirty="0" smtClean="0"/>
              <a:t>Communication Technologies</a:t>
            </a:r>
          </a:p>
          <a:p>
            <a:pPr>
              <a:buFont typeface="Arial" pitchFamily="34" charset="0"/>
              <a:buChar char="•"/>
            </a:pPr>
            <a:r>
              <a:rPr lang="en-US" sz="3200" b="0" dirty="0" smtClean="0"/>
              <a:t>Interoperability / Standards</a:t>
            </a:r>
          </a:p>
          <a:p>
            <a:pPr>
              <a:buFont typeface="Arial" pitchFamily="34" charset="0"/>
              <a:buChar char="•"/>
            </a:pPr>
            <a:r>
              <a:rPr lang="en-US" sz="3200" b="0" dirty="0" smtClean="0"/>
              <a:t>Development Challenges/ Enabling Technologies</a:t>
            </a:r>
          </a:p>
          <a:p>
            <a:endParaRPr lang="en-US" b="0" dirty="0" smtClean="0"/>
          </a:p>
          <a:p>
            <a:endParaRPr lang="en-US" b="0" u="sng" dirty="0" smtClean="0">
              <a:solidFill>
                <a:srgbClr val="27348B"/>
              </a:solidFill>
            </a:endParaRPr>
          </a:p>
          <a:p>
            <a:endParaRPr lang="en-US" b="0" dirty="0" smtClean="0"/>
          </a:p>
          <a:p>
            <a:endParaRPr lang="en-US" b="0" dirty="0" smtClean="0"/>
          </a:p>
        </p:txBody>
      </p:sp>
      <p:sp>
        <p:nvSpPr>
          <p:cNvPr id="3" name="Text Placeholder 2"/>
          <p:cNvSpPr>
            <a:spLocks noGrp="1"/>
          </p:cNvSpPr>
          <p:nvPr>
            <p:ph type="body" sz="quarter" idx="16"/>
          </p:nvPr>
        </p:nvSpPr>
        <p:spPr/>
        <p:txBody>
          <a:bodyPr/>
          <a:lstStyle/>
          <a:p>
            <a:r>
              <a:rPr lang="en-US" dirty="0" smtClean="0"/>
              <a:t>Challenges for </a:t>
            </a:r>
            <a:r>
              <a:rPr lang="en-US" dirty="0" err="1" smtClean="0"/>
              <a:t>IoT</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16</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b="0" dirty="0" smtClean="0">
                <a:solidFill>
                  <a:srgbClr val="27348B"/>
                </a:solidFill>
              </a:rPr>
              <a:t>Enabling Technologies</a:t>
            </a:r>
            <a:r>
              <a:rPr lang="en-US" b="0" dirty="0" smtClean="0"/>
              <a:t>:  The concept of combining computers, sensors, and networks to monitor and control devices has existed for decades. The recent confluence of several technology market trends, however, is bringing the Internet of Things closer to widespread reality. These include Ubiquitous Connectivity, Widespread Adoption of IP-based Networking, Computing Economics, Miniaturization, Advances in Data Analytics, and the Rise of Cloud Computing</a:t>
            </a:r>
            <a:endParaRPr lang="en-US" b="0" dirty="0"/>
          </a:p>
        </p:txBody>
      </p:sp>
      <p:sp>
        <p:nvSpPr>
          <p:cNvPr id="3" name="Text Placeholder 2"/>
          <p:cNvSpPr>
            <a:spLocks noGrp="1"/>
          </p:cNvSpPr>
          <p:nvPr>
            <p:ph type="body" sz="quarter" idx="16"/>
          </p:nvPr>
        </p:nvSpPr>
        <p:spPr/>
        <p:txBody>
          <a:bodyPr/>
          <a:lstStyle/>
          <a:p>
            <a:r>
              <a:rPr lang="en-US" dirty="0" smtClean="0"/>
              <a:t>Challenges for </a:t>
            </a:r>
            <a:r>
              <a:rPr lang="en-US" dirty="0" err="1" smtClean="0"/>
              <a:t>IoT</a:t>
            </a:r>
            <a:endParaRPr lang="en-US" dirty="0" smtClean="0"/>
          </a:p>
          <a:p>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17</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b="0" u="sng" dirty="0" smtClean="0">
                <a:solidFill>
                  <a:srgbClr val="27348B"/>
                </a:solidFill>
              </a:rPr>
              <a:t>Legal Challenges</a:t>
            </a:r>
          </a:p>
          <a:p>
            <a:r>
              <a:rPr lang="en-US" b="0" dirty="0" smtClean="0"/>
              <a:t>The use of </a:t>
            </a:r>
            <a:r>
              <a:rPr lang="en-US" b="0" dirty="0" err="1" smtClean="0"/>
              <a:t>IoT</a:t>
            </a:r>
            <a:r>
              <a:rPr lang="en-US" b="0" dirty="0" smtClean="0"/>
              <a:t> devices raises many new regulatory and legal questions:</a:t>
            </a:r>
          </a:p>
          <a:p>
            <a:r>
              <a:rPr lang="en-US" b="0" dirty="0" smtClean="0"/>
              <a:t> </a:t>
            </a:r>
          </a:p>
          <a:p>
            <a:pPr lvl="1">
              <a:buFont typeface="Arial" pitchFamily="34" charset="0"/>
              <a:buChar char="•"/>
            </a:pPr>
            <a:r>
              <a:rPr lang="en-US" b="0" dirty="0" smtClean="0"/>
              <a:t>Issues related to cross border data flows</a:t>
            </a:r>
          </a:p>
          <a:p>
            <a:pPr lvl="1">
              <a:buFont typeface="Arial" pitchFamily="34" charset="0"/>
              <a:buChar char="•"/>
            </a:pPr>
            <a:endParaRPr lang="en-US" b="0" dirty="0" smtClean="0"/>
          </a:p>
          <a:p>
            <a:pPr lvl="1">
              <a:buFont typeface="Arial" pitchFamily="34" charset="0"/>
              <a:buChar char="•"/>
            </a:pPr>
            <a:r>
              <a:rPr lang="en-US" b="0" dirty="0" smtClean="0"/>
              <a:t>Data collected by </a:t>
            </a:r>
            <a:r>
              <a:rPr lang="en-US" b="0" dirty="0" err="1" smtClean="0"/>
              <a:t>IoT</a:t>
            </a:r>
            <a:r>
              <a:rPr lang="en-US" b="0" dirty="0" smtClean="0"/>
              <a:t> devices is sometimes susceptible to misuse, potentially causing discriminatory outcomes for some users. </a:t>
            </a:r>
          </a:p>
          <a:p>
            <a:endParaRPr lang="en-US" b="0" u="sng" dirty="0" smtClean="0">
              <a:solidFill>
                <a:srgbClr val="27348B"/>
              </a:solidFill>
            </a:endParaRPr>
          </a:p>
          <a:p>
            <a:endParaRPr lang="en-US" b="0" dirty="0" smtClean="0"/>
          </a:p>
          <a:p>
            <a:endParaRPr lang="en-US" b="0" dirty="0" smtClean="0"/>
          </a:p>
        </p:txBody>
      </p:sp>
      <p:sp>
        <p:nvSpPr>
          <p:cNvPr id="3" name="Text Placeholder 2"/>
          <p:cNvSpPr>
            <a:spLocks noGrp="1"/>
          </p:cNvSpPr>
          <p:nvPr>
            <p:ph type="body" sz="quarter" idx="16"/>
          </p:nvPr>
        </p:nvSpPr>
        <p:spPr/>
        <p:txBody>
          <a:bodyPr/>
          <a:lstStyle/>
          <a:p>
            <a:r>
              <a:rPr lang="en-US" dirty="0" smtClean="0"/>
              <a:t>Challenges for </a:t>
            </a:r>
            <a:r>
              <a:rPr lang="en-US" dirty="0" err="1" smtClean="0"/>
              <a:t>IoT</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18</a:t>
            </a:fld>
            <a:endParaRPr lang="en-US" dirty="0"/>
          </a:p>
        </p:txBody>
      </p:sp>
      <p:sp>
        <p:nvSpPr>
          <p:cNvPr id="5" name="Footer Placeholder 4"/>
          <p:cNvSpPr>
            <a:spLocks noGrp="1"/>
          </p:cNvSpPr>
          <p:nvPr>
            <p:ph type="ftr" sz="quarter" idx="18"/>
          </p:nvPr>
        </p:nvSpPr>
        <p:spPr>
          <a:xfrm>
            <a:off x="0" y="2971800"/>
            <a:ext cx="9144000" cy="838200"/>
          </a:xfrm>
          <a:solidFill>
            <a:srgbClr val="92D050"/>
          </a:solidFill>
        </p:spPr>
        <p:txBody>
          <a:bodyPr/>
          <a:lstStyle/>
          <a:p>
            <a:r>
              <a:rPr lang="en-US" sz="4800" dirty="0" smtClean="0">
                <a:solidFill>
                  <a:srgbClr val="C00000"/>
                </a:solidFill>
              </a:rPr>
              <a:t>Your opinion  ?</a:t>
            </a:r>
            <a:endParaRPr lang="en-US" sz="48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3" presetClass="entr" presetSubtype="1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linds(horizont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blinds(horizontal)">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7200" y="1295400"/>
            <a:ext cx="8064500" cy="4495800"/>
          </a:xfrm>
        </p:spPr>
        <p:txBody>
          <a:bodyPr/>
          <a:lstStyle/>
          <a:p>
            <a:r>
              <a:rPr lang="en-US" b="0" u="sng" dirty="0" smtClean="0">
                <a:solidFill>
                  <a:srgbClr val="27348B"/>
                </a:solidFill>
              </a:rPr>
              <a:t>Legal Challenges</a:t>
            </a:r>
          </a:p>
          <a:p>
            <a:pPr lvl="1">
              <a:buFont typeface="Arial" pitchFamily="34" charset="0"/>
              <a:buChar char="•"/>
            </a:pPr>
            <a:r>
              <a:rPr lang="en-US" b="0" dirty="0" smtClean="0"/>
              <a:t>Conflict between law enforcement surveillance and civil rights</a:t>
            </a:r>
          </a:p>
          <a:p>
            <a:pPr lvl="1">
              <a:buFont typeface="Arial" pitchFamily="34" charset="0"/>
              <a:buChar char="•"/>
            </a:pPr>
            <a:endParaRPr lang="en-US" b="0" dirty="0" smtClean="0"/>
          </a:p>
          <a:p>
            <a:pPr lvl="1">
              <a:buFont typeface="Arial" pitchFamily="34" charset="0"/>
              <a:buChar char="•"/>
            </a:pPr>
            <a:r>
              <a:rPr lang="en-US" b="0" dirty="0" smtClean="0"/>
              <a:t>Data retention and destruction policies </a:t>
            </a:r>
          </a:p>
          <a:p>
            <a:pPr lvl="1">
              <a:buFont typeface="Arial" pitchFamily="34" charset="0"/>
              <a:buChar char="•"/>
            </a:pPr>
            <a:endParaRPr lang="en-US" b="0" dirty="0" smtClean="0"/>
          </a:p>
          <a:p>
            <a:pPr lvl="1">
              <a:buFont typeface="Arial" pitchFamily="34" charset="0"/>
              <a:buChar char="•"/>
            </a:pPr>
            <a:r>
              <a:rPr lang="en-US" b="0" dirty="0" smtClean="0"/>
              <a:t>Legal liability for unintended uses</a:t>
            </a:r>
          </a:p>
          <a:p>
            <a:pPr lvl="1">
              <a:buNone/>
            </a:pPr>
            <a:r>
              <a:rPr lang="en-US" b="0" dirty="0" smtClean="0"/>
              <a:t> </a:t>
            </a:r>
          </a:p>
          <a:p>
            <a:pPr lvl="1">
              <a:buFont typeface="Arial" pitchFamily="34" charset="0"/>
              <a:buChar char="•"/>
            </a:pPr>
            <a:r>
              <a:rPr lang="en-US" b="0" dirty="0" smtClean="0"/>
              <a:t>Security breaches or privacy lapses </a:t>
            </a:r>
          </a:p>
          <a:p>
            <a:endParaRPr lang="en-US" b="0" dirty="0" smtClean="0"/>
          </a:p>
          <a:p>
            <a:endParaRPr lang="en-US" b="0" u="sng" dirty="0" smtClean="0">
              <a:solidFill>
                <a:srgbClr val="27348B"/>
              </a:solidFill>
            </a:endParaRPr>
          </a:p>
          <a:p>
            <a:endParaRPr lang="en-US" b="0" dirty="0" smtClean="0"/>
          </a:p>
          <a:p>
            <a:endParaRPr lang="en-US" b="0" dirty="0" smtClean="0"/>
          </a:p>
        </p:txBody>
      </p:sp>
      <p:sp>
        <p:nvSpPr>
          <p:cNvPr id="3" name="Text Placeholder 2"/>
          <p:cNvSpPr>
            <a:spLocks noGrp="1"/>
          </p:cNvSpPr>
          <p:nvPr>
            <p:ph type="body" sz="quarter" idx="16"/>
          </p:nvPr>
        </p:nvSpPr>
        <p:spPr/>
        <p:txBody>
          <a:bodyPr/>
          <a:lstStyle/>
          <a:p>
            <a:r>
              <a:rPr lang="en-US" dirty="0" smtClean="0"/>
              <a:t>Challenges for </a:t>
            </a:r>
            <a:r>
              <a:rPr lang="en-US" dirty="0" err="1" smtClean="0"/>
              <a:t>IoT</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19</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linds(horizontal)">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blinds(horizontal)">
                                      <p:cBhvr>
                                        <p:cTn id="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endParaRPr lang="en-US"/>
          </a:p>
        </p:txBody>
      </p:sp>
      <p:sp>
        <p:nvSpPr>
          <p:cNvPr id="4" name="Slide Number Placeholder 3"/>
          <p:cNvSpPr>
            <a:spLocks noGrp="1"/>
          </p:cNvSpPr>
          <p:nvPr>
            <p:ph type="sldNum" sz="quarter" idx="17"/>
          </p:nvPr>
        </p:nvSpPr>
        <p:spPr/>
        <p:txBody>
          <a:bodyPr/>
          <a:lstStyle/>
          <a:p>
            <a:fld id="{120DFB00-F25D-46CF-9C41-23C9768802AF}" type="slidenum">
              <a:rPr lang="en-US" smtClean="0"/>
              <a:pPr/>
              <a:t>2</a:t>
            </a:fld>
            <a:endParaRPr lang="en-US" dirty="0"/>
          </a:p>
        </p:txBody>
      </p:sp>
      <p:sp>
        <p:nvSpPr>
          <p:cNvPr id="5" name="Footer Placeholder 4"/>
          <p:cNvSpPr>
            <a:spLocks noGrp="1"/>
          </p:cNvSpPr>
          <p:nvPr>
            <p:ph type="ftr" sz="quarter" idx="18"/>
          </p:nvPr>
        </p:nvSpPr>
        <p:spPr/>
        <p:txBody>
          <a:bodyPr/>
          <a:lstStyle/>
          <a:p>
            <a:pPr algn="l"/>
            <a:endParaRPr lang="en-US" dirty="0"/>
          </a:p>
        </p:txBody>
      </p:sp>
      <p:sp>
        <p:nvSpPr>
          <p:cNvPr id="6" name="Text Placeholder 5"/>
          <p:cNvSpPr>
            <a:spLocks noGrp="1"/>
          </p:cNvSpPr>
          <p:nvPr>
            <p:ph type="body" sz="quarter" idx="15"/>
          </p:nvPr>
        </p:nvSpPr>
        <p:spPr>
          <a:xfrm>
            <a:off x="0" y="3124200"/>
            <a:ext cx="9144000" cy="923330"/>
          </a:xfrm>
          <a:prstGeom prst="rect">
            <a:avLst/>
          </a:prstGeom>
          <a:solidFill>
            <a:srgbClr val="1068B0"/>
          </a:solidFill>
        </p:spPr>
        <p:txBody>
          <a:bodyPr wrap="square">
            <a:spAutoFit/>
          </a:bodyPr>
          <a:lstStyle/>
          <a:p>
            <a:pPr algn="ctr"/>
            <a:r>
              <a:rPr lang="en-US" sz="5400" dirty="0" smtClean="0">
                <a:solidFill>
                  <a:schemeClr val="bg1"/>
                </a:solidFill>
              </a:rPr>
              <a:t>Introduction</a:t>
            </a:r>
            <a:endParaRPr lang="en-US" sz="5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0" y="2667000"/>
            <a:ext cx="9144000" cy="990600"/>
          </a:xfrm>
          <a:solidFill>
            <a:srgbClr val="1068B0"/>
          </a:solidFill>
        </p:spPr>
        <p:txBody>
          <a:bodyPr/>
          <a:lstStyle/>
          <a:p>
            <a:pPr algn="ctr"/>
            <a:r>
              <a:rPr lang="en-US" b="0" dirty="0" smtClean="0">
                <a:solidFill>
                  <a:schemeClr val="bg1"/>
                </a:solidFill>
              </a:rPr>
              <a:t>Potential realization of </a:t>
            </a:r>
            <a:r>
              <a:rPr lang="en-US" b="0" dirty="0" err="1" smtClean="0">
                <a:solidFill>
                  <a:schemeClr val="bg1"/>
                </a:solidFill>
              </a:rPr>
              <a:t>IoT</a:t>
            </a:r>
            <a:r>
              <a:rPr lang="en-US" b="0" dirty="0" smtClean="0">
                <a:solidFill>
                  <a:schemeClr val="bg1"/>
                </a:solidFill>
              </a:rPr>
              <a:t>–  Moving from Global Village to  “</a:t>
            </a:r>
            <a:r>
              <a:rPr lang="en-US" b="0" dirty="0" err="1" smtClean="0">
                <a:solidFill>
                  <a:schemeClr val="bg1"/>
                </a:solidFill>
              </a:rPr>
              <a:t>Hyperconnected</a:t>
            </a:r>
            <a:r>
              <a:rPr lang="en-US" b="0" dirty="0" smtClean="0">
                <a:solidFill>
                  <a:schemeClr val="bg1"/>
                </a:solidFill>
              </a:rPr>
              <a:t> world” </a:t>
            </a:r>
            <a:endParaRPr lang="en-US" b="0" dirty="0">
              <a:solidFill>
                <a:schemeClr val="bg1"/>
              </a:solidFill>
            </a:endParaRPr>
          </a:p>
        </p:txBody>
      </p:sp>
      <p:sp>
        <p:nvSpPr>
          <p:cNvPr id="3" name="Text Placeholder 2"/>
          <p:cNvSpPr>
            <a:spLocks noGrp="1"/>
          </p:cNvSpPr>
          <p:nvPr>
            <p:ph type="body" sz="quarter" idx="16"/>
          </p:nvPr>
        </p:nvSpPr>
        <p:spPr/>
        <p:txBody>
          <a:bodyPr/>
          <a:lstStyle/>
          <a:p>
            <a:endParaRPr lang="en-US"/>
          </a:p>
        </p:txBody>
      </p:sp>
      <p:sp>
        <p:nvSpPr>
          <p:cNvPr id="4" name="Slide Number Placeholder 3"/>
          <p:cNvSpPr>
            <a:spLocks noGrp="1"/>
          </p:cNvSpPr>
          <p:nvPr>
            <p:ph type="sldNum" sz="quarter" idx="17"/>
          </p:nvPr>
        </p:nvSpPr>
        <p:spPr/>
        <p:txBody>
          <a:bodyPr/>
          <a:lstStyle/>
          <a:p>
            <a:fld id="{120DFB00-F25D-46CF-9C41-23C9768802AF}" type="slidenum">
              <a:rPr lang="en-US" smtClean="0"/>
              <a:pPr/>
              <a:t>20</a:t>
            </a:fld>
            <a:endParaRPr lang="en-US" dirty="0"/>
          </a:p>
        </p:txBody>
      </p:sp>
      <p:sp>
        <p:nvSpPr>
          <p:cNvPr id="5" name="Footer Placeholder 4"/>
          <p:cNvSpPr>
            <a:spLocks noGrp="1"/>
          </p:cNvSpPr>
          <p:nvPr>
            <p:ph type="ftr" sz="quarter" idx="18"/>
          </p:nvPr>
        </p:nvSpPr>
        <p:spPr/>
        <p:txBody>
          <a:bodyPr/>
          <a:lstStyle/>
          <a:p>
            <a:pPr algn="l"/>
            <a:endParaRPr lang="en-US" dirty="0"/>
          </a:p>
        </p:txBody>
      </p:sp>
      <p:sp>
        <p:nvSpPr>
          <p:cNvPr id="6" name="Rectangle 5"/>
          <p:cNvSpPr/>
          <p:nvPr/>
        </p:nvSpPr>
        <p:spPr>
          <a:xfrm>
            <a:off x="0" y="2667000"/>
            <a:ext cx="9144000" cy="1569660"/>
          </a:xfrm>
          <a:prstGeom prst="rect">
            <a:avLst/>
          </a:prstGeom>
          <a:solidFill>
            <a:srgbClr val="1068B0"/>
          </a:solidFill>
        </p:spPr>
        <p:txBody>
          <a:bodyPr wrap="square">
            <a:spAutoFit/>
          </a:bodyPr>
          <a:lstStyle/>
          <a:p>
            <a:pPr algn="ctr"/>
            <a:r>
              <a:rPr lang="en-US" sz="2400" dirty="0" smtClean="0">
                <a:solidFill>
                  <a:schemeClr val="bg1"/>
                </a:solidFill>
              </a:rPr>
              <a:t>It may force a shift in thinking about the implications and issues in a world where the most common interaction with the Internet comes from passive engagement with connected objects rather than active engagement with content. </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xEl>
                                              <p:pRg st="0" end="0"/>
                                            </p:txEl>
                                          </p:spTgt>
                                        </p:tgtEl>
                                      </p:cBhvr>
                                    </p:animEffect>
                                    <p:set>
                                      <p:cBhvr>
                                        <p:cTn id="7"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
                                            <p:bg/>
                                          </p:spTgt>
                                        </p:tgtEl>
                                      </p:cBhvr>
                                    </p:animEffect>
                                    <p:set>
                                      <p:cBhvr>
                                        <p:cTn id="12" dur="1" fill="hold">
                                          <p:stCondLst>
                                            <p:cond delay="499"/>
                                          </p:stCondLst>
                                        </p:cTn>
                                        <p:tgtEl>
                                          <p:spTgt spid="2">
                                            <p:bg/>
                                          </p:spTgt>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b="0" dirty="0" smtClean="0"/>
              <a:t>The Internet of Things holds significant promise for delivering </a:t>
            </a:r>
            <a:r>
              <a:rPr lang="en-US" b="0" dirty="0" smtClean="0">
                <a:solidFill>
                  <a:srgbClr val="0070C0"/>
                </a:solidFill>
              </a:rPr>
              <a:t>social</a:t>
            </a:r>
            <a:r>
              <a:rPr lang="en-US" b="0" dirty="0" smtClean="0"/>
              <a:t> and </a:t>
            </a:r>
            <a:r>
              <a:rPr lang="en-US" b="0" dirty="0" smtClean="0">
                <a:solidFill>
                  <a:srgbClr val="0070C0"/>
                </a:solidFill>
              </a:rPr>
              <a:t>economic</a:t>
            </a:r>
            <a:r>
              <a:rPr lang="en-US" b="0" dirty="0" smtClean="0"/>
              <a:t> benefits to emerging and developing economies. </a:t>
            </a:r>
          </a:p>
          <a:p>
            <a:endParaRPr lang="en-US" b="0" dirty="0" smtClean="0"/>
          </a:p>
          <a:p>
            <a:r>
              <a:rPr lang="en-US" b="0" dirty="0" smtClean="0"/>
              <a:t>This includes areas such as sustainable agriculture, water quality and use, healthcare, industrialization, and environmental management, among others</a:t>
            </a:r>
          </a:p>
          <a:p>
            <a:endParaRPr lang="en-US" dirty="0" smtClean="0"/>
          </a:p>
        </p:txBody>
      </p:sp>
      <p:sp>
        <p:nvSpPr>
          <p:cNvPr id="3" name="Text Placeholder 2"/>
          <p:cNvSpPr>
            <a:spLocks noGrp="1"/>
          </p:cNvSpPr>
          <p:nvPr>
            <p:ph type="body" sz="quarter" idx="16"/>
          </p:nvPr>
        </p:nvSpPr>
        <p:spPr>
          <a:xfrm>
            <a:off x="1" y="476325"/>
            <a:ext cx="6781800" cy="576411"/>
          </a:xfrm>
        </p:spPr>
        <p:txBody>
          <a:bodyPr/>
          <a:lstStyle/>
          <a:p>
            <a:r>
              <a:rPr lang="en-US" sz="2400" dirty="0" smtClean="0"/>
              <a:t>Emerging Economy and Development Issues</a:t>
            </a:r>
            <a:endParaRPr lang="en-US" sz="2400"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21</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b="0" dirty="0" smtClean="0"/>
              <a:t>The unique needs and challenges of implementation in less-developed regions will need to be addressed, including : </a:t>
            </a:r>
          </a:p>
          <a:p>
            <a:pPr lvl="1">
              <a:lnSpc>
                <a:spcPct val="150000"/>
              </a:lnSpc>
              <a:buFont typeface="Arial" pitchFamily="34" charset="0"/>
              <a:buChar char="•"/>
            </a:pPr>
            <a:r>
              <a:rPr lang="en-US" b="0" dirty="0" smtClean="0"/>
              <a:t>infrastructure readiness</a:t>
            </a:r>
          </a:p>
          <a:p>
            <a:pPr lvl="1">
              <a:lnSpc>
                <a:spcPct val="150000"/>
              </a:lnSpc>
              <a:buFont typeface="Arial" pitchFamily="34" charset="0"/>
              <a:buChar char="•"/>
            </a:pPr>
            <a:r>
              <a:rPr lang="en-US" b="0" dirty="0" smtClean="0"/>
              <a:t>market and investment incentives</a:t>
            </a:r>
          </a:p>
          <a:p>
            <a:pPr lvl="1">
              <a:lnSpc>
                <a:spcPct val="150000"/>
              </a:lnSpc>
              <a:buFont typeface="Arial" pitchFamily="34" charset="0"/>
              <a:buChar char="•"/>
            </a:pPr>
            <a:r>
              <a:rPr lang="en-US" b="0" dirty="0" smtClean="0"/>
              <a:t>technical skill requirements, and</a:t>
            </a:r>
          </a:p>
          <a:p>
            <a:pPr lvl="1">
              <a:lnSpc>
                <a:spcPct val="150000"/>
              </a:lnSpc>
              <a:buFont typeface="Arial" pitchFamily="34" charset="0"/>
              <a:buChar char="•"/>
            </a:pPr>
            <a:r>
              <a:rPr lang="en-US" b="0" dirty="0" smtClean="0"/>
              <a:t>policy resources</a:t>
            </a:r>
            <a:endParaRPr lang="en-US" b="0"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22</a:t>
            </a:fld>
            <a:endParaRPr lang="en-US" dirty="0"/>
          </a:p>
        </p:txBody>
      </p:sp>
      <p:sp>
        <p:nvSpPr>
          <p:cNvPr id="5" name="Footer Placeholder 4"/>
          <p:cNvSpPr>
            <a:spLocks noGrp="1"/>
          </p:cNvSpPr>
          <p:nvPr>
            <p:ph type="ftr" sz="quarter" idx="18"/>
          </p:nvPr>
        </p:nvSpPr>
        <p:spPr/>
        <p:txBody>
          <a:bodyPr/>
          <a:lstStyle/>
          <a:p>
            <a:pPr algn="l"/>
            <a:endParaRPr lang="en-US" dirty="0"/>
          </a:p>
        </p:txBody>
      </p:sp>
      <p:sp>
        <p:nvSpPr>
          <p:cNvPr id="6" name="Text Placeholder 2"/>
          <p:cNvSpPr>
            <a:spLocks noGrp="1"/>
          </p:cNvSpPr>
          <p:nvPr>
            <p:ph type="body" sz="quarter" idx="16"/>
          </p:nvPr>
        </p:nvSpPr>
        <p:spPr>
          <a:xfrm>
            <a:off x="1" y="476325"/>
            <a:ext cx="6781800" cy="576411"/>
          </a:xfrm>
        </p:spPr>
        <p:txBody>
          <a:bodyPr/>
          <a:lstStyle/>
          <a:p>
            <a:r>
              <a:rPr lang="en-US" sz="2400" dirty="0" smtClean="0"/>
              <a:t>Emerging Economy and Development Issues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81000" y="1295400"/>
            <a:ext cx="8064500" cy="4038600"/>
          </a:xfrm>
        </p:spPr>
        <p:txBody>
          <a:bodyPr/>
          <a:lstStyle/>
          <a:p>
            <a:r>
              <a:rPr lang="en-US" b="0" dirty="0" smtClean="0"/>
              <a:t>A number of companies and research organizations have offered a wide range of projections about the potential impact of </a:t>
            </a:r>
            <a:r>
              <a:rPr lang="en-US" b="0" dirty="0" err="1" smtClean="0"/>
              <a:t>IoT</a:t>
            </a:r>
            <a:r>
              <a:rPr lang="en-US" b="0" dirty="0" smtClean="0"/>
              <a:t> on the Internet and the economy during the next five to ten years.</a:t>
            </a:r>
          </a:p>
          <a:p>
            <a:endParaRPr lang="en-US" b="0" dirty="0" smtClean="0"/>
          </a:p>
          <a:p>
            <a:pPr lvl="1">
              <a:buFont typeface="Arial" pitchFamily="34" charset="0"/>
              <a:buChar char="•"/>
            </a:pPr>
            <a:r>
              <a:rPr lang="en-US" b="0" dirty="0" smtClean="0"/>
              <a:t>Cisco, for example, projects more than 24 billion Internet–connected objects by 2019</a:t>
            </a:r>
            <a:r>
              <a:rPr lang="en-US" baseline="30000" dirty="0" smtClean="0"/>
              <a:t>1</a:t>
            </a:r>
            <a:endParaRPr lang="en-US" b="0" baseline="30000" dirty="0" smtClean="0"/>
          </a:p>
          <a:p>
            <a:pPr lvl="1">
              <a:buFont typeface="Arial" pitchFamily="34" charset="0"/>
              <a:buChar char="•"/>
            </a:pPr>
            <a:r>
              <a:rPr lang="en-US" b="0" dirty="0" smtClean="0"/>
              <a:t>Morgan Stanley, however, projects 75 billion networked devices by 2020</a:t>
            </a:r>
            <a:r>
              <a:rPr lang="en-US" b="0" baseline="30000" dirty="0" smtClean="0"/>
              <a:t>2</a:t>
            </a:r>
            <a:endParaRPr lang="en-US" b="0" dirty="0"/>
          </a:p>
        </p:txBody>
      </p:sp>
      <p:sp>
        <p:nvSpPr>
          <p:cNvPr id="3" name="Text Placeholder 2"/>
          <p:cNvSpPr>
            <a:spLocks noGrp="1"/>
          </p:cNvSpPr>
          <p:nvPr>
            <p:ph type="body" sz="quarter" idx="16"/>
          </p:nvPr>
        </p:nvSpPr>
        <p:spPr/>
        <p:txBody>
          <a:bodyPr/>
          <a:lstStyle/>
          <a:p>
            <a:r>
              <a:rPr lang="en-US" dirty="0" err="1" smtClean="0"/>
              <a:t>IoT</a:t>
            </a:r>
            <a:r>
              <a:rPr lang="en-US" dirty="0" smtClean="0"/>
              <a:t> Forecast</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23</a:t>
            </a:fld>
            <a:endParaRPr lang="en-US" dirty="0"/>
          </a:p>
        </p:txBody>
      </p:sp>
      <p:sp>
        <p:nvSpPr>
          <p:cNvPr id="5" name="Footer Placeholder 4"/>
          <p:cNvSpPr>
            <a:spLocks noGrp="1"/>
          </p:cNvSpPr>
          <p:nvPr>
            <p:ph type="ftr" sz="quarter" idx="18"/>
          </p:nvPr>
        </p:nvSpPr>
        <p:spPr/>
        <p:txBody>
          <a:bodyPr/>
          <a:lstStyle/>
          <a:p>
            <a:pPr algn="l"/>
            <a:endParaRPr lang="en-US" dirty="0"/>
          </a:p>
        </p:txBody>
      </p:sp>
      <p:sp>
        <p:nvSpPr>
          <p:cNvPr id="6" name="TextBox 5"/>
          <p:cNvSpPr txBox="1"/>
          <p:nvPr/>
        </p:nvSpPr>
        <p:spPr>
          <a:xfrm>
            <a:off x="0" y="5410200"/>
            <a:ext cx="8991600" cy="830997"/>
          </a:xfrm>
          <a:prstGeom prst="rect">
            <a:avLst/>
          </a:prstGeom>
          <a:noFill/>
        </p:spPr>
        <p:txBody>
          <a:bodyPr wrap="square" rtlCol="0">
            <a:spAutoFit/>
          </a:bodyPr>
          <a:lstStyle/>
          <a:p>
            <a:pPr marL="228600" indent="-228600">
              <a:buAutoNum type="arabicPeriod"/>
            </a:pPr>
            <a:r>
              <a:rPr lang="en-US" sz="1200" dirty="0" smtClean="0"/>
              <a:t>“Cloud and Mobile Network Traffic Forecast - Visual Networking Index (VNI).” Cisco, 2015. http://cisco.com/c/en/us/solutions/serviceprovider/visual-networking-index-vni/index.html </a:t>
            </a:r>
          </a:p>
          <a:p>
            <a:pPr marL="228600" indent="-228600">
              <a:buAutoNum type="arabicPeriod"/>
            </a:pPr>
            <a:r>
              <a:rPr lang="en-US" sz="1200" dirty="0" smtClean="0"/>
              <a:t> </a:t>
            </a:r>
            <a:r>
              <a:rPr lang="en-US" sz="1200" dirty="0" err="1" smtClean="0"/>
              <a:t>Danova</a:t>
            </a:r>
            <a:r>
              <a:rPr lang="en-US" sz="1200" dirty="0" smtClean="0"/>
              <a:t>, Tony. “Morgan Stanley: 75 Billion Devices Will Be Connected To The Internet Of Things By 2020.” Business Insider, October 2, 2013. http://www.businessinsider.com/75-billion-devices-will-be-connected-to-the-internet-by-2020-2013-10 </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81000" y="1447800"/>
            <a:ext cx="8064500" cy="3886200"/>
          </a:xfrm>
        </p:spPr>
        <p:txBody>
          <a:bodyPr/>
          <a:lstStyle/>
          <a:p>
            <a:pPr>
              <a:buFont typeface="Arial" pitchFamily="34" charset="0"/>
              <a:buChar char="•"/>
            </a:pPr>
            <a:r>
              <a:rPr lang="en-US" b="0" dirty="0" err="1" smtClean="0"/>
              <a:t>Huawei</a:t>
            </a:r>
            <a:r>
              <a:rPr lang="en-US" b="0" dirty="0" smtClean="0"/>
              <a:t> forecasts 100 billion </a:t>
            </a:r>
            <a:r>
              <a:rPr lang="en-US" b="0" dirty="0" err="1" smtClean="0"/>
              <a:t>IoT</a:t>
            </a:r>
            <a:r>
              <a:rPr lang="en-US" b="0" dirty="0" smtClean="0"/>
              <a:t> connections by 2025</a:t>
            </a:r>
            <a:r>
              <a:rPr lang="en-US" b="0" baseline="30000" dirty="0" smtClean="0"/>
              <a:t>3</a:t>
            </a:r>
          </a:p>
          <a:p>
            <a:pPr>
              <a:buFont typeface="Arial" pitchFamily="34" charset="0"/>
              <a:buChar char="•"/>
            </a:pPr>
            <a:endParaRPr lang="en-US" b="0" baseline="30000" dirty="0" smtClean="0"/>
          </a:p>
          <a:p>
            <a:pPr>
              <a:buFont typeface="Arial" pitchFamily="34" charset="0"/>
              <a:buChar char="•"/>
            </a:pPr>
            <a:r>
              <a:rPr lang="en-US" b="0" dirty="0" smtClean="0"/>
              <a:t>McKinsey Global Institute suggests that the financial impact of </a:t>
            </a:r>
            <a:r>
              <a:rPr lang="en-US" b="0" dirty="0" err="1" smtClean="0"/>
              <a:t>IoT</a:t>
            </a:r>
            <a:r>
              <a:rPr lang="en-US" b="0" dirty="0" smtClean="0"/>
              <a:t> on the global economy may be as much as $3.9 to $11.1 trillion by 2025</a:t>
            </a:r>
            <a:r>
              <a:rPr lang="en-US" baseline="30000" dirty="0" smtClean="0"/>
              <a:t>4</a:t>
            </a:r>
            <a:endParaRPr lang="en-US" b="0" baseline="30000" dirty="0" smtClean="0"/>
          </a:p>
          <a:p>
            <a:pPr lvl="1">
              <a:buFont typeface="Arial" pitchFamily="34" charset="0"/>
              <a:buChar char="•"/>
            </a:pPr>
            <a:endParaRPr lang="en-US" b="0" dirty="0" smtClean="0"/>
          </a:p>
          <a:p>
            <a:r>
              <a:rPr lang="en-US" b="0" dirty="0" smtClean="0"/>
              <a:t>While the variability in predictions makes any specific number questionable, collectively they paint a picture of significant growth and influence. </a:t>
            </a:r>
            <a:endParaRPr lang="en-US" b="0" dirty="0"/>
          </a:p>
        </p:txBody>
      </p:sp>
      <p:sp>
        <p:nvSpPr>
          <p:cNvPr id="3" name="Text Placeholder 2"/>
          <p:cNvSpPr>
            <a:spLocks noGrp="1"/>
          </p:cNvSpPr>
          <p:nvPr>
            <p:ph type="body" sz="quarter" idx="16"/>
          </p:nvPr>
        </p:nvSpPr>
        <p:spPr/>
        <p:txBody>
          <a:bodyPr/>
          <a:lstStyle/>
          <a:p>
            <a:r>
              <a:rPr lang="en-US" dirty="0" err="1" smtClean="0"/>
              <a:t>IoT</a:t>
            </a:r>
            <a:r>
              <a:rPr lang="en-US" dirty="0" smtClean="0"/>
              <a:t> Forecast</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24</a:t>
            </a:fld>
            <a:endParaRPr lang="en-US" dirty="0"/>
          </a:p>
        </p:txBody>
      </p:sp>
      <p:sp>
        <p:nvSpPr>
          <p:cNvPr id="5" name="Footer Placeholder 4"/>
          <p:cNvSpPr>
            <a:spLocks noGrp="1"/>
          </p:cNvSpPr>
          <p:nvPr>
            <p:ph type="ftr" sz="quarter" idx="18"/>
          </p:nvPr>
        </p:nvSpPr>
        <p:spPr/>
        <p:txBody>
          <a:bodyPr/>
          <a:lstStyle/>
          <a:p>
            <a:pPr algn="l"/>
            <a:endParaRPr lang="en-US" dirty="0"/>
          </a:p>
        </p:txBody>
      </p:sp>
      <p:sp>
        <p:nvSpPr>
          <p:cNvPr id="6" name="TextBox 5"/>
          <p:cNvSpPr txBox="1"/>
          <p:nvPr/>
        </p:nvSpPr>
        <p:spPr>
          <a:xfrm>
            <a:off x="0" y="5410200"/>
            <a:ext cx="8991600" cy="830997"/>
          </a:xfrm>
          <a:prstGeom prst="rect">
            <a:avLst/>
          </a:prstGeom>
          <a:noFill/>
        </p:spPr>
        <p:txBody>
          <a:bodyPr wrap="square" rtlCol="0">
            <a:spAutoFit/>
          </a:bodyPr>
          <a:lstStyle/>
          <a:p>
            <a:pPr marL="228600" indent="-228600"/>
            <a:r>
              <a:rPr lang="en-US" sz="1200" dirty="0" smtClean="0"/>
              <a:t> 3. "Global Connectivity Index." </a:t>
            </a:r>
            <a:r>
              <a:rPr lang="en-US" sz="1200" dirty="0" err="1" smtClean="0"/>
              <a:t>Huawei</a:t>
            </a:r>
            <a:r>
              <a:rPr lang="en-US" sz="1200" dirty="0" smtClean="0"/>
              <a:t> Technologies Co., Ltd., 2015. Web. 6 Sept. 2015. http://www.huawei.com/minisite/gci/en/index.html </a:t>
            </a:r>
          </a:p>
          <a:p>
            <a:pPr marL="228600" indent="-228600"/>
            <a:r>
              <a:rPr lang="en-US" sz="1200" dirty="0" smtClean="0"/>
              <a:t>4 . </a:t>
            </a:r>
            <a:r>
              <a:rPr lang="en-US" sz="1200" dirty="0" err="1" smtClean="0"/>
              <a:t>Manyika</a:t>
            </a:r>
            <a:r>
              <a:rPr lang="en-US" sz="1200" dirty="0" smtClean="0"/>
              <a:t>, James, Michael Chui, Peter </a:t>
            </a:r>
            <a:r>
              <a:rPr lang="en-US" sz="1200" dirty="0" err="1" smtClean="0"/>
              <a:t>Bisson</a:t>
            </a:r>
            <a:r>
              <a:rPr lang="en-US" sz="1200" dirty="0" smtClean="0"/>
              <a:t>, Jonathan </a:t>
            </a:r>
            <a:r>
              <a:rPr lang="en-US" sz="1200" dirty="0" err="1" smtClean="0"/>
              <a:t>Woetzel</a:t>
            </a:r>
            <a:r>
              <a:rPr lang="en-US" sz="1200" dirty="0" smtClean="0"/>
              <a:t>, Richard Dobbs, Jacques </a:t>
            </a:r>
            <a:r>
              <a:rPr lang="en-US" sz="1200" dirty="0" err="1" smtClean="0"/>
              <a:t>Bughin</a:t>
            </a:r>
            <a:r>
              <a:rPr lang="en-US" sz="1200" dirty="0" smtClean="0"/>
              <a:t>, and Dan </a:t>
            </a:r>
            <a:r>
              <a:rPr lang="en-US" sz="1200" dirty="0" err="1" smtClean="0"/>
              <a:t>Aharon</a:t>
            </a:r>
            <a:r>
              <a:rPr lang="en-US" sz="1200" dirty="0" smtClean="0"/>
              <a:t>. “The Internet of Things: Mapping the Value Beyond the Hype.” McKinsey Global Institute, June 2015. </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linds(horizontal)">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b="0" dirty="0" err="1" smtClean="0"/>
              <a:t>IoT</a:t>
            </a:r>
            <a:r>
              <a:rPr lang="en-US" b="0" dirty="0" smtClean="0"/>
              <a:t>  a revolutionary fully–interconnected “smart” world of progress, efficiency, and opportunity, with the potential for adding billions in value to industry and the global economy.</a:t>
            </a:r>
          </a:p>
          <a:p>
            <a:endParaRPr lang="en-US" b="0" dirty="0" smtClean="0"/>
          </a:p>
          <a:p>
            <a:r>
              <a:rPr lang="en-US" b="0" dirty="0" smtClean="0"/>
              <a:t>Others warn that the </a:t>
            </a:r>
            <a:r>
              <a:rPr lang="en-US" b="0" dirty="0" err="1" smtClean="0"/>
              <a:t>IoT</a:t>
            </a:r>
            <a:r>
              <a:rPr lang="en-US" b="0" dirty="0" smtClean="0"/>
              <a:t> represents a darker world of surveillance, privacy and security violations, and consumer lock–in.</a:t>
            </a:r>
            <a:endParaRPr lang="en-US" b="0" dirty="0"/>
          </a:p>
        </p:txBody>
      </p:sp>
      <p:sp>
        <p:nvSpPr>
          <p:cNvPr id="3" name="Text Placeholder 2"/>
          <p:cNvSpPr>
            <a:spLocks noGrp="1"/>
          </p:cNvSpPr>
          <p:nvPr>
            <p:ph type="body" sz="quarter" idx="16"/>
          </p:nvPr>
        </p:nvSpPr>
        <p:spPr/>
        <p:txBody>
          <a:bodyPr/>
          <a:lstStyle/>
          <a:p>
            <a:r>
              <a:rPr lang="en-US" dirty="0" err="1" smtClean="0"/>
              <a:t>IoT</a:t>
            </a:r>
            <a:r>
              <a:rPr lang="en-US" dirty="0" smtClean="0"/>
              <a:t> …………Conflicting Perceptions</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25</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7200" y="1219200"/>
            <a:ext cx="8064500" cy="4572000"/>
          </a:xfrm>
        </p:spPr>
        <p:txBody>
          <a:bodyPr/>
          <a:lstStyle/>
          <a:p>
            <a:r>
              <a:rPr lang="en-US" b="0" dirty="0" smtClean="0"/>
              <a:t>The term “Internet of Things” (</a:t>
            </a:r>
            <a:r>
              <a:rPr lang="en-US" b="0" dirty="0" err="1" smtClean="0"/>
              <a:t>IoT</a:t>
            </a:r>
            <a:r>
              <a:rPr lang="en-US" b="0" dirty="0" smtClean="0"/>
              <a:t>) was first used in 1999 by British technology pioneer Kevin Ashton to describe a system in which objects in the physical world could be connected to the Internet by sensors.</a:t>
            </a:r>
          </a:p>
          <a:p>
            <a:endParaRPr lang="en-US" b="0" dirty="0" smtClean="0"/>
          </a:p>
          <a:p>
            <a:r>
              <a:rPr lang="en-US" b="0" dirty="0" smtClean="0"/>
              <a:t> Ashton was working on RFID (radio-frequency identification) devices, and the close association of RFID and other sensor networks with the development of the </a:t>
            </a:r>
            <a:r>
              <a:rPr lang="en-US" b="0" dirty="0" err="1" smtClean="0"/>
              <a:t>IoT</a:t>
            </a:r>
            <a:r>
              <a:rPr lang="en-US" b="0" dirty="0" smtClean="0"/>
              <a:t> concept is reflected in the name of the RFID device company that Ashton joined later in his career: “</a:t>
            </a:r>
            <a:r>
              <a:rPr lang="en-US" b="0" dirty="0" err="1" smtClean="0"/>
              <a:t>ThingMagic</a:t>
            </a:r>
            <a:r>
              <a:rPr lang="en-US" b="0" dirty="0" smtClean="0"/>
              <a:t>.” </a:t>
            </a:r>
            <a:endParaRPr lang="en-US" b="0" dirty="0"/>
          </a:p>
        </p:txBody>
      </p:sp>
      <p:sp>
        <p:nvSpPr>
          <p:cNvPr id="3" name="Text Placeholder 2"/>
          <p:cNvSpPr>
            <a:spLocks noGrp="1"/>
          </p:cNvSpPr>
          <p:nvPr>
            <p:ph type="body" sz="quarter" idx="16"/>
          </p:nvPr>
        </p:nvSpPr>
        <p:spPr/>
        <p:txBody>
          <a:bodyPr/>
          <a:lstStyle/>
          <a:p>
            <a:r>
              <a:rPr lang="en-US" dirty="0" err="1" smtClean="0"/>
              <a:t>IoT</a:t>
            </a:r>
            <a:r>
              <a:rPr lang="en-US" dirty="0" smtClean="0"/>
              <a:t> History</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26</a:t>
            </a:fld>
            <a:endParaRPr lang="en-US" dirty="0"/>
          </a:p>
        </p:txBody>
      </p:sp>
      <p:sp>
        <p:nvSpPr>
          <p:cNvPr id="5" name="Footer Placeholder 4"/>
          <p:cNvSpPr>
            <a:spLocks noGrp="1"/>
          </p:cNvSpPr>
          <p:nvPr>
            <p:ph type="ftr" sz="quarter" idx="18"/>
          </p:nvPr>
        </p:nvSpPr>
        <p:spPr/>
        <p:txBody>
          <a:bodyPr/>
          <a:lstStyle/>
          <a:p>
            <a:pPr algn="l"/>
            <a:endParaRPr lang="en-US" dirty="0"/>
          </a:p>
        </p:txBody>
      </p:sp>
      <p:sp>
        <p:nvSpPr>
          <p:cNvPr id="6" name="Rectangle 5"/>
          <p:cNvSpPr/>
          <p:nvPr/>
        </p:nvSpPr>
        <p:spPr>
          <a:xfrm>
            <a:off x="0" y="5867400"/>
            <a:ext cx="9144000" cy="369332"/>
          </a:xfrm>
          <a:prstGeom prst="rect">
            <a:avLst/>
          </a:prstGeom>
        </p:spPr>
        <p:txBody>
          <a:bodyPr wrap="square">
            <a:spAutoFit/>
          </a:bodyPr>
          <a:lstStyle/>
          <a:p>
            <a:r>
              <a:rPr lang="en-US" dirty="0" smtClean="0"/>
              <a:t>http://www.thingmagic.com/</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7200" y="1219200"/>
            <a:ext cx="8064500" cy="4572000"/>
          </a:xfrm>
        </p:spPr>
        <p:txBody>
          <a:bodyPr/>
          <a:lstStyle/>
          <a:p>
            <a:r>
              <a:rPr lang="en-US" b="0" dirty="0" smtClean="0"/>
              <a:t>In late 1970s, systems for remotely monitoring meters on the electrical grid via telephone lines were already in commercial use</a:t>
            </a:r>
            <a:r>
              <a:rPr lang="en-US" b="0" baseline="30000" dirty="0" smtClean="0"/>
              <a:t>1</a:t>
            </a:r>
            <a:r>
              <a:rPr lang="en-US" b="0" dirty="0" smtClean="0"/>
              <a:t>. </a:t>
            </a:r>
          </a:p>
          <a:p>
            <a:r>
              <a:rPr lang="en-US" b="0" dirty="0" smtClean="0"/>
              <a:t>In the 1990s, advances in wireless technology allowed “machine–to–machine” (M2M) enterprise and industrial solutions for equipment monitoring and operation to become widespread. Many of these early M2M solutions, however, were based on closed purpose–built networks and proprietary or industry–specific standards, rather than on Internet Protocol (IP)–based networks and Internet standards</a:t>
            </a:r>
            <a:r>
              <a:rPr lang="en-US" b="0" baseline="30000" dirty="0" smtClean="0"/>
              <a:t>2</a:t>
            </a:r>
            <a:r>
              <a:rPr lang="en-US" b="0" dirty="0" smtClean="0"/>
              <a:t>.  </a:t>
            </a:r>
          </a:p>
        </p:txBody>
      </p:sp>
      <p:sp>
        <p:nvSpPr>
          <p:cNvPr id="3" name="Text Placeholder 2"/>
          <p:cNvSpPr>
            <a:spLocks noGrp="1"/>
          </p:cNvSpPr>
          <p:nvPr>
            <p:ph type="body" sz="quarter" idx="16"/>
          </p:nvPr>
        </p:nvSpPr>
        <p:spPr/>
        <p:txBody>
          <a:bodyPr/>
          <a:lstStyle/>
          <a:p>
            <a:r>
              <a:rPr lang="en-US" dirty="0" err="1" smtClean="0"/>
              <a:t>IoT</a:t>
            </a:r>
            <a:r>
              <a:rPr lang="en-US" dirty="0" smtClean="0"/>
              <a:t> History</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27</a:t>
            </a:fld>
            <a:endParaRPr lang="en-US" dirty="0"/>
          </a:p>
        </p:txBody>
      </p:sp>
      <p:sp>
        <p:nvSpPr>
          <p:cNvPr id="5" name="Footer Placeholder 4"/>
          <p:cNvSpPr>
            <a:spLocks noGrp="1"/>
          </p:cNvSpPr>
          <p:nvPr>
            <p:ph type="ftr" sz="quarter" idx="18"/>
          </p:nvPr>
        </p:nvSpPr>
        <p:spPr/>
        <p:txBody>
          <a:bodyPr/>
          <a:lstStyle/>
          <a:p>
            <a:pPr algn="l"/>
            <a:endParaRPr lang="en-US" dirty="0"/>
          </a:p>
        </p:txBody>
      </p:sp>
      <p:sp>
        <p:nvSpPr>
          <p:cNvPr id="6" name="Rectangle 5"/>
          <p:cNvSpPr/>
          <p:nvPr/>
        </p:nvSpPr>
        <p:spPr>
          <a:xfrm>
            <a:off x="0" y="5638800"/>
            <a:ext cx="9144000" cy="646331"/>
          </a:xfrm>
          <a:prstGeom prst="rect">
            <a:avLst/>
          </a:prstGeom>
        </p:spPr>
        <p:txBody>
          <a:bodyPr wrap="square">
            <a:spAutoFit/>
          </a:bodyPr>
          <a:lstStyle/>
          <a:p>
            <a:r>
              <a:rPr lang="en-US" sz="1400" dirty="0" smtClean="0"/>
              <a:t> </a:t>
            </a:r>
            <a:r>
              <a:rPr lang="en-US" sz="1100" dirty="0" smtClean="0"/>
              <a:t>1. “Machine to Machine.” Wikipedia, </a:t>
            </a:r>
            <a:r>
              <a:rPr lang="en-US" sz="1100" dirty="0" smtClean="0">
                <a:hlinkClick r:id="rId2"/>
              </a:rPr>
              <a:t>https://en.wikipedia.org/wiki/Machine_to_machine</a:t>
            </a:r>
            <a:endParaRPr lang="en-US" sz="1100" dirty="0" smtClean="0"/>
          </a:p>
          <a:p>
            <a:r>
              <a:rPr lang="en-US" sz="1100" dirty="0" smtClean="0"/>
              <a:t>  2.  </a:t>
            </a:r>
            <a:r>
              <a:rPr lang="en-US" sz="1100" dirty="0" err="1" smtClean="0"/>
              <a:t>Polsonetti</a:t>
            </a:r>
            <a:r>
              <a:rPr lang="en-US" sz="1100" dirty="0" smtClean="0"/>
              <a:t>, Chantal. “Know the Difference Between </a:t>
            </a:r>
            <a:r>
              <a:rPr lang="en-US" sz="1100" dirty="0" err="1" smtClean="0"/>
              <a:t>IoT</a:t>
            </a:r>
            <a:r>
              <a:rPr lang="en-US" sz="1100" dirty="0" smtClean="0"/>
              <a:t> and M2M.” Automation World, July 15, 2014. http://www.automationworld.com/cloud-computing/know-difference-between-iot-and-m2m </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7200" y="1219200"/>
            <a:ext cx="8064500" cy="4572000"/>
          </a:xfrm>
        </p:spPr>
        <p:txBody>
          <a:bodyPr/>
          <a:lstStyle/>
          <a:p>
            <a:r>
              <a:rPr lang="en-US" b="0" dirty="0" smtClean="0"/>
              <a:t>The first Internet “device”—an IP–enabled toaster that could be turned on and off over the Internet—was featured at an Internet conference in 1990</a:t>
            </a:r>
            <a:r>
              <a:rPr lang="en-US" b="0" baseline="30000" dirty="0" smtClean="0"/>
              <a:t>1</a:t>
            </a:r>
            <a:r>
              <a:rPr lang="en-US" b="0" dirty="0" smtClean="0"/>
              <a:t>.</a:t>
            </a:r>
          </a:p>
          <a:p>
            <a:r>
              <a:rPr lang="en-US" b="0" dirty="0" smtClean="0"/>
              <a:t>Over the next several years, other “things” were IP–enabled, including a soda machine</a:t>
            </a:r>
            <a:r>
              <a:rPr lang="en-US" b="0" baseline="30000" dirty="0" smtClean="0"/>
              <a:t>2</a:t>
            </a:r>
            <a:r>
              <a:rPr lang="en-US" b="0" dirty="0" smtClean="0"/>
              <a:t> at Carnegie Mellon University in the US and a coffee pot</a:t>
            </a:r>
            <a:r>
              <a:rPr lang="en-US" b="0" baseline="30000" dirty="0" smtClean="0"/>
              <a:t>3</a:t>
            </a:r>
            <a:r>
              <a:rPr lang="en-US" b="0" dirty="0" smtClean="0"/>
              <a:t> in the Trojan Room at the University of Cambridge in the UK (which remained Internet–connected until 2001)</a:t>
            </a:r>
            <a:endParaRPr lang="en-US" b="0" dirty="0"/>
          </a:p>
        </p:txBody>
      </p:sp>
      <p:sp>
        <p:nvSpPr>
          <p:cNvPr id="3" name="Text Placeholder 2"/>
          <p:cNvSpPr>
            <a:spLocks noGrp="1"/>
          </p:cNvSpPr>
          <p:nvPr>
            <p:ph type="body" sz="quarter" idx="16"/>
          </p:nvPr>
        </p:nvSpPr>
        <p:spPr/>
        <p:txBody>
          <a:bodyPr/>
          <a:lstStyle/>
          <a:p>
            <a:r>
              <a:rPr lang="en-US" dirty="0" err="1" smtClean="0"/>
              <a:t>IoT</a:t>
            </a:r>
            <a:r>
              <a:rPr lang="en-US" dirty="0" smtClean="0"/>
              <a:t> History</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28</a:t>
            </a:fld>
            <a:endParaRPr lang="en-US" dirty="0"/>
          </a:p>
        </p:txBody>
      </p:sp>
      <p:sp>
        <p:nvSpPr>
          <p:cNvPr id="5" name="Footer Placeholder 4"/>
          <p:cNvSpPr>
            <a:spLocks noGrp="1"/>
          </p:cNvSpPr>
          <p:nvPr>
            <p:ph type="ftr" sz="quarter" idx="18"/>
          </p:nvPr>
        </p:nvSpPr>
        <p:spPr/>
        <p:txBody>
          <a:bodyPr/>
          <a:lstStyle/>
          <a:p>
            <a:pPr algn="l"/>
            <a:endParaRPr lang="en-US" dirty="0"/>
          </a:p>
        </p:txBody>
      </p:sp>
      <p:sp>
        <p:nvSpPr>
          <p:cNvPr id="6" name="Rectangle 5"/>
          <p:cNvSpPr/>
          <p:nvPr/>
        </p:nvSpPr>
        <p:spPr>
          <a:xfrm>
            <a:off x="0" y="4800600"/>
            <a:ext cx="9144000" cy="1446550"/>
          </a:xfrm>
          <a:prstGeom prst="rect">
            <a:avLst/>
          </a:prstGeom>
        </p:spPr>
        <p:txBody>
          <a:bodyPr wrap="square">
            <a:spAutoFit/>
          </a:bodyPr>
          <a:lstStyle/>
          <a:p>
            <a:r>
              <a:rPr lang="en-US" dirty="0" smtClean="0"/>
              <a:t> </a:t>
            </a:r>
            <a:r>
              <a:rPr lang="en-US" sz="1400" dirty="0" smtClean="0"/>
              <a:t>1. "The Internet Toaster." Living Internet, 7 Jan. 2000. Web. 06 Sept. 2015. http://www.livinginternet.com/i/ia_myths_toast.htm </a:t>
            </a:r>
          </a:p>
          <a:p>
            <a:r>
              <a:rPr lang="en-US" sz="1400" dirty="0" smtClean="0"/>
              <a:t>2.  "The "Only" Coke Machine on the Internet." Carnegie Mellon University Computer Science Department, </a:t>
            </a:r>
            <a:r>
              <a:rPr lang="en-US" sz="1400" dirty="0" err="1" smtClean="0"/>
              <a:t>n.d</a:t>
            </a:r>
            <a:r>
              <a:rPr lang="en-US" sz="1400" dirty="0" smtClean="0"/>
              <a:t>. Web. 06 Sept. 2015. https://www.cs.cmu.edu/~coke/history_long.txt 18</a:t>
            </a:r>
          </a:p>
          <a:p>
            <a:r>
              <a:rPr lang="en-US" sz="1400" dirty="0" smtClean="0"/>
              <a:t>3.   Stafford-Fraser, Quentin. "The Trojan Room Coffee Pot." </a:t>
            </a:r>
            <a:r>
              <a:rPr lang="en-US" sz="1400" dirty="0" err="1" smtClean="0"/>
              <a:t>N.p</a:t>
            </a:r>
            <a:r>
              <a:rPr lang="en-US" sz="1400" dirty="0" smtClean="0"/>
              <a:t>., May 1995. Web. 06 Sept. 2015. http://www.cl.cam.ac.uk/coffee/qsf/coffee.html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b="0" dirty="0" smtClean="0"/>
              <a:t>From a broad perspective, the confluence of several technology and market trends is making it possible to interconnect more and smaller devices cheaply and easily: </a:t>
            </a:r>
          </a:p>
          <a:p>
            <a:r>
              <a:rPr lang="en-US" b="0" dirty="0" smtClean="0"/>
              <a:t>• Ubiquitous Connectivity—Low  cost, high–speed, pervasive network connectivity, </a:t>
            </a:r>
          </a:p>
          <a:p>
            <a:endParaRPr lang="en-US" b="0" dirty="0" smtClean="0"/>
          </a:p>
          <a:p>
            <a:r>
              <a:rPr lang="en-US" b="0" dirty="0" smtClean="0"/>
              <a:t>• Widespread adoption of IP–based networking— IP has become the dominant global standard for networking, </a:t>
            </a:r>
          </a:p>
        </p:txBody>
      </p:sp>
      <p:sp>
        <p:nvSpPr>
          <p:cNvPr id="3" name="Text Placeholder 2"/>
          <p:cNvSpPr>
            <a:spLocks noGrp="1"/>
          </p:cNvSpPr>
          <p:nvPr>
            <p:ph type="body" sz="quarter" idx="16"/>
          </p:nvPr>
        </p:nvSpPr>
        <p:spPr/>
        <p:txBody>
          <a:bodyPr/>
          <a:lstStyle/>
          <a:p>
            <a:r>
              <a:rPr lang="en-US" dirty="0" err="1" smtClean="0"/>
              <a:t>IoT</a:t>
            </a:r>
            <a:r>
              <a:rPr lang="en-US" dirty="0" smtClean="0"/>
              <a:t> Evolution</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29</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514350" indent="-514350">
              <a:buFont typeface="Arial" pitchFamily="34" charset="0"/>
              <a:buChar char="•"/>
            </a:pPr>
            <a:r>
              <a:rPr lang="en-US" sz="2800" dirty="0" smtClean="0"/>
              <a:t>Practical </a:t>
            </a:r>
            <a:r>
              <a:rPr lang="en-US" sz="2800" dirty="0" smtClean="0"/>
              <a:t>Component</a:t>
            </a:r>
          </a:p>
          <a:p>
            <a:pPr marL="1257300" lvl="1" indent="-514350">
              <a:buFont typeface="Arial" pitchFamily="34" charset="0"/>
              <a:buChar char="•"/>
            </a:pPr>
            <a:r>
              <a:rPr lang="en-US" sz="2800" dirty="0" smtClean="0"/>
              <a:t>Raspberry Pie</a:t>
            </a:r>
          </a:p>
          <a:p>
            <a:pPr marL="1257300" lvl="1" indent="-514350">
              <a:buFont typeface="Arial" pitchFamily="34" charset="0"/>
              <a:buChar char="•"/>
            </a:pPr>
            <a:r>
              <a:rPr lang="en-US" sz="2800" dirty="0" err="1" smtClean="0"/>
              <a:t>Arduino</a:t>
            </a:r>
            <a:r>
              <a:rPr lang="en-US" sz="2800" smtClean="0"/>
              <a:t> board</a:t>
            </a:r>
            <a:endParaRPr lang="en-US" sz="2800" dirty="0" smtClean="0"/>
          </a:p>
          <a:p>
            <a:pPr marL="514350" indent="-514350">
              <a:buFont typeface="Arial" pitchFamily="34" charset="0"/>
              <a:buChar char="•"/>
            </a:pPr>
            <a:endParaRPr lang="en-US" sz="2800" dirty="0" smtClean="0"/>
          </a:p>
          <a:p>
            <a:pPr marL="514350" indent="-514350">
              <a:buFont typeface="Arial" pitchFamily="34" charset="0"/>
              <a:buChar char="•"/>
            </a:pPr>
            <a:r>
              <a:rPr lang="en-US" sz="2800" dirty="0" smtClean="0"/>
              <a:t>Theoretical </a:t>
            </a:r>
            <a:r>
              <a:rPr lang="en-US" sz="2800" dirty="0" smtClean="0"/>
              <a:t>Component</a:t>
            </a:r>
          </a:p>
          <a:p>
            <a:pPr marL="1257300" lvl="1" indent="-514350">
              <a:buFont typeface="Arial" pitchFamily="34" charset="0"/>
              <a:buChar char="•"/>
            </a:pPr>
            <a:r>
              <a:rPr lang="en-US" sz="2800" dirty="0" smtClean="0"/>
              <a:t>Discussion </a:t>
            </a:r>
            <a:r>
              <a:rPr lang="en-US" sz="2800" dirty="0" smtClean="0"/>
              <a:t>on Research </a:t>
            </a:r>
            <a:r>
              <a:rPr lang="en-US" sz="2800" dirty="0" smtClean="0"/>
              <a:t>Papers</a:t>
            </a:r>
          </a:p>
          <a:p>
            <a:pPr lvl="2"/>
            <a:r>
              <a:rPr lang="en-US" sz="2000" dirty="0" smtClean="0"/>
              <a:t>Concise </a:t>
            </a:r>
            <a:r>
              <a:rPr lang="en-US" sz="2000" dirty="0" smtClean="0"/>
              <a:t>Summary or salient points  (</a:t>
            </a:r>
            <a:r>
              <a:rPr lang="en-US" sz="2000" dirty="0" smtClean="0"/>
              <a:t>written/typed </a:t>
            </a:r>
            <a:r>
              <a:rPr lang="en-US" sz="2000" dirty="0" smtClean="0"/>
              <a:t>on paper) </a:t>
            </a:r>
            <a:endParaRPr lang="en-US" sz="2000" dirty="0" smtClean="0"/>
          </a:p>
          <a:p>
            <a:pPr marL="1257300" lvl="1" indent="-514350">
              <a:buFont typeface="Arial" pitchFamily="34" charset="0"/>
              <a:buChar char="•"/>
            </a:pPr>
            <a:r>
              <a:rPr lang="en-US" sz="2800" dirty="0" smtClean="0"/>
              <a:t>Project Proposal </a:t>
            </a:r>
          </a:p>
          <a:p>
            <a:pPr marL="1257300" lvl="1" indent="-514350">
              <a:buNone/>
            </a:pPr>
            <a:endParaRPr lang="en-US" sz="2800" dirty="0" smtClean="0"/>
          </a:p>
          <a:p>
            <a:pPr marL="514350" indent="-514350"/>
            <a:endParaRPr lang="en-US" sz="2800" dirty="0" smtClean="0"/>
          </a:p>
        </p:txBody>
      </p:sp>
      <p:sp>
        <p:nvSpPr>
          <p:cNvPr id="3" name="Text Placeholder 2"/>
          <p:cNvSpPr>
            <a:spLocks noGrp="1"/>
          </p:cNvSpPr>
          <p:nvPr>
            <p:ph type="body" sz="quarter" idx="16"/>
          </p:nvPr>
        </p:nvSpPr>
        <p:spPr/>
        <p:txBody>
          <a:bodyPr/>
          <a:lstStyle/>
          <a:p>
            <a:r>
              <a:rPr lang="en-US" dirty="0" smtClean="0"/>
              <a:t>Course Details</a:t>
            </a:r>
          </a:p>
          <a:p>
            <a:endParaRPr lang="en-US" dirty="0"/>
          </a:p>
        </p:txBody>
      </p:sp>
      <p:sp>
        <p:nvSpPr>
          <p:cNvPr id="5" name="Footer Placeholder 4"/>
          <p:cNvSpPr>
            <a:spLocks noGrp="1"/>
          </p:cNvSpPr>
          <p:nvPr>
            <p:ph type="ftr" sz="quarter" idx="18"/>
          </p:nvPr>
        </p:nvSpPr>
        <p:spPr/>
        <p:txBody>
          <a:bodyPr/>
          <a:lstStyle/>
          <a:p>
            <a:endParaRPr lang="en-US"/>
          </a:p>
        </p:txBody>
      </p:sp>
      <p:sp>
        <p:nvSpPr>
          <p:cNvPr id="6" name="Slide Number Placeholder 5"/>
          <p:cNvSpPr>
            <a:spLocks noGrp="1"/>
          </p:cNvSpPr>
          <p:nvPr>
            <p:ph type="sldNum" sz="quarter" idx="17"/>
          </p:nvPr>
        </p:nvSpPr>
        <p:spPr/>
        <p:txBody>
          <a:bodyPr/>
          <a:lstStyle/>
          <a:p>
            <a:fld id="{120DFB00-F25D-46CF-9C41-23C9768802AF}"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blinds(horizontal)">
                                      <p:cBhvr>
                                        <p:cTn id="7" dur="500"/>
                                        <p:tgtEl>
                                          <p:spTgt spid="2">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blinds(horizontal)">
                                      <p:cBhvr>
                                        <p:cTn id="1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b="0" dirty="0" smtClean="0"/>
              <a:t>• Computing Economics— Greater computing power at lower price and lower power consumption</a:t>
            </a:r>
          </a:p>
          <a:p>
            <a:r>
              <a:rPr lang="en-US" b="0" dirty="0" smtClean="0"/>
              <a:t>• Miniaturization— Manufacturing advances allow cutting-edge computing and communications technology to be incorporated into very small objects &amp; small and inexpensive sensor devices</a:t>
            </a:r>
          </a:p>
          <a:p>
            <a:r>
              <a:rPr lang="en-US" b="0" dirty="0" smtClean="0"/>
              <a:t>• Advances in Data Analytics— New algorithms and rapid increases in computing power, data storage, and cloud services enable the analysis of vast quantities of data</a:t>
            </a:r>
          </a:p>
          <a:p>
            <a:endParaRPr lang="en-US" b="0" dirty="0"/>
          </a:p>
        </p:txBody>
      </p:sp>
      <p:sp>
        <p:nvSpPr>
          <p:cNvPr id="3" name="Text Placeholder 2"/>
          <p:cNvSpPr>
            <a:spLocks noGrp="1"/>
          </p:cNvSpPr>
          <p:nvPr>
            <p:ph type="body" sz="quarter" idx="16"/>
          </p:nvPr>
        </p:nvSpPr>
        <p:spPr/>
        <p:txBody>
          <a:bodyPr/>
          <a:lstStyle/>
          <a:p>
            <a:r>
              <a:rPr lang="en-US" dirty="0" err="1" smtClean="0"/>
              <a:t>IoT</a:t>
            </a:r>
            <a:r>
              <a:rPr lang="en-US" dirty="0" smtClean="0"/>
              <a:t> Evolution</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30</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b="0" dirty="0" smtClean="0"/>
              <a:t>• Rise of Cloud Computing– Cloud computing, which leverages remote, networked computing resources to process, manage, and store data, allows small and distributed devices to interact with powerful back-end analytic and control capabilities. </a:t>
            </a:r>
            <a:endParaRPr lang="en-US" b="0" dirty="0"/>
          </a:p>
        </p:txBody>
      </p:sp>
      <p:sp>
        <p:nvSpPr>
          <p:cNvPr id="3" name="Text Placeholder 2"/>
          <p:cNvSpPr>
            <a:spLocks noGrp="1"/>
          </p:cNvSpPr>
          <p:nvPr>
            <p:ph type="body" sz="quarter" idx="16"/>
          </p:nvPr>
        </p:nvSpPr>
        <p:spPr/>
        <p:txBody>
          <a:bodyPr/>
          <a:lstStyle/>
          <a:p>
            <a:r>
              <a:rPr lang="en-US" dirty="0" err="1" smtClean="0"/>
              <a:t>IoT</a:t>
            </a:r>
            <a:r>
              <a:rPr lang="en-US" dirty="0" smtClean="0"/>
              <a:t> Evolution</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31</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0" y="228600"/>
            <a:ext cx="6934200" cy="838200"/>
          </a:xfrm>
        </p:spPr>
        <p:txBody>
          <a:bodyPr/>
          <a:lstStyle/>
          <a:p>
            <a:r>
              <a:rPr lang="en-US" dirty="0" smtClean="0"/>
              <a:t>“Settings” for </a:t>
            </a:r>
            <a:r>
              <a:rPr lang="en-US" dirty="0" err="1" smtClean="0"/>
              <a:t>IoT</a:t>
            </a:r>
            <a:r>
              <a:rPr lang="en-US" dirty="0" smtClean="0"/>
              <a:t> Applications</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32</a:t>
            </a:fld>
            <a:endParaRPr lang="en-US" dirty="0"/>
          </a:p>
        </p:txBody>
      </p:sp>
      <p:sp>
        <p:nvSpPr>
          <p:cNvPr id="5" name="Footer Placeholder 4"/>
          <p:cNvSpPr>
            <a:spLocks noGrp="1"/>
          </p:cNvSpPr>
          <p:nvPr>
            <p:ph type="ftr" sz="quarter" idx="18"/>
          </p:nvPr>
        </p:nvSpPr>
        <p:spPr/>
        <p:txBody>
          <a:bodyPr/>
          <a:lstStyle/>
          <a:p>
            <a:pPr algn="l"/>
            <a:endParaRPr lang="en-US" dirty="0"/>
          </a:p>
        </p:txBody>
      </p:sp>
      <p:graphicFrame>
        <p:nvGraphicFramePr>
          <p:cNvPr id="6" name="Table 5"/>
          <p:cNvGraphicFramePr>
            <a:graphicFrameLocks noGrp="1"/>
          </p:cNvGraphicFramePr>
          <p:nvPr/>
        </p:nvGraphicFramePr>
        <p:xfrm>
          <a:off x="0" y="1143000"/>
          <a:ext cx="9144000" cy="5262763"/>
        </p:xfrm>
        <a:graphic>
          <a:graphicData uri="http://schemas.openxmlformats.org/drawingml/2006/table">
            <a:tbl>
              <a:tblPr firstRow="1" bandRow="1">
                <a:tableStyleId>{073A0DAA-6AF3-43AB-8588-CEC1D06C72B9}</a:tableStyleId>
              </a:tblPr>
              <a:tblGrid>
                <a:gridCol w="3048000"/>
                <a:gridCol w="3048000"/>
                <a:gridCol w="3048000"/>
              </a:tblGrid>
              <a:tr h="597303">
                <a:tc>
                  <a:txBody>
                    <a:bodyPr/>
                    <a:lstStyle/>
                    <a:p>
                      <a:r>
                        <a:rPr lang="en-US" dirty="0" smtClean="0"/>
                        <a:t>Setting</a:t>
                      </a:r>
                      <a:endParaRPr lang="en-US" dirty="0"/>
                    </a:p>
                  </a:txBody>
                  <a:tcPr/>
                </a:tc>
                <a:tc>
                  <a:txBody>
                    <a:bodyPr/>
                    <a:lstStyle/>
                    <a:p>
                      <a:r>
                        <a:rPr lang="en-US" dirty="0" smtClean="0"/>
                        <a:t>Description</a:t>
                      </a:r>
                      <a:endParaRPr lang="en-US" dirty="0"/>
                    </a:p>
                  </a:txBody>
                  <a:tcPr/>
                </a:tc>
                <a:tc>
                  <a:txBody>
                    <a:bodyPr/>
                    <a:lstStyle/>
                    <a:p>
                      <a:r>
                        <a:rPr lang="en-US" dirty="0" smtClean="0"/>
                        <a:t>Examples</a:t>
                      </a:r>
                      <a:endParaRPr lang="en-US" dirty="0"/>
                    </a:p>
                  </a:txBody>
                  <a:tcPr/>
                </a:tc>
              </a:tr>
              <a:tr h="1971099">
                <a:tc>
                  <a:txBody>
                    <a:bodyPr/>
                    <a:lstStyle/>
                    <a:p>
                      <a:r>
                        <a:rPr lang="en-US" dirty="0" smtClean="0"/>
                        <a:t>Human </a:t>
                      </a:r>
                      <a:endParaRPr lang="en-US" dirty="0"/>
                    </a:p>
                  </a:txBody>
                  <a:tcPr/>
                </a:tc>
                <a:tc>
                  <a:txBody>
                    <a:bodyPr/>
                    <a:lstStyle/>
                    <a:p>
                      <a:r>
                        <a:rPr lang="en-US" dirty="0" smtClean="0"/>
                        <a:t>Devices attached or inside the human body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Devices (</a:t>
                      </a:r>
                      <a:r>
                        <a:rPr lang="en-US" dirty="0" err="1" smtClean="0"/>
                        <a:t>wearables</a:t>
                      </a:r>
                      <a:r>
                        <a:rPr lang="en-US" dirty="0" smtClean="0"/>
                        <a:t> and </a:t>
                      </a:r>
                      <a:r>
                        <a:rPr lang="en-US" dirty="0" err="1" smtClean="0"/>
                        <a:t>ingestibles</a:t>
                      </a:r>
                      <a:r>
                        <a:rPr lang="en-US" dirty="0" smtClean="0"/>
                        <a:t>) to monitor and maintain human health and wellness; disease management, increased fitness, higher productivity </a:t>
                      </a:r>
                    </a:p>
                    <a:p>
                      <a:endParaRPr lang="en-US" dirty="0"/>
                    </a:p>
                  </a:txBody>
                  <a:tcPr/>
                </a:tc>
              </a:tr>
              <a:tr h="642100">
                <a:tc>
                  <a:txBody>
                    <a:bodyPr/>
                    <a:lstStyle/>
                    <a:p>
                      <a:r>
                        <a:rPr lang="en-US" dirty="0" smtClean="0"/>
                        <a:t>Home</a:t>
                      </a:r>
                      <a:endParaRPr lang="en-US" dirty="0"/>
                    </a:p>
                  </a:txBody>
                  <a:tcPr/>
                </a:tc>
                <a:tc>
                  <a:txBody>
                    <a:bodyPr/>
                    <a:lstStyle/>
                    <a:p>
                      <a:r>
                        <a:rPr lang="en-US" dirty="0" smtClean="0"/>
                        <a:t> Buildings where people live</a:t>
                      </a:r>
                      <a:endParaRPr lang="en-US" dirty="0"/>
                    </a:p>
                  </a:txBody>
                  <a:tcPr/>
                </a:tc>
                <a:tc>
                  <a:txBody>
                    <a:bodyPr/>
                    <a:lstStyle/>
                    <a:p>
                      <a:r>
                        <a:rPr lang="en-US" dirty="0" smtClean="0"/>
                        <a:t>Home Controllers and Security Systems</a:t>
                      </a:r>
                      <a:endParaRPr lang="en-US" dirty="0"/>
                    </a:p>
                  </a:txBody>
                  <a:tcPr/>
                </a:tc>
              </a:tr>
              <a:tr h="1971099">
                <a:tc>
                  <a:txBody>
                    <a:bodyPr/>
                    <a:lstStyle/>
                    <a:p>
                      <a:r>
                        <a:rPr lang="en-US" dirty="0" smtClean="0"/>
                        <a:t>Retail Environments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Spaces where consumers engage in commerce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Stores, banks, restaurants, arenas – anywhere consumers consider and buy; self-checkout, in-store offers, inventory optimization </a:t>
                      </a:r>
                    </a:p>
                    <a:p>
                      <a:endParaRPr lang="en-US"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0" y="228600"/>
            <a:ext cx="6934200" cy="838200"/>
          </a:xfrm>
        </p:spPr>
        <p:txBody>
          <a:bodyPr/>
          <a:lstStyle/>
          <a:p>
            <a:r>
              <a:rPr lang="en-US" dirty="0" smtClean="0"/>
              <a:t>“Settings” for </a:t>
            </a:r>
            <a:r>
              <a:rPr lang="en-US" dirty="0" err="1" smtClean="0"/>
              <a:t>IoT</a:t>
            </a:r>
            <a:r>
              <a:rPr lang="en-US" dirty="0" smtClean="0"/>
              <a:t> Applications</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33</a:t>
            </a:fld>
            <a:endParaRPr lang="en-US" dirty="0"/>
          </a:p>
        </p:txBody>
      </p:sp>
      <p:sp>
        <p:nvSpPr>
          <p:cNvPr id="5" name="Footer Placeholder 4"/>
          <p:cNvSpPr>
            <a:spLocks noGrp="1"/>
          </p:cNvSpPr>
          <p:nvPr>
            <p:ph type="ftr" sz="quarter" idx="18"/>
          </p:nvPr>
        </p:nvSpPr>
        <p:spPr/>
        <p:txBody>
          <a:bodyPr/>
          <a:lstStyle/>
          <a:p>
            <a:pPr algn="l"/>
            <a:endParaRPr lang="en-US" dirty="0"/>
          </a:p>
        </p:txBody>
      </p:sp>
      <p:graphicFrame>
        <p:nvGraphicFramePr>
          <p:cNvPr id="6" name="Table 5"/>
          <p:cNvGraphicFramePr>
            <a:graphicFrameLocks noGrp="1"/>
          </p:cNvGraphicFramePr>
          <p:nvPr/>
        </p:nvGraphicFramePr>
        <p:xfrm>
          <a:off x="0" y="1112520"/>
          <a:ext cx="9144000" cy="5288280"/>
        </p:xfrm>
        <a:graphic>
          <a:graphicData uri="http://schemas.openxmlformats.org/drawingml/2006/table">
            <a:tbl>
              <a:tblPr firstRow="1" bandRow="1">
                <a:tableStyleId>{073A0DAA-6AF3-43AB-8588-CEC1D06C72B9}</a:tableStyleId>
              </a:tblPr>
              <a:tblGrid>
                <a:gridCol w="3048000"/>
                <a:gridCol w="3048000"/>
                <a:gridCol w="3048000"/>
              </a:tblGrid>
              <a:tr h="609600">
                <a:tc>
                  <a:txBody>
                    <a:bodyPr/>
                    <a:lstStyle/>
                    <a:p>
                      <a:r>
                        <a:rPr lang="en-US" dirty="0" smtClean="0"/>
                        <a:t>Setting</a:t>
                      </a:r>
                      <a:endParaRPr lang="en-US" dirty="0"/>
                    </a:p>
                  </a:txBody>
                  <a:tcPr/>
                </a:tc>
                <a:tc>
                  <a:txBody>
                    <a:bodyPr/>
                    <a:lstStyle/>
                    <a:p>
                      <a:r>
                        <a:rPr lang="en-US" dirty="0" smtClean="0"/>
                        <a:t>Description</a:t>
                      </a:r>
                      <a:endParaRPr lang="en-US" dirty="0"/>
                    </a:p>
                  </a:txBody>
                  <a:tcPr/>
                </a:tc>
                <a:tc>
                  <a:txBody>
                    <a:bodyPr/>
                    <a:lstStyle/>
                    <a:p>
                      <a:r>
                        <a:rPr lang="en-US" dirty="0" smtClean="0"/>
                        <a:t>Examples</a:t>
                      </a:r>
                      <a:endParaRPr lang="en-US" dirty="0"/>
                    </a:p>
                  </a:txBody>
                  <a:tcPr/>
                </a:tc>
              </a:tr>
              <a:tr h="1752600">
                <a:tc>
                  <a:txBody>
                    <a:bodyPr/>
                    <a:lstStyle/>
                    <a:p>
                      <a:r>
                        <a:rPr lang="en-US" dirty="0" smtClean="0"/>
                        <a:t>Factories</a:t>
                      </a:r>
                      <a:endParaRPr lang="en-US" dirty="0"/>
                    </a:p>
                  </a:txBody>
                  <a:tcPr/>
                </a:tc>
                <a:tc>
                  <a:txBody>
                    <a:bodyPr/>
                    <a:lstStyle/>
                    <a:p>
                      <a:r>
                        <a:rPr lang="en-US" dirty="0" smtClean="0"/>
                        <a:t>Standardized production environments</a:t>
                      </a:r>
                    </a:p>
                  </a:txBody>
                  <a:tcPr/>
                </a:tc>
                <a:tc>
                  <a:txBody>
                    <a:bodyPr/>
                    <a:lstStyle/>
                    <a:p>
                      <a:r>
                        <a:rPr lang="en-US" dirty="0" smtClean="0"/>
                        <a:t>Places with repetitive work routines, including hospitals and farms; operating efficiencies, optimizing equipment use and inventory </a:t>
                      </a:r>
                      <a:endParaRPr lang="en-US" dirty="0"/>
                    </a:p>
                  </a:txBody>
                  <a:tcPr/>
                </a:tc>
              </a:tr>
              <a:tr h="655320">
                <a:tc>
                  <a:txBody>
                    <a:bodyPr/>
                    <a:lstStyle/>
                    <a:p>
                      <a:r>
                        <a:rPr lang="en-US" dirty="0" smtClean="0"/>
                        <a:t>Worksites</a:t>
                      </a:r>
                      <a:endParaRPr lang="en-US" dirty="0"/>
                    </a:p>
                  </a:txBody>
                  <a:tcPr/>
                </a:tc>
                <a:tc>
                  <a:txBody>
                    <a:bodyPr/>
                    <a:lstStyle/>
                    <a:p>
                      <a:r>
                        <a:rPr lang="en-US" dirty="0" smtClean="0"/>
                        <a:t>Custom production environments </a:t>
                      </a:r>
                      <a:endParaRPr lang="en-US" dirty="0"/>
                    </a:p>
                  </a:txBody>
                  <a:tcPr/>
                </a:tc>
                <a:tc>
                  <a:txBody>
                    <a:bodyPr/>
                    <a:lstStyle/>
                    <a:p>
                      <a:r>
                        <a:rPr lang="en-US" dirty="0" smtClean="0"/>
                        <a:t>Mining, oil and gas, construction; operating efficiencies, predictive maintenance, health and </a:t>
                      </a:r>
                      <a:r>
                        <a:rPr lang="en-US" dirty="0" err="1" smtClean="0"/>
                        <a:t>safet</a:t>
                      </a:r>
                      <a:endParaRPr lang="en-US" dirty="0"/>
                    </a:p>
                  </a:txBody>
                  <a:tcPr/>
                </a:tc>
              </a:tr>
              <a:tr h="1219200">
                <a:tc>
                  <a:txBody>
                    <a:bodyPr/>
                    <a:lstStyle/>
                    <a:p>
                      <a:r>
                        <a:rPr lang="en-US" dirty="0" smtClean="0"/>
                        <a:t>Vehicles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Systems inside moving vehicles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Vehicles including cars, trucks, ships, aircraft, and trains; condition-based maintenance, usage-based design, </a:t>
                      </a:r>
                      <a:endParaRPr lang="en-US" dirty="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0" y="228600"/>
            <a:ext cx="6934200" cy="838200"/>
          </a:xfrm>
        </p:spPr>
        <p:txBody>
          <a:bodyPr/>
          <a:lstStyle/>
          <a:p>
            <a:r>
              <a:rPr lang="en-US" dirty="0" smtClean="0"/>
              <a:t>“Settings” for </a:t>
            </a:r>
            <a:r>
              <a:rPr lang="en-US" dirty="0" err="1" smtClean="0"/>
              <a:t>IoT</a:t>
            </a:r>
            <a:r>
              <a:rPr lang="en-US" dirty="0" smtClean="0"/>
              <a:t> Applications</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34</a:t>
            </a:fld>
            <a:endParaRPr lang="en-US" dirty="0"/>
          </a:p>
        </p:txBody>
      </p:sp>
      <p:sp>
        <p:nvSpPr>
          <p:cNvPr id="5" name="Footer Placeholder 4"/>
          <p:cNvSpPr>
            <a:spLocks noGrp="1"/>
          </p:cNvSpPr>
          <p:nvPr>
            <p:ph type="ftr" sz="quarter" idx="18"/>
          </p:nvPr>
        </p:nvSpPr>
        <p:spPr/>
        <p:txBody>
          <a:bodyPr/>
          <a:lstStyle/>
          <a:p>
            <a:pPr algn="l"/>
            <a:endParaRPr lang="en-US" dirty="0"/>
          </a:p>
        </p:txBody>
      </p:sp>
      <p:graphicFrame>
        <p:nvGraphicFramePr>
          <p:cNvPr id="6" name="Table 5"/>
          <p:cNvGraphicFramePr>
            <a:graphicFrameLocks noGrp="1"/>
          </p:cNvGraphicFramePr>
          <p:nvPr/>
        </p:nvGraphicFramePr>
        <p:xfrm>
          <a:off x="0" y="1295400"/>
          <a:ext cx="9144000" cy="5318760"/>
        </p:xfrm>
        <a:graphic>
          <a:graphicData uri="http://schemas.openxmlformats.org/drawingml/2006/table">
            <a:tbl>
              <a:tblPr firstRow="1" bandRow="1">
                <a:tableStyleId>{073A0DAA-6AF3-43AB-8588-CEC1D06C72B9}</a:tableStyleId>
              </a:tblPr>
              <a:tblGrid>
                <a:gridCol w="3048000"/>
                <a:gridCol w="3048000"/>
                <a:gridCol w="3048000"/>
              </a:tblGrid>
              <a:tr h="609600">
                <a:tc>
                  <a:txBody>
                    <a:bodyPr/>
                    <a:lstStyle/>
                    <a:p>
                      <a:r>
                        <a:rPr lang="en-US" dirty="0" smtClean="0"/>
                        <a:t>Setting</a:t>
                      </a:r>
                      <a:endParaRPr lang="en-US" dirty="0"/>
                    </a:p>
                  </a:txBody>
                  <a:tcPr/>
                </a:tc>
                <a:tc>
                  <a:txBody>
                    <a:bodyPr/>
                    <a:lstStyle/>
                    <a:p>
                      <a:r>
                        <a:rPr lang="en-US" dirty="0" smtClean="0"/>
                        <a:t>Description</a:t>
                      </a:r>
                      <a:endParaRPr lang="en-US" dirty="0"/>
                    </a:p>
                  </a:txBody>
                  <a:tcPr/>
                </a:tc>
                <a:tc>
                  <a:txBody>
                    <a:bodyPr/>
                    <a:lstStyle/>
                    <a:p>
                      <a:r>
                        <a:rPr lang="en-US" dirty="0" smtClean="0"/>
                        <a:t>Examples</a:t>
                      </a:r>
                      <a:endParaRPr lang="en-US" dirty="0"/>
                    </a:p>
                  </a:txBody>
                  <a:tcPr/>
                </a:tc>
              </a:tr>
              <a:tr h="1752600">
                <a:tc>
                  <a:txBody>
                    <a:bodyPr/>
                    <a:lstStyle/>
                    <a:p>
                      <a:r>
                        <a:rPr lang="en-US" dirty="0" smtClean="0"/>
                        <a:t>Cities</a:t>
                      </a:r>
                      <a:endParaRPr lang="en-US" dirty="0"/>
                    </a:p>
                  </a:txBody>
                  <a:tcPr/>
                </a:tc>
                <a:tc>
                  <a:txBody>
                    <a:bodyPr/>
                    <a:lstStyle/>
                    <a:p>
                      <a:r>
                        <a:rPr lang="en-US" dirty="0" smtClean="0"/>
                        <a:t>Urban Environment</a:t>
                      </a:r>
                    </a:p>
                  </a:txBody>
                  <a:tcPr/>
                </a:tc>
                <a:tc>
                  <a:txBody>
                    <a:bodyPr/>
                    <a:lstStyle/>
                    <a:p>
                      <a:r>
                        <a:rPr lang="en-US" dirty="0" smtClean="0"/>
                        <a:t>Public spaces and infrastructure in urban settings; adaptive traffic control, smart meters, environmental monitoring, resource management </a:t>
                      </a:r>
                      <a:endParaRPr lang="en-US" dirty="0"/>
                    </a:p>
                  </a:txBody>
                  <a:tcPr/>
                </a:tc>
              </a:tr>
              <a:tr h="655320">
                <a:tc>
                  <a:txBody>
                    <a:bodyPr/>
                    <a:lstStyle/>
                    <a:p>
                      <a:r>
                        <a:rPr lang="en-US" dirty="0" smtClean="0"/>
                        <a:t>Offices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Spaces where knowledge workers work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Energy management and security in office buildings; improved productivity, including for mobile employees </a:t>
                      </a:r>
                    </a:p>
                    <a:p>
                      <a:endParaRPr lang="en-US" dirty="0"/>
                    </a:p>
                  </a:txBody>
                  <a:tcPr/>
                </a:tc>
              </a:tr>
              <a:tr h="1219200">
                <a:tc>
                  <a:txBody>
                    <a:bodyPr/>
                    <a:lstStyle/>
                    <a:p>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r>
            </a:tbl>
          </a:graphicData>
        </a:graphic>
      </p:graphicFrame>
      <p:sp>
        <p:nvSpPr>
          <p:cNvPr id="7" name="Rectangle 6"/>
          <p:cNvSpPr/>
          <p:nvPr/>
        </p:nvSpPr>
        <p:spPr>
          <a:xfrm>
            <a:off x="0" y="5562600"/>
            <a:ext cx="9144000" cy="646331"/>
          </a:xfrm>
          <a:prstGeom prst="rect">
            <a:avLst/>
          </a:prstGeom>
        </p:spPr>
        <p:txBody>
          <a:bodyPr wrap="square">
            <a:spAutoFit/>
          </a:bodyPr>
          <a:lstStyle/>
          <a:p>
            <a:r>
              <a:rPr lang="en-US" sz="1200" dirty="0" err="1" smtClean="0"/>
              <a:t>Manyika</a:t>
            </a:r>
            <a:r>
              <a:rPr lang="en-US" sz="1200" dirty="0" smtClean="0"/>
              <a:t>, James, Michael Chui, Peter </a:t>
            </a:r>
            <a:r>
              <a:rPr lang="en-US" sz="1200" dirty="0" err="1" smtClean="0"/>
              <a:t>Bisson</a:t>
            </a:r>
            <a:r>
              <a:rPr lang="en-US" sz="1200" dirty="0" smtClean="0"/>
              <a:t>, Jonathan </a:t>
            </a:r>
            <a:r>
              <a:rPr lang="en-US" sz="1200" dirty="0" err="1" smtClean="0"/>
              <a:t>Woetzel</a:t>
            </a:r>
            <a:r>
              <a:rPr lang="en-US" sz="1200" dirty="0" smtClean="0"/>
              <a:t>, Richard Dobbs, Jacques </a:t>
            </a:r>
            <a:r>
              <a:rPr lang="en-US" sz="1200" dirty="0" err="1" smtClean="0"/>
              <a:t>Bughin</a:t>
            </a:r>
            <a:r>
              <a:rPr lang="en-US" sz="1200" dirty="0" smtClean="0"/>
              <a:t>, and Dan </a:t>
            </a:r>
            <a:r>
              <a:rPr lang="en-US" sz="1200" dirty="0" err="1" smtClean="0"/>
              <a:t>Aharon</a:t>
            </a:r>
            <a:r>
              <a:rPr lang="en-US" sz="1200" dirty="0" smtClean="0"/>
              <a:t>. “The Internet of Things:  Mapping the Value Beyond the Hype.” McKinsey Global Institute, June 2015.  p.3. http://www.mckinsey.com/insights/business_technology/the_internet_of_things_the_value_of_digitizing_the_physical_world 25 </a:t>
            </a:r>
            <a:endParaRPr lang="en-US"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6"/>
          </p:nvPr>
        </p:nvSpPr>
        <p:spPr/>
        <p:txBody>
          <a:bodyPr/>
          <a:lstStyle/>
          <a:p>
            <a:r>
              <a:rPr lang="en-US" dirty="0" smtClean="0"/>
              <a:t>Sensor Devices are widely available</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35</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noFill/>
        </p:spPr>
        <p:txBody>
          <a:bodyPr/>
          <a:lstStyle/>
          <a:p>
            <a:fld id="{98C2B9D2-3C39-4E72-AF78-E13F6DE1F8E6}" type="slidenum">
              <a:rPr lang="en-GB" altLang="ko-KR">
                <a:ea typeface="MS PGothic" pitchFamily="34" charset="-128"/>
              </a:rPr>
              <a:pPr/>
              <a:t>36</a:t>
            </a:fld>
            <a:endParaRPr lang="en-GB" altLang="ko-KR">
              <a:ea typeface="MS PGothic" pitchFamily="34" charset="-128"/>
            </a:endParaRPr>
          </a:p>
        </p:txBody>
      </p:sp>
      <p:pic>
        <p:nvPicPr>
          <p:cNvPr id="5123" name="Picture 2" descr="3"/>
          <p:cNvPicPr>
            <a:picLocks noChangeAspect="1" noChangeArrowheads="1"/>
          </p:cNvPicPr>
          <p:nvPr/>
        </p:nvPicPr>
        <p:blipFill>
          <a:blip r:embed="rId3"/>
          <a:srcRect/>
          <a:stretch>
            <a:fillRect/>
          </a:stretch>
        </p:blipFill>
        <p:spPr bwMode="auto">
          <a:xfrm>
            <a:off x="1828800" y="4419600"/>
            <a:ext cx="2209800" cy="2157413"/>
          </a:xfrm>
          <a:prstGeom prst="rect">
            <a:avLst/>
          </a:prstGeom>
          <a:noFill/>
          <a:ln w="9525">
            <a:noFill/>
            <a:miter lim="800000"/>
            <a:headEnd/>
            <a:tailEnd/>
          </a:ln>
        </p:spPr>
      </p:pic>
      <p:pic>
        <p:nvPicPr>
          <p:cNvPr id="5125" name="Picture 4"/>
          <p:cNvPicPr>
            <a:picLocks noChangeAspect="1" noChangeArrowheads="1"/>
          </p:cNvPicPr>
          <p:nvPr/>
        </p:nvPicPr>
        <p:blipFill>
          <a:blip r:embed="rId4"/>
          <a:srcRect/>
          <a:stretch>
            <a:fillRect/>
          </a:stretch>
        </p:blipFill>
        <p:spPr bwMode="auto">
          <a:xfrm>
            <a:off x="0" y="2895600"/>
            <a:ext cx="3048000" cy="1828800"/>
          </a:xfrm>
          <a:prstGeom prst="rect">
            <a:avLst/>
          </a:prstGeom>
          <a:noFill/>
          <a:ln w="9525">
            <a:noFill/>
            <a:miter lim="800000"/>
            <a:headEnd/>
            <a:tailEnd/>
          </a:ln>
        </p:spPr>
      </p:pic>
      <p:pic>
        <p:nvPicPr>
          <p:cNvPr id="5126" name="Picture 5"/>
          <p:cNvPicPr>
            <a:picLocks noChangeAspect="1" noChangeArrowheads="1"/>
          </p:cNvPicPr>
          <p:nvPr/>
        </p:nvPicPr>
        <p:blipFill>
          <a:blip r:embed="rId5" cstate="print"/>
          <a:srcRect/>
          <a:stretch>
            <a:fillRect/>
          </a:stretch>
        </p:blipFill>
        <p:spPr bwMode="auto">
          <a:xfrm>
            <a:off x="6477000" y="1371600"/>
            <a:ext cx="2133600" cy="1425575"/>
          </a:xfrm>
          <a:prstGeom prst="rect">
            <a:avLst/>
          </a:prstGeom>
          <a:noFill/>
          <a:ln w="9525">
            <a:noFill/>
            <a:miter lim="800000"/>
            <a:headEnd/>
            <a:tailEnd/>
          </a:ln>
        </p:spPr>
      </p:pic>
      <p:pic>
        <p:nvPicPr>
          <p:cNvPr id="5127" name="Picture 6"/>
          <p:cNvPicPr>
            <a:picLocks noChangeAspect="1" noChangeArrowheads="1"/>
          </p:cNvPicPr>
          <p:nvPr/>
        </p:nvPicPr>
        <p:blipFill>
          <a:blip r:embed="rId6"/>
          <a:srcRect/>
          <a:stretch>
            <a:fillRect/>
          </a:stretch>
        </p:blipFill>
        <p:spPr bwMode="auto">
          <a:xfrm>
            <a:off x="4191000" y="1447800"/>
            <a:ext cx="1981200" cy="1474788"/>
          </a:xfrm>
          <a:prstGeom prst="rect">
            <a:avLst/>
          </a:prstGeom>
          <a:noFill/>
          <a:ln w="9525">
            <a:noFill/>
            <a:miter lim="800000"/>
            <a:headEnd/>
            <a:tailEnd/>
          </a:ln>
        </p:spPr>
      </p:pic>
      <p:pic>
        <p:nvPicPr>
          <p:cNvPr id="5128" name="Picture 7"/>
          <p:cNvPicPr>
            <a:picLocks noChangeAspect="1" noChangeArrowheads="1"/>
          </p:cNvPicPr>
          <p:nvPr/>
        </p:nvPicPr>
        <p:blipFill>
          <a:blip r:embed="rId7"/>
          <a:srcRect/>
          <a:stretch>
            <a:fillRect/>
          </a:stretch>
        </p:blipFill>
        <p:spPr bwMode="auto">
          <a:xfrm>
            <a:off x="4419600" y="3124200"/>
            <a:ext cx="1703388" cy="1905000"/>
          </a:xfrm>
          <a:prstGeom prst="rect">
            <a:avLst/>
          </a:prstGeom>
          <a:noFill/>
          <a:ln w="9525">
            <a:noFill/>
            <a:miter lim="800000"/>
            <a:headEnd/>
            <a:tailEnd/>
          </a:ln>
        </p:spPr>
      </p:pic>
      <p:pic>
        <p:nvPicPr>
          <p:cNvPr id="5129" name="Picture 8"/>
          <p:cNvPicPr>
            <a:picLocks noChangeAspect="1" noChangeArrowheads="1"/>
          </p:cNvPicPr>
          <p:nvPr/>
        </p:nvPicPr>
        <p:blipFill>
          <a:blip r:embed="rId8"/>
          <a:srcRect/>
          <a:stretch>
            <a:fillRect/>
          </a:stretch>
        </p:blipFill>
        <p:spPr bwMode="auto">
          <a:xfrm>
            <a:off x="6553200" y="2909888"/>
            <a:ext cx="2590800" cy="1922462"/>
          </a:xfrm>
          <a:prstGeom prst="rect">
            <a:avLst/>
          </a:prstGeom>
          <a:noFill/>
          <a:ln w="9525">
            <a:noFill/>
            <a:miter lim="800000"/>
            <a:headEnd/>
            <a:tailEnd/>
          </a:ln>
        </p:spPr>
      </p:pic>
      <p:pic>
        <p:nvPicPr>
          <p:cNvPr id="5130" name="Picture 9"/>
          <p:cNvPicPr>
            <a:picLocks noChangeAspect="1" noChangeArrowheads="1"/>
          </p:cNvPicPr>
          <p:nvPr/>
        </p:nvPicPr>
        <p:blipFill>
          <a:blip r:embed="rId9"/>
          <a:srcRect/>
          <a:stretch>
            <a:fillRect/>
          </a:stretch>
        </p:blipFill>
        <p:spPr bwMode="auto">
          <a:xfrm>
            <a:off x="4267200" y="5219700"/>
            <a:ext cx="2286000" cy="1638300"/>
          </a:xfrm>
          <a:prstGeom prst="rect">
            <a:avLst/>
          </a:prstGeom>
          <a:noFill/>
          <a:ln w="9525">
            <a:noFill/>
            <a:miter lim="800000"/>
            <a:headEnd/>
            <a:tailEnd/>
          </a:ln>
        </p:spPr>
      </p:pic>
      <p:pic>
        <p:nvPicPr>
          <p:cNvPr id="5131" name="Picture 10"/>
          <p:cNvPicPr>
            <a:picLocks noChangeAspect="1" noChangeArrowheads="1"/>
          </p:cNvPicPr>
          <p:nvPr/>
        </p:nvPicPr>
        <p:blipFill>
          <a:blip r:embed="rId10"/>
          <a:srcRect/>
          <a:stretch>
            <a:fillRect/>
          </a:stretch>
        </p:blipFill>
        <p:spPr bwMode="auto">
          <a:xfrm>
            <a:off x="0" y="5105400"/>
            <a:ext cx="1524000" cy="1524000"/>
          </a:xfrm>
          <a:prstGeom prst="rect">
            <a:avLst/>
          </a:prstGeom>
          <a:noFill/>
          <a:ln w="9525">
            <a:noFill/>
            <a:miter lim="800000"/>
            <a:headEnd/>
            <a:tailEnd/>
          </a:ln>
        </p:spPr>
      </p:pic>
      <p:pic>
        <p:nvPicPr>
          <p:cNvPr id="5132" name="Picture 11"/>
          <p:cNvPicPr>
            <a:picLocks noChangeAspect="1" noChangeArrowheads="1"/>
          </p:cNvPicPr>
          <p:nvPr/>
        </p:nvPicPr>
        <p:blipFill>
          <a:blip r:embed="rId11"/>
          <a:srcRect/>
          <a:stretch>
            <a:fillRect/>
          </a:stretch>
        </p:blipFill>
        <p:spPr bwMode="auto">
          <a:xfrm>
            <a:off x="6781800" y="5292725"/>
            <a:ext cx="2109788" cy="1565275"/>
          </a:xfrm>
          <a:prstGeom prst="rect">
            <a:avLst/>
          </a:prstGeom>
          <a:noFill/>
          <a:ln w="9525">
            <a:noFill/>
            <a:miter lim="800000"/>
            <a:headEnd/>
            <a:tailEnd/>
          </a:ln>
        </p:spPr>
      </p:pic>
      <p:sp>
        <p:nvSpPr>
          <p:cNvPr id="5133" name="Text Box 12"/>
          <p:cNvSpPr txBox="1">
            <a:spLocks noChangeArrowheads="1"/>
          </p:cNvSpPr>
          <p:nvPr/>
        </p:nvSpPr>
        <p:spPr bwMode="auto">
          <a:xfrm>
            <a:off x="0" y="1676400"/>
            <a:ext cx="3866892" cy="707886"/>
          </a:xfrm>
          <a:prstGeom prst="rect">
            <a:avLst/>
          </a:prstGeom>
          <a:noFill/>
          <a:ln w="9525">
            <a:noFill/>
            <a:miter lim="800000"/>
            <a:headEnd/>
            <a:tailEnd/>
          </a:ln>
        </p:spPr>
        <p:txBody>
          <a:bodyPr wrap="none">
            <a:spAutoFit/>
          </a:bodyPr>
          <a:lstStyle/>
          <a:p>
            <a:pPr eaLnBrk="0" hangingPunct="0"/>
            <a:r>
              <a:rPr lang="en-US" altLang="ko-KR" sz="2000" dirty="0">
                <a:solidFill>
                  <a:schemeClr val="bg1"/>
                </a:solidFill>
                <a:latin typeface="Verdana" pitchFamily="34" charset="0"/>
                <a:ea typeface="MS PGothic" pitchFamily="34" charset="-128"/>
              </a:rPr>
              <a:t>- Programmable devices</a:t>
            </a:r>
          </a:p>
          <a:p>
            <a:pPr eaLnBrk="0" hangingPunct="0"/>
            <a:r>
              <a:rPr lang="en-US" altLang="ko-KR" sz="2000" dirty="0">
                <a:solidFill>
                  <a:schemeClr val="bg1"/>
                </a:solidFill>
                <a:latin typeface="Verdana" pitchFamily="34" charset="0"/>
                <a:ea typeface="MS PGothic" pitchFamily="34" charset="-128"/>
              </a:rPr>
              <a:t>- Off-the-shelf gadgets/tools</a:t>
            </a:r>
          </a:p>
        </p:txBody>
      </p:sp>
      <p:sp>
        <p:nvSpPr>
          <p:cNvPr id="15" name="Text Placeholder 2"/>
          <p:cNvSpPr>
            <a:spLocks noGrp="1"/>
          </p:cNvSpPr>
          <p:nvPr>
            <p:ph type="title"/>
          </p:nvPr>
        </p:nvSpPr>
        <p:spPr/>
        <p:txBody>
          <a:bodyPr/>
          <a:lstStyle/>
          <a:p>
            <a:pPr algn="l"/>
            <a:r>
              <a:rPr lang="en-US" sz="2500" b="1" dirty="0" smtClean="0">
                <a:solidFill>
                  <a:srgbClr val="0070C0"/>
                </a:solidFill>
                <a:latin typeface="+mn-lt"/>
              </a:rPr>
              <a:t/>
            </a:r>
            <a:br>
              <a:rPr lang="en-US" sz="2500" b="1" dirty="0" smtClean="0">
                <a:solidFill>
                  <a:srgbClr val="0070C0"/>
                </a:solidFill>
                <a:latin typeface="+mn-lt"/>
              </a:rPr>
            </a:br>
            <a:r>
              <a:rPr lang="en-US" sz="2500" b="1" dirty="0" smtClean="0">
                <a:solidFill>
                  <a:srgbClr val="0070C0"/>
                </a:solidFill>
                <a:latin typeface="+mn-lt"/>
              </a:rPr>
              <a:t>Sensor Devices are widely available</a:t>
            </a:r>
            <a:endParaRPr lang="en-US" sz="2500" b="1" dirty="0">
              <a:solidFill>
                <a:srgbClr val="0070C0"/>
              </a:solidFill>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81000" y="1524000"/>
            <a:ext cx="8229600" cy="4648200"/>
          </a:xfrm>
        </p:spPr>
        <p:txBody>
          <a:bodyPr/>
          <a:lstStyle/>
          <a:p>
            <a:pPr marL="319088" indent="-319088"/>
            <a:r>
              <a:rPr lang="en-GB" altLang="ko-KR" sz="2400" dirty="0" smtClean="0">
                <a:ea typeface="굴림" charset="-127"/>
              </a:rPr>
              <a:t>Extensions</a:t>
            </a:r>
          </a:p>
          <a:p>
            <a:pPr marL="639763" lvl="1" indent="-273050"/>
            <a:r>
              <a:rPr lang="en-GB" altLang="ko-KR" sz="2000" dirty="0" smtClean="0">
                <a:ea typeface="굴림" charset="-127"/>
              </a:rPr>
              <a:t>More nodes, more connections, IPv6, </a:t>
            </a:r>
          </a:p>
          <a:p>
            <a:pPr marL="639763" lvl="1" indent="-273050"/>
            <a:r>
              <a:rPr lang="en-GB" altLang="ko-KR" sz="2000" dirty="0" smtClean="0">
                <a:ea typeface="굴림" charset="-127"/>
              </a:rPr>
              <a:t>Any </a:t>
            </a:r>
            <a:r>
              <a:rPr lang="en-GB" altLang="ko-KR" sz="2000" dirty="0" smtClean="0">
                <a:solidFill>
                  <a:srgbClr val="0066FF"/>
                </a:solidFill>
                <a:latin typeface="Comic Sans MS" pitchFamily="66" charset="0"/>
                <a:ea typeface="굴림" charset="-127"/>
              </a:rPr>
              <a:t>TIME</a:t>
            </a:r>
            <a:r>
              <a:rPr lang="en-GB" altLang="ko-KR" sz="2000" dirty="0" smtClean="0">
                <a:ea typeface="굴림" charset="-127"/>
              </a:rPr>
              <a:t>, Any </a:t>
            </a:r>
            <a:r>
              <a:rPr lang="en-GB" altLang="ko-KR" sz="2000" dirty="0" smtClean="0">
                <a:solidFill>
                  <a:srgbClr val="0066FF"/>
                </a:solidFill>
                <a:latin typeface="Comic Sans MS" pitchFamily="66" charset="0"/>
                <a:ea typeface="굴림" charset="-127"/>
              </a:rPr>
              <a:t>PLACE</a:t>
            </a:r>
            <a:r>
              <a:rPr lang="en-GB" altLang="ko-KR" sz="2000" dirty="0" smtClean="0">
                <a:ea typeface="굴림" charset="-127"/>
              </a:rPr>
              <a:t> </a:t>
            </a:r>
            <a:r>
              <a:rPr lang="en-GB" altLang="ko-KR" sz="2400" b="1" dirty="0" smtClean="0">
                <a:solidFill>
                  <a:srgbClr val="FF0000"/>
                </a:solidFill>
                <a:latin typeface="Comic Sans MS" pitchFamily="66" charset="0"/>
                <a:ea typeface="굴림" charset="-127"/>
              </a:rPr>
              <a:t>+</a:t>
            </a:r>
            <a:r>
              <a:rPr lang="en-GB" altLang="ko-KR" sz="2000" dirty="0" smtClean="0">
                <a:ea typeface="굴림" charset="-127"/>
              </a:rPr>
              <a:t> Any </a:t>
            </a:r>
            <a:r>
              <a:rPr lang="en-GB" altLang="ko-KR" sz="2000" dirty="0" smtClean="0">
                <a:solidFill>
                  <a:srgbClr val="0066FF"/>
                </a:solidFill>
                <a:latin typeface="Comic Sans MS" pitchFamily="66" charset="0"/>
                <a:ea typeface="굴림" charset="-127"/>
              </a:rPr>
              <a:t>THING</a:t>
            </a:r>
          </a:p>
          <a:p>
            <a:pPr marL="639763" lvl="1" indent="-273050"/>
            <a:r>
              <a:rPr lang="en-GB" altLang="ko-KR" sz="2000" dirty="0" smtClean="0">
                <a:ea typeface="굴림" charset="-127"/>
              </a:rPr>
              <a:t>M2M, </a:t>
            </a:r>
            <a:r>
              <a:rPr lang="en-GB" altLang="ko-KR" sz="2000" dirty="0" err="1" smtClean="0">
                <a:ea typeface="굴림" charset="-127"/>
              </a:rPr>
              <a:t>IoT</a:t>
            </a:r>
            <a:endParaRPr lang="en-GB" altLang="ko-KR" sz="2000" dirty="0" smtClean="0">
              <a:ea typeface="굴림" charset="-127"/>
            </a:endParaRPr>
          </a:p>
          <a:p>
            <a:pPr marL="914400" lvl="2"/>
            <a:r>
              <a:rPr lang="en-GB" altLang="ko-KR" sz="1800" dirty="0" smtClean="0">
                <a:ea typeface="굴림" charset="-127"/>
              </a:rPr>
              <a:t>Billions of interconnected devices,</a:t>
            </a:r>
          </a:p>
          <a:p>
            <a:pPr marL="914400" lvl="2"/>
            <a:r>
              <a:rPr lang="en-GB" altLang="ko-KR" sz="1800" dirty="0" smtClean="0">
                <a:ea typeface="굴림" charset="-127"/>
              </a:rPr>
              <a:t>Everybody connected.</a:t>
            </a:r>
          </a:p>
          <a:p>
            <a:pPr marL="319088" indent="-319088"/>
            <a:r>
              <a:rPr lang="en-GB" altLang="ko-KR" sz="2400" dirty="0" smtClean="0">
                <a:ea typeface="굴림" charset="-127"/>
              </a:rPr>
              <a:t>Expansions</a:t>
            </a:r>
          </a:p>
          <a:p>
            <a:pPr marL="639763" lvl="1" indent="-273050"/>
            <a:r>
              <a:rPr lang="en-GB" altLang="ko-KR" sz="2000" dirty="0" smtClean="0">
                <a:ea typeface="굴림" charset="-127"/>
              </a:rPr>
              <a:t>Broadband</a:t>
            </a:r>
          </a:p>
          <a:p>
            <a:pPr marL="319088" indent="-319088"/>
            <a:r>
              <a:rPr lang="en-GB" altLang="ko-KR" sz="2400" dirty="0" smtClean="0">
                <a:ea typeface="굴림" charset="-127"/>
              </a:rPr>
              <a:t>Enhancements</a:t>
            </a:r>
          </a:p>
          <a:p>
            <a:pPr marL="639763" lvl="1" indent="-273050"/>
            <a:r>
              <a:rPr lang="en-GB" altLang="ko-KR" sz="2000" dirty="0" smtClean="0">
                <a:ea typeface="굴림" charset="-127"/>
              </a:rPr>
              <a:t>Smart networks</a:t>
            </a:r>
          </a:p>
          <a:p>
            <a:pPr marL="639763" lvl="1" indent="-273050"/>
            <a:r>
              <a:rPr lang="en-GB" altLang="ko-KR" sz="2000" dirty="0" smtClean="0">
                <a:ea typeface="굴림" charset="-127"/>
              </a:rPr>
              <a:t>Data-centric and content-oriented networking </a:t>
            </a:r>
          </a:p>
          <a:p>
            <a:pPr marL="639763" lvl="1" indent="-273050"/>
            <a:r>
              <a:rPr lang="en-GB" altLang="ko-KR" sz="2000" dirty="0" smtClean="0">
                <a:ea typeface="굴림" charset="-127"/>
              </a:rPr>
              <a:t>Context-aware (autonomous) systems</a:t>
            </a:r>
          </a:p>
          <a:p>
            <a:endParaRPr lang="en-US" dirty="0"/>
          </a:p>
        </p:txBody>
      </p:sp>
      <p:sp>
        <p:nvSpPr>
          <p:cNvPr id="3" name="Text Placeholder 2"/>
          <p:cNvSpPr>
            <a:spLocks noGrp="1"/>
          </p:cNvSpPr>
          <p:nvPr>
            <p:ph type="body" sz="quarter" idx="16"/>
          </p:nvPr>
        </p:nvSpPr>
        <p:spPr/>
        <p:txBody>
          <a:bodyPr/>
          <a:lstStyle/>
          <a:p>
            <a:r>
              <a:rPr lang="en-US" dirty="0" smtClean="0"/>
              <a:t>How are the Network changing</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37</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smtClean="0"/>
              <a:t>Future Networks</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38</a:t>
            </a:fld>
            <a:endParaRPr lang="en-US" dirty="0"/>
          </a:p>
        </p:txBody>
      </p:sp>
      <p:sp>
        <p:nvSpPr>
          <p:cNvPr id="5" name="Footer Placeholder 4"/>
          <p:cNvSpPr>
            <a:spLocks noGrp="1"/>
          </p:cNvSpPr>
          <p:nvPr>
            <p:ph type="ftr" sz="quarter" idx="18"/>
          </p:nvPr>
        </p:nvSpPr>
        <p:spPr/>
        <p:txBody>
          <a:bodyPr/>
          <a:lstStyle/>
          <a:p>
            <a:pPr algn="l"/>
            <a:endParaRPr lang="en-US" dirty="0"/>
          </a:p>
        </p:txBody>
      </p:sp>
      <p:sp>
        <p:nvSpPr>
          <p:cNvPr id="8" name="Rectangle 4"/>
          <p:cNvSpPr>
            <a:spLocks noChangeArrowheads="1"/>
          </p:cNvSpPr>
          <p:nvPr/>
        </p:nvSpPr>
        <p:spPr bwMode="auto">
          <a:xfrm>
            <a:off x="0" y="1295400"/>
            <a:ext cx="4970984" cy="429702"/>
          </a:xfrm>
          <a:prstGeom prst="rect">
            <a:avLst/>
          </a:prstGeom>
          <a:solidFill>
            <a:schemeClr val="bg1"/>
          </a:solidFill>
          <a:ln w="9525" algn="ctr">
            <a:noFill/>
            <a:miter lim="800000"/>
            <a:headEnd/>
            <a:tailEnd/>
          </a:ln>
        </p:spPr>
        <p:txBody>
          <a:bodyPr wrap="none" anchor="ctr"/>
          <a:lstStyle/>
          <a:p>
            <a:pPr algn="ctr"/>
            <a:endParaRPr lang="ko-KR" altLang="ko-KR" sz="2400">
              <a:latin typeface="Tahoma" pitchFamily="34" charset="0"/>
              <a:ea typeface="굴림" charset="-127"/>
            </a:endParaRPr>
          </a:p>
        </p:txBody>
      </p:sp>
      <p:pic>
        <p:nvPicPr>
          <p:cNvPr id="10" name="Picture 9" descr="pic01.png"/>
          <p:cNvPicPr>
            <a:picLocks noChangeAspect="1"/>
          </p:cNvPicPr>
          <p:nvPr/>
        </p:nvPicPr>
        <p:blipFill>
          <a:blip r:embed="rId2"/>
          <a:stretch>
            <a:fillRect/>
          </a:stretch>
        </p:blipFill>
        <p:spPr>
          <a:xfrm>
            <a:off x="0" y="1066800"/>
            <a:ext cx="9144000" cy="4861109"/>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err="1" smtClean="0"/>
              <a:t>IoT</a:t>
            </a:r>
            <a:r>
              <a:rPr lang="en-US" dirty="0" smtClean="0"/>
              <a:t> Evolution</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39</a:t>
            </a:fld>
            <a:endParaRPr lang="en-US" dirty="0"/>
          </a:p>
        </p:txBody>
      </p:sp>
      <p:sp>
        <p:nvSpPr>
          <p:cNvPr id="5" name="Footer Placeholder 4"/>
          <p:cNvSpPr>
            <a:spLocks noGrp="1"/>
          </p:cNvSpPr>
          <p:nvPr>
            <p:ph type="ftr" sz="quarter" idx="18"/>
          </p:nvPr>
        </p:nvSpPr>
        <p:spPr/>
        <p:txBody>
          <a:bodyPr/>
          <a:lstStyle/>
          <a:p>
            <a:pPr algn="l"/>
            <a:endParaRPr lang="en-US" dirty="0"/>
          </a:p>
        </p:txBody>
      </p:sp>
      <p:pic>
        <p:nvPicPr>
          <p:cNvPr id="6" name="Picture 5" descr="IoT_things"/>
          <p:cNvPicPr>
            <a:picLocks noChangeAspect="1" noChangeArrowheads="1"/>
          </p:cNvPicPr>
          <p:nvPr/>
        </p:nvPicPr>
        <p:blipFill>
          <a:blip r:embed="rId2"/>
          <a:srcRect/>
          <a:stretch>
            <a:fillRect/>
          </a:stretch>
        </p:blipFill>
        <p:spPr bwMode="auto">
          <a:xfrm>
            <a:off x="609600" y="1143000"/>
            <a:ext cx="8077200" cy="4509141"/>
          </a:xfrm>
          <a:prstGeom prst="rect">
            <a:avLst/>
          </a:prstGeom>
          <a:noFill/>
          <a:ln w="9525">
            <a:noFill/>
            <a:miter lim="800000"/>
            <a:headEnd/>
            <a:tailEnd/>
          </a:ln>
        </p:spPr>
      </p:pic>
      <p:pic>
        <p:nvPicPr>
          <p:cNvPr id="7" name="Picture 7" descr="source"/>
          <p:cNvPicPr>
            <a:picLocks noChangeAspect="1" noChangeArrowheads="1"/>
          </p:cNvPicPr>
          <p:nvPr/>
        </p:nvPicPr>
        <p:blipFill>
          <a:blip r:embed="rId3"/>
          <a:srcRect/>
          <a:stretch>
            <a:fillRect/>
          </a:stretch>
        </p:blipFill>
        <p:spPr bwMode="auto">
          <a:xfrm>
            <a:off x="609600" y="5715000"/>
            <a:ext cx="80772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381000" y="2057400"/>
            <a:ext cx="8064500" cy="864641"/>
          </a:xfrm>
        </p:spPr>
        <p:txBody>
          <a:bodyPr/>
          <a:lstStyle/>
          <a:p>
            <a:r>
              <a:rPr lang="en-US" dirty="0" smtClean="0"/>
              <a:t>What is it?</a:t>
            </a:r>
          </a:p>
          <a:p>
            <a:pPr marL="0" lvl="1" indent="0">
              <a:buNone/>
            </a:pPr>
            <a:r>
              <a:rPr lang="en-US" dirty="0" smtClean="0"/>
              <a:t>List key insights (e.g. claim, approach, evaluation, problem, solution, your comments)  </a:t>
            </a:r>
          </a:p>
          <a:p>
            <a:endParaRPr lang="en-US" dirty="0" smtClean="0"/>
          </a:p>
          <a:p>
            <a:r>
              <a:rPr lang="en-US" dirty="0" smtClean="0"/>
              <a:t>Preferred Style:</a:t>
            </a:r>
          </a:p>
          <a:p>
            <a:pPr lvl="1">
              <a:buFont typeface="Courier New" panose="02070309020205020404" pitchFamily="49" charset="0"/>
              <a:buChar char="o"/>
            </a:pPr>
            <a:r>
              <a:rPr lang="en-US" dirty="0" smtClean="0"/>
              <a:t>Use a word processor</a:t>
            </a:r>
          </a:p>
          <a:p>
            <a:pPr lvl="1">
              <a:buFont typeface="Courier New" panose="02070309020205020404" pitchFamily="49" charset="0"/>
              <a:buChar char="o"/>
            </a:pPr>
            <a:r>
              <a:rPr lang="en-US" dirty="0" smtClean="0"/>
              <a:t>1 or 2 pages</a:t>
            </a:r>
          </a:p>
          <a:p>
            <a:endParaRPr lang="en-US" dirty="0"/>
          </a:p>
        </p:txBody>
      </p:sp>
      <p:sp>
        <p:nvSpPr>
          <p:cNvPr id="5" name="Text Placeholder 4"/>
          <p:cNvSpPr>
            <a:spLocks noGrp="1"/>
          </p:cNvSpPr>
          <p:nvPr>
            <p:ph type="body" sz="quarter" idx="16"/>
          </p:nvPr>
        </p:nvSpPr>
        <p:spPr/>
        <p:txBody>
          <a:bodyPr/>
          <a:lstStyle/>
          <a:p>
            <a:r>
              <a:rPr lang="en-US" dirty="0" smtClean="0"/>
              <a:t>Paper Discussion</a:t>
            </a:r>
            <a:endParaRPr lang="en-US" dirty="0"/>
          </a:p>
        </p:txBody>
      </p:sp>
      <p:sp>
        <p:nvSpPr>
          <p:cNvPr id="7" name="Footer Placeholder 6"/>
          <p:cNvSpPr>
            <a:spLocks noGrp="1"/>
          </p:cNvSpPr>
          <p:nvPr>
            <p:ph type="ftr" sz="quarter" idx="18"/>
          </p:nvPr>
        </p:nvSpPr>
        <p:spPr/>
        <p:txBody>
          <a:bodyPr/>
          <a:lstStyle/>
          <a:p>
            <a:endParaRPr lang="en-US"/>
          </a:p>
        </p:txBody>
      </p:sp>
      <p:sp>
        <p:nvSpPr>
          <p:cNvPr id="8" name="Slide Number Placeholder 7"/>
          <p:cNvSpPr>
            <a:spLocks noGrp="1"/>
          </p:cNvSpPr>
          <p:nvPr>
            <p:ph type="sldNum" sz="quarter" idx="17"/>
          </p:nvPr>
        </p:nvSpPr>
        <p:spPr/>
        <p:txBody>
          <a:bodyPr/>
          <a:lstStyle/>
          <a:p>
            <a:fld id="{120DFB00-F25D-46CF-9C41-23C9768802AF}"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lvl="1" fontAlgn="base">
              <a:buFont typeface="Arial" pitchFamily="34" charset="0"/>
              <a:buChar char="•"/>
            </a:pPr>
            <a:r>
              <a:rPr lang="en-US" dirty="0" smtClean="0"/>
              <a:t>Two Quizzes, providing 10% each = 20%</a:t>
            </a:r>
          </a:p>
          <a:p>
            <a:pPr lvl="1" fontAlgn="base">
              <a:buFont typeface="Arial" pitchFamily="34" charset="0"/>
              <a:buChar char="•"/>
            </a:pPr>
            <a:r>
              <a:rPr lang="en-US" dirty="0" smtClean="0"/>
              <a:t>Class Participation (Papers Discussion)  = 10%</a:t>
            </a:r>
          </a:p>
          <a:p>
            <a:pPr lvl="1" fontAlgn="base">
              <a:buFont typeface="Arial" pitchFamily="34" charset="0"/>
              <a:buChar char="•"/>
            </a:pPr>
            <a:r>
              <a:rPr lang="en-US" dirty="0" smtClean="0"/>
              <a:t>Written Essay, providing (15 % IEEE style essay + 10% Presentation) (individual work)  = 25%</a:t>
            </a:r>
          </a:p>
          <a:p>
            <a:pPr lvl="1" fontAlgn="base">
              <a:buFont typeface="Arial" pitchFamily="34" charset="0"/>
              <a:buChar char="•"/>
            </a:pPr>
            <a:r>
              <a:rPr lang="en-US" dirty="0" smtClean="0"/>
              <a:t>Team Project = 45%</a:t>
            </a:r>
          </a:p>
          <a:p>
            <a:pPr lvl="1" fontAlgn="base"/>
            <a:r>
              <a:rPr lang="en-US" dirty="0" smtClean="0"/>
              <a:t>25% for the Business case/Proposal, 15-20min presentation to class</a:t>
            </a:r>
          </a:p>
          <a:p>
            <a:pPr lvl="1" fontAlgn="base"/>
            <a:r>
              <a:rPr lang="en-US" dirty="0" smtClean="0"/>
              <a:t>20% for the Prototype, 15 min presentation/demonstration to class</a:t>
            </a:r>
          </a:p>
          <a:p>
            <a:endParaRPr lang="en-US" dirty="0"/>
          </a:p>
        </p:txBody>
      </p:sp>
      <p:sp>
        <p:nvSpPr>
          <p:cNvPr id="3" name="Text Placeholder 2"/>
          <p:cNvSpPr>
            <a:spLocks noGrp="1"/>
          </p:cNvSpPr>
          <p:nvPr>
            <p:ph type="body" sz="quarter" idx="16"/>
          </p:nvPr>
        </p:nvSpPr>
        <p:spPr/>
        <p:txBody>
          <a:bodyPr/>
          <a:lstStyle/>
          <a:p>
            <a:r>
              <a:rPr lang="en-US" dirty="0" smtClean="0"/>
              <a:t>Grading</a:t>
            </a:r>
          </a:p>
          <a:p>
            <a:endParaRPr lang="en-US" dirty="0"/>
          </a:p>
        </p:txBody>
      </p:sp>
      <p:sp>
        <p:nvSpPr>
          <p:cNvPr id="5" name="Footer Placeholder 4"/>
          <p:cNvSpPr>
            <a:spLocks noGrp="1"/>
          </p:cNvSpPr>
          <p:nvPr>
            <p:ph type="ftr" sz="quarter" idx="18"/>
          </p:nvPr>
        </p:nvSpPr>
        <p:spPr/>
        <p:txBody>
          <a:bodyPr/>
          <a:lstStyle/>
          <a:p>
            <a:endParaRPr lang="en-US"/>
          </a:p>
        </p:txBody>
      </p:sp>
      <p:sp>
        <p:nvSpPr>
          <p:cNvPr id="6" name="Slide Number Placeholder 5"/>
          <p:cNvSpPr>
            <a:spLocks noGrp="1"/>
          </p:cNvSpPr>
          <p:nvPr>
            <p:ph type="sldNum" sz="quarter" idx="17"/>
          </p:nvPr>
        </p:nvSpPr>
        <p:spPr/>
        <p:txBody>
          <a:bodyPr/>
          <a:lstStyle/>
          <a:p>
            <a:fld id="{120DFB00-F25D-46CF-9C41-23C9768802AF}"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lvl="1">
              <a:buFont typeface="Arial" pitchFamily="34" charset="0"/>
              <a:buChar char="•"/>
            </a:pPr>
            <a:r>
              <a:rPr lang="en-US" dirty="0" smtClean="0"/>
              <a:t>Individual </a:t>
            </a:r>
          </a:p>
          <a:p>
            <a:pPr lvl="1">
              <a:buFont typeface="Arial" pitchFamily="34" charset="0"/>
              <a:buChar char="•"/>
            </a:pPr>
            <a:r>
              <a:rPr lang="en-US" dirty="0" smtClean="0"/>
              <a:t>Decide the topic early</a:t>
            </a:r>
          </a:p>
          <a:p>
            <a:pPr lvl="1">
              <a:buFont typeface="Arial" pitchFamily="34" charset="0"/>
              <a:buChar char="•"/>
            </a:pPr>
            <a:r>
              <a:rPr lang="en-US" dirty="0" smtClean="0"/>
              <a:t>Short 4 page write-up (IEEE conference format)</a:t>
            </a:r>
          </a:p>
          <a:p>
            <a:pPr lvl="2"/>
            <a:r>
              <a:rPr lang="en-US" dirty="0" smtClean="0"/>
              <a:t>Due last class before midterm</a:t>
            </a:r>
          </a:p>
          <a:p>
            <a:pPr lvl="2"/>
            <a:r>
              <a:rPr lang="en-US" dirty="0" smtClean="0"/>
              <a:t>Follow guidelines (will be discussed in class)</a:t>
            </a:r>
          </a:p>
          <a:p>
            <a:pPr lvl="2"/>
            <a:r>
              <a:rPr lang="en-US" dirty="0" smtClean="0"/>
              <a:t>Essay Presentations 04 October, 2017</a:t>
            </a:r>
            <a:endParaRPr lang="en-US" dirty="0"/>
          </a:p>
        </p:txBody>
      </p:sp>
      <p:sp>
        <p:nvSpPr>
          <p:cNvPr id="3" name="Text Placeholder 2"/>
          <p:cNvSpPr>
            <a:spLocks noGrp="1"/>
          </p:cNvSpPr>
          <p:nvPr>
            <p:ph type="body" sz="quarter" idx="16"/>
          </p:nvPr>
        </p:nvSpPr>
        <p:spPr/>
        <p:txBody>
          <a:bodyPr/>
          <a:lstStyle/>
          <a:p>
            <a:r>
              <a:rPr lang="en-US" dirty="0" smtClean="0"/>
              <a:t>Essay</a:t>
            </a:r>
            <a:endParaRPr lang="en-US" dirty="0"/>
          </a:p>
        </p:txBody>
      </p:sp>
      <p:sp>
        <p:nvSpPr>
          <p:cNvPr id="5" name="Footer Placeholder 4"/>
          <p:cNvSpPr>
            <a:spLocks noGrp="1"/>
          </p:cNvSpPr>
          <p:nvPr>
            <p:ph type="ftr" sz="quarter" idx="18"/>
          </p:nvPr>
        </p:nvSpPr>
        <p:spPr/>
        <p:txBody>
          <a:bodyPr/>
          <a:lstStyle/>
          <a:p>
            <a:endParaRPr lang="en-US" dirty="0"/>
          </a:p>
        </p:txBody>
      </p:sp>
      <p:sp>
        <p:nvSpPr>
          <p:cNvPr id="6" name="Slide Number Placeholder 5"/>
          <p:cNvSpPr>
            <a:spLocks noGrp="1"/>
          </p:cNvSpPr>
          <p:nvPr>
            <p:ph type="sldNum" sz="quarter" idx="17"/>
          </p:nvPr>
        </p:nvSpPr>
        <p:spPr/>
        <p:txBody>
          <a:bodyPr/>
          <a:lstStyle/>
          <a:p>
            <a:fld id="{120DFB00-F25D-46CF-9C41-23C9768802AF}"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dirty="0"/>
          </a:p>
        </p:txBody>
      </p:sp>
      <p:sp>
        <p:nvSpPr>
          <p:cNvPr id="3" name="Text Placeholder 2"/>
          <p:cNvSpPr>
            <a:spLocks noGrp="1"/>
          </p:cNvSpPr>
          <p:nvPr>
            <p:ph type="body" sz="quarter" idx="16"/>
          </p:nvPr>
        </p:nvSpPr>
        <p:spPr>
          <a:xfrm>
            <a:off x="457200" y="3124200"/>
            <a:ext cx="7467600" cy="576411"/>
          </a:xfrm>
        </p:spPr>
        <p:txBody>
          <a:bodyPr/>
          <a:lstStyle/>
          <a:p>
            <a:pPr algn="ctr"/>
            <a:r>
              <a:rPr lang="en-US" sz="4400" dirty="0" smtClean="0"/>
              <a:t>Introduction to the </a:t>
            </a:r>
            <a:r>
              <a:rPr lang="en-US" sz="4400" dirty="0" err="1" smtClean="0"/>
              <a:t>IoT</a:t>
            </a:r>
            <a:endParaRPr lang="en-US" sz="4400"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7</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lgn="ctr"/>
            <a:r>
              <a:rPr lang="en-US" sz="4000" dirty="0" smtClean="0"/>
              <a:t>In your opinion, what is Internet of Things ?</a:t>
            </a:r>
          </a:p>
          <a:p>
            <a:pPr algn="ctr"/>
            <a:endParaRPr lang="en-US" sz="4000" dirty="0" smtClean="0"/>
          </a:p>
          <a:p>
            <a:pPr algn="ctr"/>
            <a:r>
              <a:rPr lang="en-US" sz="4000" dirty="0" smtClean="0"/>
              <a:t>In your opinion, What is the Significance of </a:t>
            </a:r>
            <a:r>
              <a:rPr lang="en-US" sz="4000" dirty="0" err="1" smtClean="0"/>
              <a:t>IoT</a:t>
            </a:r>
            <a:r>
              <a:rPr lang="en-US" sz="4000" dirty="0" smtClean="0"/>
              <a:t> and what are related prospects for you?</a:t>
            </a:r>
            <a:endParaRPr lang="en-US" sz="4000" dirty="0"/>
          </a:p>
        </p:txBody>
      </p:sp>
      <p:sp>
        <p:nvSpPr>
          <p:cNvPr id="3" name="Text Placeholder 2"/>
          <p:cNvSpPr>
            <a:spLocks noGrp="1"/>
          </p:cNvSpPr>
          <p:nvPr>
            <p:ph type="body" sz="quarter" idx="16"/>
          </p:nvPr>
        </p:nvSpPr>
        <p:spPr/>
        <p:txBody>
          <a:bodyPr/>
          <a:lstStyle/>
          <a:p>
            <a:endParaRPr lang="en-US"/>
          </a:p>
        </p:txBody>
      </p:sp>
      <p:sp>
        <p:nvSpPr>
          <p:cNvPr id="4" name="Slide Number Placeholder 3"/>
          <p:cNvSpPr>
            <a:spLocks noGrp="1"/>
          </p:cNvSpPr>
          <p:nvPr>
            <p:ph type="sldNum" sz="quarter" idx="17"/>
          </p:nvPr>
        </p:nvSpPr>
        <p:spPr/>
        <p:txBody>
          <a:bodyPr/>
          <a:lstStyle/>
          <a:p>
            <a:fld id="{120DFB00-F25D-46CF-9C41-23C9768802AF}" type="slidenum">
              <a:rPr lang="en-US" smtClean="0"/>
              <a:pPr/>
              <a:t>8</a:t>
            </a:fld>
            <a:endParaRPr lang="en-US" dirty="0"/>
          </a:p>
        </p:txBody>
      </p:sp>
      <p:sp>
        <p:nvSpPr>
          <p:cNvPr id="5" name="Footer Placeholder 4"/>
          <p:cNvSpPr>
            <a:spLocks noGrp="1"/>
          </p:cNvSpPr>
          <p:nvPr>
            <p:ph type="ftr" sz="quarter" idx="18"/>
          </p:nvPr>
        </p:nvSpPr>
        <p:spPr/>
        <p:txBody>
          <a:bodyPr/>
          <a:lstStyle/>
          <a:p>
            <a:pPr algn="l"/>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smtClean="0"/>
              <a:t>How </a:t>
            </a:r>
            <a:r>
              <a:rPr lang="en-US" dirty="0" err="1" smtClean="0"/>
              <a:t>IoT</a:t>
            </a:r>
            <a:r>
              <a:rPr lang="en-US" dirty="0" smtClean="0"/>
              <a:t> works  :   A Video</a:t>
            </a:r>
            <a:endParaRPr lang="en-US" dirty="0"/>
          </a:p>
        </p:txBody>
      </p:sp>
      <p:sp>
        <p:nvSpPr>
          <p:cNvPr id="4" name="Slide Number Placeholder 3"/>
          <p:cNvSpPr>
            <a:spLocks noGrp="1"/>
          </p:cNvSpPr>
          <p:nvPr>
            <p:ph type="sldNum" sz="quarter" idx="17"/>
          </p:nvPr>
        </p:nvSpPr>
        <p:spPr/>
        <p:txBody>
          <a:bodyPr/>
          <a:lstStyle/>
          <a:p>
            <a:fld id="{120DFB00-F25D-46CF-9C41-23C9768802AF}" type="slidenum">
              <a:rPr lang="en-US" smtClean="0"/>
              <a:pPr/>
              <a:t>9</a:t>
            </a:fld>
            <a:endParaRPr lang="en-US" dirty="0"/>
          </a:p>
        </p:txBody>
      </p:sp>
      <p:sp>
        <p:nvSpPr>
          <p:cNvPr id="5" name="Footer Placeholder 4"/>
          <p:cNvSpPr>
            <a:spLocks noGrp="1"/>
          </p:cNvSpPr>
          <p:nvPr>
            <p:ph type="ftr" sz="quarter" idx="18"/>
          </p:nvPr>
        </p:nvSpPr>
        <p:spPr/>
        <p:txBody>
          <a:bodyPr/>
          <a:lstStyle/>
          <a:p>
            <a:pPr algn="l"/>
            <a:endParaRPr lang="en-US" dirty="0"/>
          </a:p>
        </p:txBody>
      </p:sp>
      <p:pic>
        <p:nvPicPr>
          <p:cNvPr id="6" name="HowItWorks_IOT.mp4">
            <a:hlinkClick r:id="" action="ppaction://media"/>
          </p:cNvPr>
          <p:cNvPicPr>
            <a:picLocks noRot="1" noChangeAspect="1"/>
          </p:cNvPicPr>
          <p:nvPr>
            <a:videoFile r:link="rId1"/>
          </p:nvPr>
        </p:nvPicPr>
        <p:blipFill>
          <a:blip r:embed="rId3"/>
          <a:stretch>
            <a:fillRect/>
          </a:stretch>
        </p:blipFill>
        <p:spPr>
          <a:xfrm>
            <a:off x="0" y="1204912"/>
            <a:ext cx="9144000" cy="504348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theme/theme1.xml><?xml version="1.0" encoding="utf-8"?>
<a:theme xmlns:a="http://schemas.openxmlformats.org/drawingml/2006/main" name="Corporate-PowerPoint_updated_16062015">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Corporate-PowerPoint_updated_16062015</Template>
  <TotalTime>1481</TotalTime>
  <Words>2004</Words>
  <Application>Microsoft Office PowerPoint</Application>
  <PresentationFormat>On-screen Show (4:3)</PresentationFormat>
  <Paragraphs>249</Paragraphs>
  <Slides>39</Slides>
  <Notes>2</Notes>
  <HiddenSlides>0</HiddenSlides>
  <MMClips>1</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Corporate-PowerPoint_updated_16062015</vt:lpstr>
      <vt:lpstr>CITS 5506 The Internet of Things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 Sensor Devices are widely available</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user01</dc:creator>
  <cp:lastModifiedBy>user01</cp:lastModifiedBy>
  <cp:revision>148</cp:revision>
  <dcterms:created xsi:type="dcterms:W3CDTF">2017-07-28T02:03:22Z</dcterms:created>
  <dcterms:modified xsi:type="dcterms:W3CDTF">2017-08-02T23:33:34Z</dcterms:modified>
</cp:coreProperties>
</file>