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64" r:id="rId2"/>
    <p:sldId id="535" r:id="rId3"/>
    <p:sldId id="536" r:id="rId4"/>
    <p:sldId id="537" r:id="rId5"/>
    <p:sldId id="538" r:id="rId6"/>
    <p:sldId id="539" r:id="rId7"/>
    <p:sldId id="540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53" r:id="rId21"/>
    <p:sldId id="554" r:id="rId22"/>
    <p:sldId id="555" r:id="rId23"/>
    <p:sldId id="556" r:id="rId24"/>
    <p:sldId id="557" r:id="rId25"/>
    <p:sldId id="559" r:id="rId26"/>
    <p:sldId id="560" r:id="rId27"/>
    <p:sldId id="561" r:id="rId28"/>
    <p:sldId id="562" r:id="rId29"/>
    <p:sldId id="563" r:id="rId30"/>
    <p:sldId id="565" r:id="rId31"/>
    <p:sldId id="566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583" r:id="rId48"/>
    <p:sldId id="584" r:id="rId49"/>
    <p:sldId id="589" r:id="rId50"/>
    <p:sldId id="590" r:id="rId51"/>
    <p:sldId id="591" r:id="rId52"/>
    <p:sldId id="585" r:id="rId53"/>
    <p:sldId id="586" r:id="rId54"/>
    <p:sldId id="594" r:id="rId55"/>
    <p:sldId id="592" r:id="rId56"/>
    <p:sldId id="593" r:id="rId57"/>
    <p:sldId id="587" r:id="rId58"/>
    <p:sldId id="595" r:id="rId59"/>
    <p:sldId id="588" r:id="rId60"/>
    <p:sldId id="582" r:id="rId61"/>
    <p:sldId id="596" r:id="rId62"/>
    <p:sldId id="597" r:id="rId63"/>
    <p:sldId id="598" r:id="rId64"/>
    <p:sldId id="599" r:id="rId65"/>
    <p:sldId id="600" r:id="rId66"/>
    <p:sldId id="53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1A1A"/>
    <a:srgbClr val="ECE4CD"/>
    <a:srgbClr val="F4ECD4"/>
    <a:srgbClr val="21241B"/>
    <a:srgbClr val="98002E"/>
    <a:srgbClr val="FFFFFF"/>
    <a:srgbClr val="F6E793"/>
    <a:srgbClr val="EBDCB3"/>
    <a:srgbClr val="3F3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86369" autoAdjust="0"/>
  </p:normalViewPr>
  <p:slideViewPr>
    <p:cSldViewPr>
      <p:cViewPr varScale="1">
        <p:scale>
          <a:sx n="106" d="100"/>
          <a:sy n="106" d="100"/>
        </p:scale>
        <p:origin x="-78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481C-0D19-4BC8-B237-350CD698D662}" type="datetimeFigureOut">
              <a:rPr lang="en-AU" smtClean="0"/>
              <a:pPr/>
              <a:t>29/05/2017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25A9-84B2-4894-A4B9-FBD34EC99AE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206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FF71A-5489-4EA7-BBF1-E5E3C68B48BA}" type="datetimeFigureOut">
              <a:rPr lang="en-AU" smtClean="0"/>
              <a:pPr/>
              <a:t>29/05/2017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0A0BE-BADB-406B-831E-38B6FB77CD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829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0A0BE-BADB-406B-831E-38B6FB77CD98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41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0A0BE-BADB-406B-831E-38B6FB77CD98}" type="slidenum">
              <a:rPr lang="en-AU" smtClean="0"/>
              <a:pPr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11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8" y="1342800"/>
            <a:ext cx="9144318" cy="5038528"/>
          </a:xfrm>
          <a:solidFill>
            <a:srgbClr val="ECE4CD">
              <a:alpha val="89804"/>
            </a:srgbClr>
          </a:solidFill>
          <a:ln>
            <a:noFill/>
          </a:ln>
        </p:spPr>
        <p:txBody>
          <a:bodyPr tIns="0" bIns="252000">
            <a:normAutofit/>
          </a:bodyPr>
          <a:lstStyle>
            <a:lvl1pPr marL="444500" indent="0" algn="l">
              <a:defRPr sz="34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636" y="2714400"/>
            <a:ext cx="4212000" cy="288000"/>
          </a:xfrm>
          <a:solidFill>
            <a:srgbClr val="000000">
              <a:alpha val="65098"/>
            </a:srgbClr>
          </a:solidFill>
          <a:ln>
            <a:noFill/>
          </a:ln>
        </p:spPr>
        <p:txBody>
          <a:bodyPr tIns="0" bIns="0" anchor="ctr" anchorCtr="0">
            <a:normAutofit/>
          </a:bodyPr>
          <a:lstStyle>
            <a:lvl1pPr marL="104775" indent="0" algn="l">
              <a:buNone/>
              <a:defRPr sz="850" b="1" cap="all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36970"/>
            <a:ext cx="9144000" cy="306000"/>
          </a:xfrm>
          <a:solidFill>
            <a:srgbClr val="ECE4CD">
              <a:alpha val="89804"/>
            </a:srgb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476250" indent="0" algn="l" defTabSz="914400" rtl="0" eaLnBrk="1" latinLnBrk="0" hangingPunct="1">
              <a:spcBef>
                <a:spcPts val="0"/>
              </a:spcBef>
              <a:buClr>
                <a:srgbClr val="1A1A1A"/>
              </a:buClr>
              <a:buFont typeface="Arial" pitchFamily="34" charset="0"/>
              <a:buNone/>
              <a:defRPr lang="en-US" sz="850" b="1" kern="1200" cap="all" baseline="0" dirty="0" smtClean="0">
                <a:solidFill>
                  <a:srgbClr val="1A1A1A"/>
                </a:solidFill>
                <a:latin typeface="+mj-lt"/>
                <a:ea typeface="+mj-ea"/>
                <a:cs typeface="Arial" pitchFamily="34" charset="0"/>
              </a:defRPr>
            </a:lvl1pPr>
            <a:lvl2pPr marL="476250" indent="0" algn="l" defTabSz="914400" rtl="0" eaLnBrk="1" latinLnBrk="0" hangingPunct="1">
              <a:spcBef>
                <a:spcPts val="0"/>
              </a:spcBef>
              <a:buClr>
                <a:srgbClr val="1A1A1A"/>
              </a:buClr>
              <a:buFont typeface="Arial" pitchFamily="34" charset="0"/>
              <a:buNone/>
              <a:defRPr lang="en-US" sz="1000" b="0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2pPr>
            <a:lvl3pPr marL="476250" indent="0" algn="l" defTabSz="914400" rtl="0" eaLnBrk="1" latinLnBrk="0" hangingPunct="1">
              <a:spcBef>
                <a:spcPts val="0"/>
              </a:spcBef>
              <a:buClr>
                <a:srgbClr val="1A1A1A"/>
              </a:buClr>
              <a:buFont typeface="Arial" pitchFamily="34" charset="0"/>
              <a:buNone/>
              <a:defRPr lang="en-US" sz="1000" b="0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3pPr>
            <a:lvl4pPr marL="476250" indent="0" algn="l" defTabSz="914400" rtl="0" eaLnBrk="1" latinLnBrk="0" hangingPunct="1">
              <a:spcBef>
                <a:spcPts val="0"/>
              </a:spcBef>
              <a:buClr>
                <a:srgbClr val="1A1A1A"/>
              </a:buClr>
              <a:buFont typeface="Arial" pitchFamily="34" charset="0"/>
              <a:buNone/>
              <a:defRPr lang="en-US" sz="1000" b="0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4pPr>
            <a:lvl5pPr marL="476250" indent="0" algn="l" defTabSz="914400" rtl="0" eaLnBrk="1" latinLnBrk="0" hangingPunct="1">
              <a:spcBef>
                <a:spcPts val="0"/>
              </a:spcBef>
              <a:buClr>
                <a:srgbClr val="1A1A1A"/>
              </a:buClr>
              <a:buFont typeface="Arial" pitchFamily="34" charset="0"/>
              <a:buNone/>
              <a:defRPr lang="en-AU" sz="1000" b="0" kern="1200" cap="all" baseline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                   </a:t>
            </a:r>
            <a:endParaRPr lang="en-AU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43176" y="6381923"/>
            <a:ext cx="3095947" cy="503461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                    </a:t>
            </a:r>
            <a:endParaRPr lang="en-AU" dirty="0"/>
          </a:p>
        </p:txBody>
      </p:sp>
      <p:pic>
        <p:nvPicPr>
          <p:cNvPr id="7" name="Picture 6" descr="Blackstripandlogo.emf"/>
          <p:cNvPicPr>
            <a:picLocks noChangeAspect="1"/>
          </p:cNvPicPr>
          <p:nvPr userDrawn="1"/>
        </p:nvPicPr>
        <p:blipFill>
          <a:blip r:embed="rId3" cstate="print"/>
          <a:srcRect r="-388"/>
          <a:stretch>
            <a:fillRect/>
          </a:stretch>
        </p:blipFill>
        <p:spPr>
          <a:xfrm>
            <a:off x="-40704" y="112438"/>
            <a:ext cx="9288000" cy="1030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nn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340768"/>
            <a:ext cx="8229600" cy="432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988840"/>
            <a:ext cx="8229600" cy="4248472"/>
          </a:xfrm>
        </p:spPr>
        <p:txBody>
          <a:bodyPr/>
          <a:lstStyle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9" y="6525344"/>
            <a:ext cx="432047" cy="313606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AU" sz="85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AU" dirty="0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‹#›</a:t>
            </a:fld>
            <a:endParaRPr lang="en-AU" dirty="0">
              <a:cs typeface="Times New Roman" pitchFamily="18" charset="0"/>
            </a:endParaRPr>
          </a:p>
        </p:txBody>
      </p:sp>
      <p:pic>
        <p:nvPicPr>
          <p:cNvPr id="11" name="Picture 10" descr="Blackstripandlogo.emf"/>
          <p:cNvPicPr>
            <a:picLocks noChangeAspect="1"/>
          </p:cNvPicPr>
          <p:nvPr userDrawn="1"/>
        </p:nvPicPr>
        <p:blipFill>
          <a:blip r:embed="rId2" cstate="print"/>
          <a:srcRect r="-388"/>
          <a:stretch>
            <a:fillRect/>
          </a:stretch>
        </p:blipFill>
        <p:spPr>
          <a:xfrm>
            <a:off x="-40704" y="112438"/>
            <a:ext cx="9288000" cy="103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9" y="6525344"/>
            <a:ext cx="432047" cy="313606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AU" sz="85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AU" dirty="0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‹#›</a:t>
            </a:fld>
            <a:endParaRPr lang="en-AU" dirty="0">
              <a:cs typeface="Times New Roman" pitchFamily="18" charset="0"/>
            </a:endParaRPr>
          </a:p>
        </p:txBody>
      </p:sp>
      <p:pic>
        <p:nvPicPr>
          <p:cNvPr id="10" name="Picture 9" descr="Blackstripandlogo.emf"/>
          <p:cNvPicPr>
            <a:picLocks noChangeAspect="1"/>
          </p:cNvPicPr>
          <p:nvPr userDrawn="1"/>
        </p:nvPicPr>
        <p:blipFill>
          <a:blip r:embed="rId2" cstate="print"/>
          <a:srcRect r="-388"/>
          <a:stretch>
            <a:fillRect/>
          </a:stretch>
        </p:blipFill>
        <p:spPr>
          <a:xfrm>
            <a:off x="-40704" y="112438"/>
            <a:ext cx="9288000" cy="1030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9" y="6525344"/>
            <a:ext cx="432047" cy="313606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AU" sz="85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AU" dirty="0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‹#›</a:t>
            </a:fld>
            <a:endParaRPr lang="en-AU" dirty="0">
              <a:cs typeface="Times New Roman" pitchFamily="18" charset="0"/>
            </a:endParaRPr>
          </a:p>
        </p:txBody>
      </p:sp>
      <p:pic>
        <p:nvPicPr>
          <p:cNvPr id="8" name="Picture 7" descr="Blackstripandlogo.emf"/>
          <p:cNvPicPr>
            <a:picLocks noChangeAspect="1"/>
          </p:cNvPicPr>
          <p:nvPr userDrawn="1"/>
        </p:nvPicPr>
        <p:blipFill>
          <a:blip r:embed="rId2" cstate="print"/>
          <a:srcRect r="-388"/>
          <a:stretch>
            <a:fillRect/>
          </a:stretch>
        </p:blipFill>
        <p:spPr>
          <a:xfrm>
            <a:off x="-40704" y="112438"/>
            <a:ext cx="9288000" cy="103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969" y="6544394"/>
            <a:ext cx="9162000" cy="324000"/>
          </a:xfrm>
          <a:prstGeom prst="rect">
            <a:avLst/>
          </a:prstGeom>
          <a:solidFill>
            <a:srgbClr val="ECE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t" anchorCtr="0"/>
          <a:lstStyle/>
          <a:p>
            <a:pPr marL="6746875" indent="0" algn="l"/>
            <a:r>
              <a:rPr lang="en-US" sz="850" dirty="0" smtClean="0">
                <a:solidFill>
                  <a:schemeClr val="tx1"/>
                </a:solidFill>
                <a:latin typeface="+mj-lt"/>
              </a:rPr>
              <a:t>The University of Western Australia</a:t>
            </a:r>
            <a:r>
              <a:rPr lang="en-US" sz="850" baseline="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AU" sz="8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177281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2435746"/>
            <a:ext cx="8229600" cy="380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473825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10/04/2017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473825"/>
            <a:ext cx="5256584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62000" cy="108000"/>
          </a:xfrm>
          <a:prstGeom prst="rect">
            <a:avLst/>
          </a:prstGeom>
          <a:solidFill>
            <a:srgbClr val="ECE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t" anchorCtr="0"/>
          <a:lstStyle/>
          <a:p>
            <a:pPr marL="6762750" indent="0" algn="l"/>
            <a:endParaRPr lang="en-AU" sz="850" dirty="0">
              <a:latin typeface="+mj-l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9" y="6525344"/>
            <a:ext cx="432047" cy="313606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AU" sz="85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AU" dirty="0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‹#›</a:t>
            </a:fld>
            <a:endParaRPr lang="en-AU" dirty="0"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100" b="1" kern="1200">
          <a:solidFill>
            <a:srgbClr val="1A1A1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A1A1A"/>
        </a:buClr>
        <a:buFont typeface="Wingdings" pitchFamily="2" charset="2"/>
        <a:buChar char=""/>
        <a:defRPr sz="1800" kern="1200">
          <a:solidFill>
            <a:srgbClr val="1A1A1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A1A1A"/>
        </a:buClr>
        <a:buFont typeface="Arial" pitchFamily="34" charset="0"/>
        <a:buChar char="•"/>
        <a:defRPr sz="1800" kern="1200">
          <a:solidFill>
            <a:srgbClr val="1A1A1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A1A1A"/>
        </a:buClr>
        <a:buFont typeface="Arial" pitchFamily="34" charset="0"/>
        <a:buChar char="–"/>
        <a:defRPr sz="1200" kern="1200">
          <a:solidFill>
            <a:srgbClr val="1A1A1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A1A1A"/>
        </a:buClr>
        <a:buFont typeface="Arial" pitchFamily="34" charset="0"/>
        <a:buChar char="–"/>
        <a:defRPr sz="1200" kern="1200">
          <a:solidFill>
            <a:srgbClr val="1A1A1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8.xml"/><Relationship Id="rId7" Type="http://schemas.openxmlformats.org/officeDocument/2006/relationships/image" Target="../media/image4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2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6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318" y="1038225"/>
            <a:ext cx="9144318" cy="5343103"/>
          </a:xfrm>
        </p:spPr>
        <p:txBody>
          <a:bodyPr/>
          <a:lstStyle/>
          <a:p>
            <a:pPr algn="ctr"/>
            <a:r>
              <a:rPr lang="en-AU" sz="4000" dirty="0"/>
              <a:t>CITS 4402 Computer </a:t>
            </a:r>
            <a:r>
              <a:rPr lang="en-AU" sz="4000" dirty="0" smtClean="0"/>
              <a:t>Vision</a:t>
            </a:r>
            <a:br>
              <a:rPr lang="en-AU" sz="4000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2400" dirty="0" smtClean="0"/>
              <a:t>Ajmal Mian</a:t>
            </a:r>
            <a:br>
              <a:rPr lang="en-AU" sz="2400" dirty="0" smtClean="0"/>
            </a:br>
            <a:r>
              <a:rPr lang="en-AU" sz="2400" dirty="0" smtClean="0"/>
              <a:t>Mehdi </a:t>
            </a:r>
            <a:r>
              <a:rPr lang="en-AU" sz="2400" dirty="0" err="1" smtClean="0"/>
              <a:t>Ravanbkhsh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Lecture 07</a:t>
            </a:r>
            <a:br>
              <a:rPr lang="en-AU" dirty="0" smtClean="0"/>
            </a:br>
            <a:r>
              <a:rPr lang="en-AU" dirty="0" smtClean="0"/>
              <a:t>Feature Detection and Extraction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Structure from Motion (</a:t>
            </a:r>
            <a:r>
              <a:rPr lang="en-AU" dirty="0" err="1" smtClean="0"/>
              <a:t>SfM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Building Rome in a day</a:t>
            </a:r>
          </a:p>
          <a:p>
            <a:r>
              <a:rPr lang="en-AU" dirty="0" smtClean="0"/>
              <a:t>Matching feature points in unordered image collections</a:t>
            </a:r>
          </a:p>
          <a:p>
            <a:r>
              <a:rPr lang="en-AU" dirty="0" smtClean="0"/>
              <a:t>Software by Noah </a:t>
            </a:r>
            <a:r>
              <a:rPr lang="en-AU" dirty="0" err="1" smtClean="0"/>
              <a:t>Snavely</a:t>
            </a:r>
            <a:r>
              <a:rPr lang="en-AU" dirty="0" smtClean="0"/>
              <a:t>, Cornell University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418681"/>
            <a:ext cx="6667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10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 Tracking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 this bowler doing an underarm?</a:t>
            </a:r>
          </a:p>
          <a:p>
            <a:r>
              <a:rPr lang="en-AU" dirty="0" smtClean="0"/>
              <a:t>Track his joint </a:t>
            </a:r>
            <a:r>
              <a:rPr lang="en-AU" dirty="0" err="1" smtClean="0"/>
              <a:t>positioins</a:t>
            </a:r>
            <a:endParaRPr lang="en-AU" dirty="0" smtClean="0"/>
          </a:p>
          <a:p>
            <a:r>
              <a:rPr lang="en-AU" dirty="0" smtClean="0"/>
              <a:t>Use artificial markers to make detection and tracking easy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0380"/>
            <a:ext cx="1905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4221088"/>
            <a:ext cx="4384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Can be done without 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If we can detect the same points in all </a:t>
            </a:r>
            <a:br>
              <a:rPr lang="en-AU" dirty="0" smtClean="0"/>
            </a:br>
            <a:r>
              <a:rPr lang="en-AU" dirty="0" smtClean="0"/>
              <a:t>video frames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11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Feature Detectors – Classic and State of the Art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467769"/>
              </p:ext>
            </p:extLst>
          </p:nvPr>
        </p:nvGraphicFramePr>
        <p:xfrm>
          <a:off x="447675" y="1989138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Feature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Detection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Extraction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OpenCV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Published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Harris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1988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KLT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1994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LBP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1994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SIFT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IJCV 2004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FAST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ECCV 2006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SURF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CVIU 2008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BRIEF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~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ECCV</a:t>
                      </a:r>
                      <a:r>
                        <a:rPr lang="en-AU" baseline="0" dirty="0" smtClean="0"/>
                        <a:t> 2010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ORB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ICCV 2011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BRISK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ICCV 2011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FREAK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CVPR 2012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12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 of Feature Extraction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Haar</a:t>
            </a:r>
            <a:r>
              <a:rPr lang="en-AU" dirty="0" smtClean="0"/>
              <a:t> features</a:t>
            </a:r>
          </a:p>
          <a:p>
            <a:endParaRPr lang="en-AU" dirty="0"/>
          </a:p>
          <a:p>
            <a:r>
              <a:rPr lang="en-AU" dirty="0" smtClean="0"/>
              <a:t>HOG: Histogram of Oriented Gradients</a:t>
            </a:r>
          </a:p>
          <a:p>
            <a:endParaRPr lang="en-AU" dirty="0"/>
          </a:p>
          <a:p>
            <a:r>
              <a:rPr lang="en-AU" dirty="0" smtClean="0"/>
              <a:t>LBP: Local Binary Patterns</a:t>
            </a:r>
          </a:p>
          <a:p>
            <a:endParaRPr lang="en-AU" dirty="0"/>
          </a:p>
          <a:p>
            <a:r>
              <a:rPr lang="en-AU" dirty="0" smtClean="0"/>
              <a:t>Harris Corners</a:t>
            </a:r>
          </a:p>
          <a:p>
            <a:endParaRPr lang="en-AU" dirty="0"/>
          </a:p>
          <a:p>
            <a:r>
              <a:rPr lang="en-AU" dirty="0" smtClean="0"/>
              <a:t>Scale Invariant Feature Transform (SIFT)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13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62" y="2060848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Haar</a:t>
            </a:r>
            <a:r>
              <a:rPr lang="en-AU" dirty="0" smtClean="0"/>
              <a:t> Features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Haar</a:t>
            </a:r>
            <a:r>
              <a:rPr lang="en-AU" dirty="0" smtClean="0"/>
              <a:t> wavelets but very simple and fast to calculate</a:t>
            </a:r>
          </a:p>
          <a:p>
            <a:pPr lvl="2"/>
            <a:endParaRPr lang="en-AU" dirty="0"/>
          </a:p>
          <a:p>
            <a:r>
              <a:rPr lang="en-AU" dirty="0" smtClean="0"/>
              <a:t>Sum of white region pixels minus the </a:t>
            </a:r>
            <a:br>
              <a:rPr lang="en-AU" dirty="0" smtClean="0"/>
            </a:br>
            <a:r>
              <a:rPr lang="en-AU" dirty="0" smtClean="0"/>
              <a:t>sum of black region pixels</a:t>
            </a:r>
          </a:p>
          <a:p>
            <a:pPr lvl="2"/>
            <a:endParaRPr lang="en-AU" dirty="0" smtClean="0"/>
          </a:p>
          <a:p>
            <a:r>
              <a:rPr lang="en-AU" dirty="0" smtClean="0"/>
              <a:t>Can be calculated in </a:t>
            </a:r>
            <a:r>
              <a:rPr lang="en-AU" dirty="0" err="1" smtClean="0"/>
              <a:t>realtime</a:t>
            </a:r>
            <a:r>
              <a:rPr lang="en-AU" dirty="0" smtClean="0"/>
              <a:t> from integral image</a:t>
            </a:r>
          </a:p>
          <a:p>
            <a:pPr lvl="2"/>
            <a:endParaRPr lang="en-AU" dirty="0"/>
          </a:p>
          <a:p>
            <a:r>
              <a:rPr lang="en-AU" dirty="0" smtClean="0"/>
              <a:t>A large number of weak classifiers make decisions based on </a:t>
            </a:r>
            <a:r>
              <a:rPr lang="en-AU" dirty="0" err="1" smtClean="0"/>
              <a:t>Haar</a:t>
            </a:r>
            <a:r>
              <a:rPr lang="en-AU" dirty="0" smtClean="0"/>
              <a:t> features</a:t>
            </a:r>
          </a:p>
          <a:p>
            <a:pPr lvl="2"/>
            <a:endParaRPr lang="en-AU" dirty="0"/>
          </a:p>
          <a:p>
            <a:r>
              <a:rPr lang="en-AU" dirty="0" smtClean="0"/>
              <a:t>When combined, they become a </a:t>
            </a:r>
            <a:br>
              <a:rPr lang="en-AU" dirty="0" smtClean="0"/>
            </a:br>
            <a:r>
              <a:rPr lang="en-AU" dirty="0" smtClean="0"/>
              <a:t>strong classifier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69160"/>
            <a:ext cx="4176464" cy="151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5805264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Sum of pixels in D = 4 </a:t>
            </a:r>
            <a:r>
              <a:rPr lang="en-AU" dirty="0"/>
              <a:t>–</a:t>
            </a:r>
            <a:r>
              <a:rPr lang="en-AU" dirty="0" smtClean="0"/>
              <a:t> 2 – 3 + 1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991324" y="4437112"/>
            <a:ext cx="164660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Integral image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14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Haar</a:t>
            </a:r>
            <a:r>
              <a:rPr lang="en-AU" dirty="0" smtClean="0"/>
              <a:t> Features : Applications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Realtime</a:t>
            </a:r>
            <a:r>
              <a:rPr lang="en-AU" dirty="0" smtClean="0"/>
              <a:t> XXX detection</a:t>
            </a:r>
          </a:p>
          <a:p>
            <a:endParaRPr lang="en-AU" dirty="0"/>
          </a:p>
          <a:p>
            <a:r>
              <a:rPr lang="en-AU" dirty="0" smtClean="0"/>
              <a:t>Where XXX can be</a:t>
            </a:r>
          </a:p>
          <a:p>
            <a:pPr lvl="1"/>
            <a:r>
              <a:rPr lang="en-AU" dirty="0" smtClean="0"/>
              <a:t>Faces</a:t>
            </a:r>
          </a:p>
          <a:p>
            <a:pPr lvl="1"/>
            <a:r>
              <a:rPr lang="en-AU" dirty="0" smtClean="0"/>
              <a:t>Stop signs</a:t>
            </a:r>
          </a:p>
          <a:p>
            <a:pPr lvl="1"/>
            <a:r>
              <a:rPr lang="en-AU" dirty="0" smtClean="0"/>
              <a:t>Fish</a:t>
            </a:r>
          </a:p>
          <a:p>
            <a:pPr lvl="1"/>
            <a:r>
              <a:rPr lang="en-AU" dirty="0" smtClean="0"/>
              <a:t>Any object</a:t>
            </a:r>
          </a:p>
          <a:p>
            <a:pPr lvl="1"/>
            <a:endParaRPr lang="en-AU" dirty="0"/>
          </a:p>
          <a:p>
            <a:r>
              <a:rPr lang="en-AU" dirty="0" smtClean="0"/>
              <a:t>Using C++ </a:t>
            </a:r>
            <a:r>
              <a:rPr lang="en-AU" dirty="0" err="1" smtClean="0"/>
              <a:t>OpenCV</a:t>
            </a:r>
            <a:r>
              <a:rPr lang="en-AU" dirty="0" smtClean="0"/>
              <a:t> library, you can train a </a:t>
            </a:r>
            <a:r>
              <a:rPr lang="en-AU" dirty="0" err="1" smtClean="0"/>
              <a:t>Haar</a:t>
            </a:r>
            <a:r>
              <a:rPr lang="en-AU" dirty="0" smtClean="0"/>
              <a:t> detector for any object</a:t>
            </a:r>
          </a:p>
          <a:p>
            <a:endParaRPr lang="en-AU" dirty="0"/>
          </a:p>
          <a:p>
            <a:r>
              <a:rPr lang="en-AU" dirty="0" smtClean="0"/>
              <a:t>You can also do it using </a:t>
            </a:r>
            <a:r>
              <a:rPr lang="en-AU" dirty="0" err="1" smtClean="0"/>
              <a:t>Matlab</a:t>
            </a:r>
            <a:r>
              <a:rPr lang="en-AU" dirty="0" smtClean="0"/>
              <a:t> Computer Vision System Toolbox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15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 of Oriented Gradients (HOG)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Calculate gradient magnitude and orientation at each pixel</a:t>
            </a:r>
          </a:p>
          <a:p>
            <a:pPr lvl="2"/>
            <a:endParaRPr lang="en-AU" dirty="0"/>
          </a:p>
          <a:p>
            <a:r>
              <a:rPr lang="en-AU" dirty="0" smtClean="0"/>
              <a:t>Divide orientations into N bins e.g. 360 degrees can be divided into 18 bins</a:t>
            </a:r>
          </a:p>
          <a:p>
            <a:pPr lvl="2"/>
            <a:endParaRPr lang="en-AU" dirty="0"/>
          </a:p>
          <a:p>
            <a:r>
              <a:rPr lang="en-AU" dirty="0" smtClean="0"/>
              <a:t>The gradient magnitude of each pixel is then voted into the bin corresponding to its orientation</a:t>
            </a:r>
          </a:p>
          <a:p>
            <a:pPr lvl="2"/>
            <a:endParaRPr lang="en-AU" dirty="0"/>
          </a:p>
          <a:p>
            <a:r>
              <a:rPr lang="en-AU" dirty="0" smtClean="0"/>
              <a:t>Improved variants</a:t>
            </a:r>
          </a:p>
          <a:p>
            <a:pPr lvl="1"/>
            <a:r>
              <a:rPr lang="en-AU" sz="1600" dirty="0" smtClean="0"/>
              <a:t>Distribute the gradient magnitude among </a:t>
            </a:r>
            <a:r>
              <a:rPr lang="en-AU" sz="1600" dirty="0" err="1" smtClean="0"/>
              <a:t>neighboring</a:t>
            </a:r>
            <a:r>
              <a:rPr lang="en-AU" sz="1600" dirty="0" smtClean="0"/>
              <a:t> bins (soft voting)</a:t>
            </a:r>
          </a:p>
          <a:p>
            <a:pPr lvl="1"/>
            <a:r>
              <a:rPr lang="en-AU" sz="1600" dirty="0" smtClean="0"/>
              <a:t>Divide image into cells, compute HOG for each cell and concatenate them</a:t>
            </a:r>
          </a:p>
          <a:p>
            <a:pPr lvl="1"/>
            <a:r>
              <a:rPr lang="en-AU" sz="1600" dirty="0" smtClean="0"/>
              <a:t>Use a Gaussian window to weight the gradient magnitudes</a:t>
            </a:r>
          </a:p>
          <a:p>
            <a:pPr lvl="1"/>
            <a:r>
              <a:rPr lang="en-AU" sz="1600" dirty="0" smtClean="0"/>
              <a:t>Normalize the final HOG to unit magnitude</a:t>
            </a:r>
            <a:endParaRPr lang="en-A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11601" r="9336" b="15065"/>
          <a:stretch/>
        </p:blipFill>
        <p:spPr bwMode="auto">
          <a:xfrm>
            <a:off x="755576" y="5492543"/>
            <a:ext cx="1351305" cy="95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t="12500" r="9312" b="15000"/>
          <a:stretch/>
        </p:blipFill>
        <p:spPr bwMode="auto">
          <a:xfrm>
            <a:off x="2555777" y="5505243"/>
            <a:ext cx="1351306" cy="94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11667" r="8685" b="14167"/>
          <a:stretch/>
        </p:blipFill>
        <p:spPr bwMode="auto">
          <a:xfrm>
            <a:off x="4355976" y="5483448"/>
            <a:ext cx="1373101" cy="9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03802"/>
            <a:ext cx="2314978" cy="11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16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HOG Applications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Can be used for detection of objects or actions</a:t>
            </a:r>
          </a:p>
          <a:p>
            <a:endParaRPr lang="en-AU" dirty="0"/>
          </a:p>
          <a:p>
            <a:r>
              <a:rPr lang="en-AU" dirty="0" smtClean="0"/>
              <a:t>Has shown very good results for pedestrian detection</a:t>
            </a:r>
          </a:p>
          <a:p>
            <a:endParaRPr lang="en-AU" dirty="0"/>
          </a:p>
          <a:p>
            <a:r>
              <a:rPr lang="en-AU" dirty="0" smtClean="0"/>
              <a:t>Has shown good results for action recognition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17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Local Binary Pattern (LBP)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Compare 8-connected </a:t>
            </a:r>
            <a:r>
              <a:rPr lang="en-AU" dirty="0" err="1" smtClean="0"/>
              <a:t>neighborhood</a:t>
            </a:r>
            <a:r>
              <a:rPr lang="en-AU" dirty="0" smtClean="0"/>
              <a:t> with </a:t>
            </a:r>
            <a:r>
              <a:rPr lang="en-AU" dirty="0" err="1" smtClean="0"/>
              <a:t>center</a:t>
            </a:r>
            <a:r>
              <a:rPr lang="en-AU" dirty="0" smtClean="0"/>
              <a:t> pixel</a:t>
            </a:r>
          </a:p>
          <a:p>
            <a:r>
              <a:rPr lang="en-AU" dirty="0" smtClean="0"/>
              <a:t>If pixel &gt; </a:t>
            </a:r>
            <a:r>
              <a:rPr lang="en-AU" dirty="0" err="1" smtClean="0"/>
              <a:t>center</a:t>
            </a:r>
            <a:r>
              <a:rPr lang="en-AU" dirty="0" smtClean="0"/>
              <a:t>, replace with ‘1’ else ‘0’</a:t>
            </a:r>
          </a:p>
          <a:p>
            <a:r>
              <a:rPr lang="en-AU" dirty="0" smtClean="0"/>
              <a:t>Construct a binary number by going clockwise</a:t>
            </a:r>
          </a:p>
          <a:p>
            <a:r>
              <a:rPr lang="en-AU" dirty="0" smtClean="0"/>
              <a:t>Replace the </a:t>
            </a:r>
            <a:r>
              <a:rPr lang="en-AU" dirty="0" err="1" smtClean="0"/>
              <a:t>center</a:t>
            </a:r>
            <a:r>
              <a:rPr lang="en-AU" dirty="0" smtClean="0"/>
              <a:t> pixel with the decimal value of the binary number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Binary number is sensitive to starting point – LBP is not rotation invariant</a:t>
            </a:r>
          </a:p>
          <a:p>
            <a:r>
              <a:rPr lang="en-AU" dirty="0" smtClean="0"/>
              <a:t>Rotate binary string to minimize decimal value for rotation invariance</a:t>
            </a:r>
          </a:p>
          <a:p>
            <a:r>
              <a:rPr lang="en-AU" dirty="0" smtClean="0"/>
              <a:t>Minor changes in illumination can change the decimal value</a:t>
            </a:r>
          </a:p>
          <a:p>
            <a:r>
              <a:rPr lang="en-AU" dirty="0" smtClean="0"/>
              <a:t>Partition image into cells and construct LBP histograms in each cell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3848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18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LBP Example from </a:t>
            </a:r>
            <a:r>
              <a:rPr lang="en-AU" dirty="0" err="1" smtClean="0"/>
              <a:t>OpenCV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Notice how LBP feature are illumination invariant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473796"/>
            <a:ext cx="6324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19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Objectives of this lecture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AU" dirty="0" smtClean="0"/>
              <a:t>To understand the concept of feature detection 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To know the properties of good features</a:t>
            </a:r>
          </a:p>
          <a:p>
            <a:pPr>
              <a:lnSpc>
                <a:spcPct val="200000"/>
              </a:lnSpc>
            </a:pPr>
            <a:r>
              <a:rPr lang="en-AU" dirty="0"/>
              <a:t>To learn how to extract features from </a:t>
            </a:r>
            <a:r>
              <a:rPr lang="en-AU" dirty="0" smtClean="0"/>
              <a:t>images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To learn the Harris corner detection algorithm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To learn the Scale Invariant Feature Transform (SIFT)</a:t>
            </a:r>
          </a:p>
          <a:p>
            <a:pPr>
              <a:lnSpc>
                <a:spcPct val="200000"/>
              </a:lnSpc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2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Should we Extract Features from all Points?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LBP, HOG and </a:t>
            </a:r>
            <a:r>
              <a:rPr lang="en-AU" dirty="0" err="1" smtClean="0"/>
              <a:t>Haar</a:t>
            </a:r>
            <a:r>
              <a:rPr lang="en-AU" dirty="0" smtClean="0"/>
              <a:t> features do not have an embedded interest point detection</a:t>
            </a:r>
          </a:p>
          <a:p>
            <a:endParaRPr lang="en-AU" dirty="0"/>
          </a:p>
          <a:p>
            <a:r>
              <a:rPr lang="en-AU" dirty="0" smtClean="0"/>
              <a:t>Such features must be calculated at each pixel or globally from the overall image</a:t>
            </a:r>
          </a:p>
          <a:p>
            <a:pPr lvl="1"/>
            <a:r>
              <a:rPr lang="en-AU" dirty="0" smtClean="0"/>
              <a:t>Sensitive to occlusions</a:t>
            </a:r>
          </a:p>
          <a:p>
            <a:pPr lvl="1"/>
            <a:r>
              <a:rPr lang="en-AU" dirty="0" smtClean="0"/>
              <a:t>Sensitive to orientation</a:t>
            </a:r>
          </a:p>
          <a:p>
            <a:pPr lvl="1"/>
            <a:r>
              <a:rPr lang="en-AU" dirty="0"/>
              <a:t>Computationally </a:t>
            </a:r>
            <a:r>
              <a:rPr lang="en-AU" dirty="0" smtClean="0"/>
              <a:t>expensive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20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Corner Detection: Basic Idea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Where two edges meet</a:t>
            </a:r>
          </a:p>
          <a:p>
            <a:r>
              <a:rPr lang="en-AU" dirty="0" smtClean="0"/>
              <a:t>Where X and Y gradients are both high??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01" y="3068166"/>
            <a:ext cx="36480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21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 Detector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corner is a point </a:t>
            </a:r>
            <a:r>
              <a:rPr lang="en-AU" smtClean="0"/>
              <a:t>around which </a:t>
            </a:r>
            <a:r>
              <a:rPr lang="en-AU" dirty="0" smtClean="0"/>
              <a:t>the gradient has two or more dominant directions</a:t>
            </a:r>
          </a:p>
          <a:p>
            <a:endParaRPr lang="en-AU" dirty="0"/>
          </a:p>
          <a:p>
            <a:r>
              <a:rPr lang="en-AU" dirty="0" smtClean="0"/>
              <a:t>Corners can be </a:t>
            </a:r>
            <a:r>
              <a:rPr lang="en-AU" dirty="0" err="1" smtClean="0"/>
              <a:t>repeatably</a:t>
            </a:r>
            <a:r>
              <a:rPr lang="en-AU" dirty="0" smtClean="0"/>
              <a:t> detected under varying illumination and view point changes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22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 Detector: Basic Idea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36866" name="Picture 2" descr="D:\TEACHING\CITS4402\CITS4402-lectures\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69" y="2692896"/>
            <a:ext cx="711763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9592" y="5589240"/>
            <a:ext cx="7344816" cy="6983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Harris corner detector mathematically determines these three cases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23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 Detector : Mathematics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7932763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Change in appearance of window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𝑤</m:t>
                    </m:r>
                    <m:r>
                      <a:rPr lang="en-AU" b="0" i="1" smtClean="0">
                        <a:latin typeface="Cambria Math"/>
                      </a:rPr>
                      <m:t>(</m:t>
                    </m:r>
                    <m:r>
                      <a:rPr lang="en-AU" b="0" i="1" smtClean="0">
                        <a:latin typeface="Cambria Math"/>
                      </a:rPr>
                      <m:t>𝑥</m:t>
                    </m:r>
                    <m:r>
                      <a:rPr lang="en-AU" b="0" i="1" smtClean="0">
                        <a:latin typeface="Cambria Math"/>
                      </a:rPr>
                      <m:t>,</m:t>
                    </m:r>
                    <m:r>
                      <a:rPr lang="en-AU" b="0" i="1" smtClean="0">
                        <a:latin typeface="Cambria Math"/>
                      </a:rPr>
                      <m:t>𝑦</m:t>
                    </m:r>
                    <m:r>
                      <a:rPr lang="en-A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AU" dirty="0" smtClean="0"/>
                  <a:t> for the shift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[</m:t>
                    </m:r>
                    <m:r>
                      <a:rPr lang="en-AU" b="0" i="1" smtClean="0">
                        <a:latin typeface="Cambria Math"/>
                      </a:rPr>
                      <m:t>𝑢</m:t>
                    </m:r>
                    <m:r>
                      <a:rPr lang="en-AU" b="0" i="1" smtClean="0">
                        <a:latin typeface="Cambria Math"/>
                      </a:rPr>
                      <m:t>,</m:t>
                    </m:r>
                    <m:r>
                      <a:rPr lang="en-AU" b="0" i="1" smtClean="0">
                        <a:latin typeface="Cambria Math"/>
                      </a:rPr>
                      <m:t>𝑣</m:t>
                    </m:r>
                    <m:r>
                      <a:rPr lang="en-AU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AU" dirty="0" smtClean="0"/>
                  <a:t>:</a:t>
                </a:r>
                <a:endParaRPr lang="en-AU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444" t="-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2123728" y="3717032"/>
            <a:ext cx="1584176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Window function</a:t>
            </a:r>
            <a:endParaRPr lang="en-AU" dirty="0"/>
          </a:p>
        </p:txBody>
      </p:sp>
      <p:sp>
        <p:nvSpPr>
          <p:cNvPr id="10" name="Rounded Rectangle 9"/>
          <p:cNvSpPr/>
          <p:nvPr/>
        </p:nvSpPr>
        <p:spPr>
          <a:xfrm>
            <a:off x="4649949" y="3717032"/>
            <a:ext cx="1584176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Shifted</a:t>
            </a:r>
            <a:br>
              <a:rPr lang="en-AU" dirty="0" smtClean="0"/>
            </a:br>
            <a:r>
              <a:rPr lang="en-AU" dirty="0" smtClean="0"/>
              <a:t>intensity</a:t>
            </a:r>
            <a:endParaRPr lang="en-AU" dirty="0"/>
          </a:p>
        </p:txBody>
      </p:sp>
      <p:sp>
        <p:nvSpPr>
          <p:cNvPr id="11" name="Rounded Rectangle 10"/>
          <p:cNvSpPr/>
          <p:nvPr/>
        </p:nvSpPr>
        <p:spPr>
          <a:xfrm>
            <a:off x="7060755" y="3717032"/>
            <a:ext cx="1584176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Intensity</a:t>
            </a:r>
            <a:endParaRPr lang="en-AU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164288" y="3022476"/>
            <a:ext cx="10801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55976" y="2996952"/>
            <a:ext cx="400523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131840" y="2996952"/>
            <a:ext cx="400523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2" name="Picture 4" descr="D:\TEACHING\CITS4402\CITS4402-lectures\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00" y="5067651"/>
            <a:ext cx="5704395" cy="87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520" y="5251896"/>
                <a:ext cx="2949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Window function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A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/>
                          </a:rPr>
                          <m:t>𝑥</m:t>
                        </m:r>
                        <m:r>
                          <a:rPr lang="en-AU" b="0" i="1" smtClean="0">
                            <a:latin typeface="Cambria Math"/>
                          </a:rPr>
                          <m:t>,</m:t>
                        </m:r>
                        <m:r>
                          <a:rPr lang="en-AU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AU" b="0" i="1" smtClean="0">
                        <a:latin typeface="Cambria Math"/>
                      </a:rPr>
                      <m:t>= 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51896"/>
                <a:ext cx="294914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653" t="-8333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084168" y="525189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or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3203848" y="6093296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Box i.e. 1 inside, 0 outside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7157124" y="608400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Gaussian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24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7932763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 Detector : Intuition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Change in appearance of window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𝑤</m:t>
                    </m:r>
                    <m:r>
                      <a:rPr lang="en-AU" i="1">
                        <a:latin typeface="Cambria Math"/>
                      </a:rPr>
                      <m:t>(</m:t>
                    </m:r>
                    <m:r>
                      <a:rPr lang="en-AU" i="1">
                        <a:latin typeface="Cambria Math"/>
                      </a:rPr>
                      <m:t>𝑥</m:t>
                    </m:r>
                    <m:r>
                      <a:rPr lang="en-AU" i="1">
                        <a:latin typeface="Cambria Math"/>
                      </a:rPr>
                      <m:t>,</m:t>
                    </m:r>
                    <m:r>
                      <a:rPr lang="en-AU" i="1">
                        <a:latin typeface="Cambria Math"/>
                      </a:rPr>
                      <m:t>𝑦</m:t>
                    </m:r>
                    <m:r>
                      <a:rPr lang="en-AU" i="1">
                        <a:latin typeface="Cambria Math"/>
                      </a:rPr>
                      <m:t>)</m:t>
                    </m:r>
                  </m:oMath>
                </a14:m>
                <a:r>
                  <a:rPr lang="en-AU" dirty="0"/>
                  <a:t> for the shift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[</m:t>
                    </m:r>
                    <m:r>
                      <a:rPr lang="en-AU" i="1">
                        <a:latin typeface="Cambria Math"/>
                      </a:rPr>
                      <m:t>𝑢</m:t>
                    </m:r>
                    <m:r>
                      <a:rPr lang="en-AU" i="1">
                        <a:latin typeface="Cambria Math"/>
                      </a:rPr>
                      <m:t>,</m:t>
                    </m:r>
                    <m:r>
                      <a:rPr lang="en-AU" i="1">
                        <a:latin typeface="Cambria Math"/>
                      </a:rPr>
                      <m:t>𝑣</m:t>
                    </m:r>
                    <m:r>
                      <a:rPr lang="en-AU" i="1">
                        <a:latin typeface="Cambria Math"/>
                      </a:rPr>
                      <m:t>]</m:t>
                    </m:r>
                  </m:oMath>
                </a14:m>
                <a:r>
                  <a:rPr lang="en-AU" dirty="0"/>
                  <a:t>: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444" t="-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4211960" y="2204864"/>
            <a:ext cx="4176464" cy="1296144"/>
          </a:xfrm>
          <a:prstGeom prst="ellipse">
            <a:avLst/>
          </a:prstGeom>
          <a:noFill/>
          <a:ln>
            <a:solidFill>
              <a:srgbClr val="FF0000">
                <a:alpha val="54000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/>
          <p:cNvCxnSpPr>
            <a:stCxn id="8" idx="4"/>
          </p:cNvCxnSpPr>
          <p:nvPr/>
        </p:nvCxnSpPr>
        <p:spPr>
          <a:xfrm flipH="1">
            <a:off x="5364088" y="3501008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39551" y="4530824"/>
                <a:ext cx="8076779" cy="9144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AU" dirty="0" smtClean="0"/>
                  <a:t>For uniform intensity patches, this term will be zero. Recall that we want to find patches where the variation is large. Hence, we want to find patches where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𝐸</m:t>
                    </m:r>
                    <m:r>
                      <a:rPr lang="en-AU" b="0" i="1" smtClean="0">
                        <a:latin typeface="Cambria Math"/>
                      </a:rPr>
                      <m:t>(</m:t>
                    </m:r>
                    <m:r>
                      <a:rPr lang="en-AU" b="0" i="1" smtClean="0">
                        <a:latin typeface="Cambria Math"/>
                      </a:rPr>
                      <m:t>𝑢</m:t>
                    </m:r>
                    <m:r>
                      <a:rPr lang="en-AU" b="0" i="1" smtClean="0">
                        <a:latin typeface="Cambria Math"/>
                      </a:rPr>
                      <m:t>,</m:t>
                    </m:r>
                    <m:r>
                      <a:rPr lang="en-AU" b="0" i="1" smtClean="0">
                        <a:latin typeface="Cambria Math"/>
                      </a:rPr>
                      <m:t>𝑣</m:t>
                    </m:r>
                    <m:r>
                      <a:rPr lang="en-A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AU" dirty="0" smtClean="0"/>
                  <a:t> is LARGE.</a:t>
                </a:r>
                <a:endParaRPr lang="en-AU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4530824"/>
                <a:ext cx="8076779" cy="9144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25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 Detector : Derivation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2123728" y="2348880"/>
            <a:ext cx="410471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First order Taylor series approximation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24128" y="3018438"/>
                <a:ext cx="3158750" cy="33855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AU" sz="1600" dirty="0" smtClean="0"/>
                  <a:t>Recall the square term of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/>
                      </a:rPr>
                      <m:t>𝐸</m:t>
                    </m:r>
                    <m:r>
                      <a:rPr lang="en-AU" sz="1600" b="0" i="1" smtClean="0">
                        <a:latin typeface="Cambria Math"/>
                      </a:rPr>
                      <m:t>(</m:t>
                    </m:r>
                    <m:r>
                      <a:rPr lang="en-AU" sz="1600" b="0" i="1" smtClean="0">
                        <a:latin typeface="Cambria Math"/>
                      </a:rPr>
                      <m:t>𝑢</m:t>
                    </m:r>
                    <m:r>
                      <a:rPr lang="en-AU" sz="1600" b="0" i="1" smtClean="0">
                        <a:latin typeface="Cambria Math"/>
                      </a:rPr>
                      <m:t>,</m:t>
                    </m:r>
                    <m:r>
                      <a:rPr lang="en-AU" sz="1600" b="0" i="1" smtClean="0">
                        <a:latin typeface="Cambria Math"/>
                      </a:rPr>
                      <m:t>𝑣</m:t>
                    </m:r>
                    <m:r>
                      <a:rPr lang="en-AU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en-AU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018438"/>
                <a:ext cx="315875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5292080" y="318771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75656" y="3429000"/>
            <a:ext cx="648072" cy="5911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44208" y="3429000"/>
            <a:ext cx="648072" cy="5911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52120" y="4653136"/>
            <a:ext cx="2853666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1600" dirty="0" smtClean="0"/>
              <a:t>Removing (</a:t>
            </a:r>
            <a:r>
              <a:rPr lang="en-AU" sz="1600" dirty="0" err="1" smtClean="0"/>
              <a:t>x,y</a:t>
            </a:r>
            <a:r>
              <a:rPr lang="en-AU" sz="1600" dirty="0" smtClean="0"/>
              <a:t>) for readability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26</a:t>
            </a:fld>
            <a:endParaRPr lang="en-AU" dirty="0"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4920"/>
            <a:ext cx="8308112" cy="42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 Detector : Mathematics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9"/>
            <a:ext cx="5339697" cy="23270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157191"/>
            <a:ext cx="4520966" cy="8961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78889" y="2384062"/>
            <a:ext cx="318559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Window function can be simply w 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Product of first derivatives of the image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27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 Detector : Intuitive Example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5796136" y="303070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Treat gradient vectors as a set of (dx, </a:t>
            </a:r>
            <a:r>
              <a:rPr lang="en-AU" dirty="0" err="1" smtClean="0"/>
              <a:t>dy</a:t>
            </a:r>
            <a:r>
              <a:rPr lang="en-AU" dirty="0" smtClean="0"/>
              <a:t>) points with </a:t>
            </a:r>
            <a:r>
              <a:rPr lang="en-AU" dirty="0" err="1" smtClean="0"/>
              <a:t>center</a:t>
            </a:r>
            <a:r>
              <a:rPr lang="en-AU" dirty="0" smtClean="0"/>
              <a:t> of mass at (0,0)</a:t>
            </a:r>
            <a:endParaRPr lang="en-AU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343599" cy="470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28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Plotting Derivatives as 2D Points for PCA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074887"/>
            <a:ext cx="55245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29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features and what is their use?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Feature </a:t>
            </a:r>
            <a:r>
              <a:rPr lang="en-AU" dirty="0"/>
              <a:t>is a piece of information that describes an image or a part of </a:t>
            </a:r>
            <a:r>
              <a:rPr lang="en-AU" dirty="0" smtClean="0"/>
              <a:t>it</a:t>
            </a:r>
          </a:p>
          <a:p>
            <a:pPr lvl="1"/>
            <a:r>
              <a:rPr lang="en-AU" dirty="0" smtClean="0"/>
              <a:t>Corners </a:t>
            </a:r>
            <a:endParaRPr lang="en-AU" dirty="0"/>
          </a:p>
          <a:p>
            <a:pPr lvl="1"/>
            <a:r>
              <a:rPr lang="en-AU" dirty="0"/>
              <a:t>Edges </a:t>
            </a:r>
          </a:p>
          <a:p>
            <a:pPr lvl="1"/>
            <a:r>
              <a:rPr lang="fr-FR" dirty="0" err="1"/>
              <a:t>Circles</a:t>
            </a:r>
            <a:r>
              <a:rPr lang="fr-FR" dirty="0"/>
              <a:t>, ellipses, </a:t>
            </a:r>
            <a:r>
              <a:rPr lang="fr-FR" dirty="0" err="1"/>
              <a:t>lines</a:t>
            </a:r>
            <a:r>
              <a:rPr lang="fr-FR" dirty="0"/>
              <a:t>, blobs </a:t>
            </a:r>
            <a:r>
              <a:rPr lang="fr-FR" dirty="0" err="1"/>
              <a:t>etc</a:t>
            </a:r>
            <a:r>
              <a:rPr lang="fr-FR" dirty="0"/>
              <a:t> </a:t>
            </a:r>
          </a:p>
          <a:p>
            <a:endParaRPr lang="en-AU" dirty="0"/>
          </a:p>
          <a:p>
            <a:r>
              <a:rPr lang="en-AU" dirty="0" smtClean="0"/>
              <a:t>Features </a:t>
            </a:r>
            <a:r>
              <a:rPr lang="en-AU" dirty="0"/>
              <a:t>are useful to match two images </a:t>
            </a:r>
            <a:endParaRPr lang="en-AU" dirty="0" smtClean="0"/>
          </a:p>
          <a:p>
            <a:pPr lvl="1"/>
            <a:r>
              <a:rPr lang="en-AU" dirty="0" smtClean="0"/>
              <a:t>Find </a:t>
            </a:r>
            <a:r>
              <a:rPr lang="en-AU" dirty="0"/>
              <a:t>common points in two images to stitch them </a:t>
            </a:r>
          </a:p>
          <a:p>
            <a:pPr lvl="1"/>
            <a:r>
              <a:rPr lang="en-AU" dirty="0" smtClean="0"/>
              <a:t>Object recognition, face </a:t>
            </a:r>
            <a:r>
              <a:rPr lang="en-AU" dirty="0"/>
              <a:t>recognition </a:t>
            </a:r>
          </a:p>
          <a:p>
            <a:pPr lvl="1"/>
            <a:r>
              <a:rPr lang="en-AU" dirty="0"/>
              <a:t>Structure from motion, stereo correspondence </a:t>
            </a:r>
          </a:p>
          <a:p>
            <a:endParaRPr lang="en-AU" dirty="0"/>
          </a:p>
          <a:p>
            <a:r>
              <a:rPr lang="en-AU" b="1" dirty="0" smtClean="0"/>
              <a:t>Why </a:t>
            </a:r>
            <a:r>
              <a:rPr lang="en-AU" b="1" dirty="0"/>
              <a:t>not match pixels values? </a:t>
            </a:r>
            <a:r>
              <a:rPr lang="en-AU" dirty="0"/>
              <a:t>– Pixel values change with light intensity, colour and direction. They also change with </a:t>
            </a:r>
            <a:r>
              <a:rPr lang="en-AU" dirty="0" smtClean="0"/>
              <a:t>camera </a:t>
            </a:r>
            <a:r>
              <a:rPr lang="en-AU" dirty="0"/>
              <a:t>orientation. 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3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"/>
          <a:stretch/>
        </p:blipFill>
        <p:spPr bwMode="auto">
          <a:xfrm>
            <a:off x="971600" y="1196752"/>
            <a:ext cx="7380685" cy="519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851920" y="2636912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28184" y="616530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30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 Detector: </a:t>
            </a:r>
            <a:r>
              <a:rPr lang="en-AU" dirty="0" err="1" smtClean="0"/>
              <a:t>Cornerness</a:t>
            </a:r>
            <a:r>
              <a:rPr lang="en-AU" dirty="0" smtClean="0"/>
              <a:t> Measure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766888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Measure of corner response:</a:t>
            </a:r>
            <a:endParaRPr lang="ru-RU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209800" y="2514600"/>
          <a:ext cx="3848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3" imgW="1536480" imgH="279360" progId="Equation.DSMT4">
                  <p:embed/>
                </p:oleObj>
              </mc:Choice>
              <mc:Fallback>
                <p:oleObj name="Equation" r:id="rId3" imgW="1536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3848100" cy="6985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667000" y="3886200"/>
          <a:ext cx="2671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5" imgW="1066680" imgH="457200" progId="Equation.DSMT4">
                  <p:embed/>
                </p:oleObj>
              </mc:Choice>
              <mc:Fallback>
                <p:oleObj name="Equation" r:id="rId5" imgW="1066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86200"/>
                        <a:ext cx="2671763" cy="11430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81200" y="5562600"/>
            <a:ext cx="484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– empirical constant, 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= 0.04-0.06)</a:t>
            </a:r>
            <a:endParaRPr lang="ru-RU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31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 Detector: Corner Response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grpSp>
        <p:nvGrpSpPr>
          <p:cNvPr id="21" name="Group 20"/>
          <p:cNvGrpSpPr/>
          <p:nvPr/>
        </p:nvGrpSpPr>
        <p:grpSpPr>
          <a:xfrm>
            <a:off x="3124200" y="1752600"/>
            <a:ext cx="5410200" cy="4800600"/>
            <a:chOff x="3124200" y="1752600"/>
            <a:chExt cx="5410200" cy="480060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038600" y="1752600"/>
              <a:ext cx="4343400" cy="4343400"/>
            </a:xfrm>
            <a:prstGeom prst="rect">
              <a:avLst/>
            </a:prstGeom>
            <a:solidFill>
              <a:srgbClr val="F38F6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7772400" y="6096000"/>
              <a:ext cx="76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en-US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sz="2400" baseline="-25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endParaRPr lang="ru-RU" alt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124200" y="1828800"/>
              <a:ext cx="1066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en-US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sz="2400" baseline="-25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lang="ru-RU" alt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495800" y="1752600"/>
              <a:ext cx="3886200" cy="3937000"/>
            </a:xfrm>
            <a:custGeom>
              <a:avLst/>
              <a:gdLst>
                <a:gd name="T0" fmla="*/ 0 w 2448"/>
                <a:gd name="T1" fmla="*/ 1920 h 2480"/>
                <a:gd name="T2" fmla="*/ 672 w 2448"/>
                <a:gd name="T3" fmla="*/ 0 h 2480"/>
                <a:gd name="T4" fmla="*/ 2448 w 2448"/>
                <a:gd name="T5" fmla="*/ 0 h 2480"/>
                <a:gd name="T6" fmla="*/ 2448 w 2448"/>
                <a:gd name="T7" fmla="*/ 1872 h 2480"/>
                <a:gd name="T8" fmla="*/ 555 w 2448"/>
                <a:gd name="T9" fmla="*/ 2480 h 2480"/>
                <a:gd name="T10" fmla="*/ 0 w 2448"/>
                <a:gd name="T11" fmla="*/ 192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8" h="2480">
                  <a:moveTo>
                    <a:pt x="0" y="1920"/>
                  </a:moveTo>
                  <a:lnTo>
                    <a:pt x="672" y="0"/>
                  </a:lnTo>
                  <a:lnTo>
                    <a:pt x="2448" y="0"/>
                  </a:lnTo>
                  <a:lnTo>
                    <a:pt x="2448" y="1872"/>
                  </a:lnTo>
                  <a:lnTo>
                    <a:pt x="555" y="2480"/>
                  </a:lnTo>
                  <a:lnTo>
                    <a:pt x="0" y="192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4038600" y="4343400"/>
              <a:ext cx="1749425" cy="1752600"/>
            </a:xfrm>
            <a:prstGeom prst="rtTriangl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791200" y="1981200"/>
              <a:ext cx="2667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“Corner”</a:t>
              </a:r>
              <a:endParaRPr lang="ru-RU" altLang="en-US" sz="20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7162800" y="51054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“Edge” </a:t>
              </a:r>
              <a:endParaRPr lang="ru-RU" altLang="en-US" sz="20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114800" y="19050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“Edge” </a:t>
              </a:r>
              <a:endParaRPr lang="ru-RU" altLang="en-US" sz="20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886200" y="5105400"/>
              <a:ext cx="1219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“Flat”</a:t>
              </a:r>
              <a:endParaRPr lang="ru-RU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6029325" y="3276600"/>
              <a:ext cx="8461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i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&gt; 0</a:t>
              </a:r>
              <a:endParaRPr lang="ru-RU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191000" y="2362200"/>
              <a:ext cx="8461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i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&lt; 0</a:t>
              </a:r>
              <a:endParaRPr lang="ru-RU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7315200" y="5562600"/>
              <a:ext cx="8461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i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&lt; 0</a:t>
              </a:r>
              <a:endParaRPr lang="ru-RU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060825" y="5562600"/>
              <a:ext cx="12731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i="1">
                  <a:latin typeface="Times New Roman" pitchFamily="18" charset="0"/>
                  <a:cs typeface="Times New Roman" pitchFamily="18" charset="0"/>
                </a:rPr>
                <a:t>|R|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small</a:t>
              </a:r>
              <a:endParaRPr lang="ru-RU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81000" y="22860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depends only on eigenvalues of 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is large for a </a:t>
            </a:r>
            <a:r>
              <a:rPr lang="en-US" alt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corner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is negative with large magnitude for an </a:t>
            </a:r>
            <a:r>
              <a:rPr lang="en-US" alt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edge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|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| is small for a </a:t>
            </a:r>
            <a:r>
              <a:rPr lang="en-US" alt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flat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region</a:t>
            </a:r>
            <a:endParaRPr lang="ru-RU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32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 Detection in </a:t>
            </a:r>
            <a:r>
              <a:rPr lang="en-AU" dirty="0" err="1" smtClean="0"/>
              <a:t>Matlab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 = corner(</a:t>
            </a:r>
            <a:r>
              <a:rPr lang="en-AU" dirty="0" err="1" smtClean="0"/>
              <a:t>img</a:t>
            </a:r>
            <a:r>
              <a:rPr lang="en-AU" dirty="0" smtClean="0"/>
              <a:t>); % returns the locations of Harris corners in </a:t>
            </a:r>
            <a:r>
              <a:rPr lang="en-AU" dirty="0" err="1" smtClean="0"/>
              <a:t>img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Type help corner to see details of the function</a:t>
            </a:r>
          </a:p>
          <a:p>
            <a:endParaRPr lang="en-AU" dirty="0"/>
          </a:p>
          <a:p>
            <a:r>
              <a:rPr lang="en-AU" dirty="0" smtClean="0"/>
              <a:t>You can try different sensitivity levels and filter values.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33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Algorithm : Harris Corner Detector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rabicPeriod"/>
                </a:pPr>
                <a:r>
                  <a:rPr lang="en-AU" dirty="0" smtClean="0"/>
                  <a:t>Computer x and y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AU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AU" dirty="0" smtClean="0"/>
                  <a:t> of the input image</a:t>
                </a:r>
              </a:p>
              <a:p>
                <a:pPr>
                  <a:buFont typeface="+mj-lt"/>
                  <a:buAutoNum type="arabicPeriod"/>
                </a:pPr>
                <a:endParaRPr lang="en-AU" dirty="0"/>
              </a:p>
              <a:p>
                <a:pPr>
                  <a:buFont typeface="+mj-lt"/>
                  <a:buAutoNum type="arabicPeriod"/>
                </a:pPr>
                <a:r>
                  <a:rPr lang="en-AU" dirty="0" smtClean="0"/>
                  <a:t>Computer products of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A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A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AU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AU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AU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AU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A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AU" dirty="0" smtClean="0"/>
              </a:p>
              <a:p>
                <a:pPr>
                  <a:buFont typeface="+mj-lt"/>
                  <a:buAutoNum type="arabicPeriod"/>
                </a:pPr>
                <a:endParaRPr lang="en-AU" dirty="0"/>
              </a:p>
              <a:p>
                <a:pPr>
                  <a:buFont typeface="+mj-lt"/>
                  <a:buAutoNum type="arabicPeriod"/>
                </a:pPr>
                <a:r>
                  <a:rPr lang="en-AU" dirty="0" smtClean="0"/>
                  <a:t>For each pixel, compute the matrix M in a local </a:t>
                </a:r>
                <a:r>
                  <a:rPr lang="en-AU" dirty="0" err="1" smtClean="0"/>
                  <a:t>neighborhood</a:t>
                </a:r>
                <a:endParaRPr lang="en-AU" dirty="0" smtClean="0"/>
              </a:p>
              <a:p>
                <a:pPr>
                  <a:buFont typeface="+mj-lt"/>
                  <a:buAutoNum type="arabicPeriod"/>
                </a:pPr>
                <a:endParaRPr lang="en-AU" dirty="0"/>
              </a:p>
              <a:p>
                <a:pPr>
                  <a:buFont typeface="+mj-lt"/>
                  <a:buAutoNum type="arabicPeriod"/>
                </a:pPr>
                <a:r>
                  <a:rPr lang="en-AU" dirty="0" smtClean="0"/>
                  <a:t>Compute the corner response R at each pixel</a:t>
                </a:r>
              </a:p>
              <a:p>
                <a:pPr>
                  <a:buFont typeface="+mj-lt"/>
                  <a:buAutoNum type="arabicPeriod"/>
                </a:pPr>
                <a:endParaRPr lang="en-AU" dirty="0"/>
              </a:p>
              <a:p>
                <a:pPr>
                  <a:buFont typeface="+mj-lt"/>
                  <a:buAutoNum type="arabicPeriod"/>
                </a:pPr>
                <a:r>
                  <a:rPr lang="en-AU" dirty="0" smtClean="0"/>
                  <a:t>Threshold the value of R to select corners</a:t>
                </a:r>
              </a:p>
              <a:p>
                <a:pPr>
                  <a:buFont typeface="+mj-lt"/>
                  <a:buAutoNum type="arabicPeriod"/>
                </a:pPr>
                <a:endParaRPr lang="en-AU" dirty="0"/>
              </a:p>
              <a:p>
                <a:pPr>
                  <a:buFont typeface="+mj-lt"/>
                  <a:buAutoNum type="arabicPeriod"/>
                </a:pPr>
                <a:r>
                  <a:rPr lang="en-AU" dirty="0" smtClean="0"/>
                  <a:t>Perform non-maximum suppression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34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 Detector : Example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7" name="Picture 3" descr="cows_step0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779096" cy="43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35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Points with R &gt; threshold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9" name="Picture 4" descr="cows_step2_th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5" y="1916832"/>
            <a:ext cx="6783181" cy="43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36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 only the points of local maxima of 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7" name="Picture 4" descr="cows_step3_thresh&amp;max"/>
          <p:cNvPicPr>
            <a:picLocks noChangeAspect="1" noChangeArrowheads="1"/>
          </p:cNvPicPr>
          <p:nvPr/>
        </p:nvPicPr>
        <p:blipFill>
          <a:blip r:embed="rId2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3472"/>
            <a:ext cx="6794640" cy="43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37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Harris Corners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7" name="Picture 3" descr="cows_step4_harris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3472"/>
            <a:ext cx="6794640" cy="43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38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Properties of Harris Corners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Rotation Invariance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Ellipse rotates but the shape (i.e. eigenvalues) remain the same</a:t>
            </a:r>
          </a:p>
          <a:p>
            <a:pPr lvl="2"/>
            <a:endParaRPr lang="en-AU" dirty="0"/>
          </a:p>
          <a:p>
            <a:r>
              <a:rPr lang="en-AU" dirty="0" smtClean="0"/>
              <a:t>Corner response R is invariant to image rotation.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grpSp>
        <p:nvGrpSpPr>
          <p:cNvPr id="22" name="Group 21"/>
          <p:cNvGrpSpPr/>
          <p:nvPr/>
        </p:nvGrpSpPr>
        <p:grpSpPr>
          <a:xfrm>
            <a:off x="2590800" y="2780928"/>
            <a:ext cx="3289300" cy="1508125"/>
            <a:chOff x="2590800" y="3356992"/>
            <a:chExt cx="3289300" cy="150812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667000" y="3356992"/>
              <a:ext cx="685800" cy="685800"/>
              <a:chOff x="1248" y="1584"/>
              <a:chExt cx="1536" cy="1248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528 h 528"/>
                  <a:gd name="T2" fmla="*/ 48 w 720"/>
                  <a:gd name="T3" fmla="*/ 0 h 528"/>
                  <a:gd name="T4" fmla="*/ 720 w 720"/>
                  <a:gd name="T5" fmla="*/ 33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5105400" y="3356992"/>
              <a:ext cx="685800" cy="700088"/>
              <a:chOff x="2928" y="1776"/>
              <a:chExt cx="432" cy="441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 rot="-18570042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528 h 528"/>
                  <a:gd name="T2" fmla="*/ 48 w 720"/>
                  <a:gd name="T3" fmla="*/ 0 h 528"/>
                  <a:gd name="T4" fmla="*/ 720 w 720"/>
                  <a:gd name="T5" fmla="*/ 33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3886200" y="3585592"/>
              <a:ext cx="762000" cy="762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 rot="-1269191">
              <a:off x="2590800" y="4499992"/>
              <a:ext cx="927100" cy="365125"/>
              <a:chOff x="1536" y="2496"/>
              <a:chExt cx="1152" cy="384"/>
            </a:xfrm>
          </p:grpSpPr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 rot="1035916">
              <a:off x="4953000" y="4499992"/>
              <a:ext cx="927100" cy="365125"/>
              <a:chOff x="1536" y="2496"/>
              <a:chExt cx="1152" cy="384"/>
            </a:xfrm>
          </p:grpSpPr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39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Properties of Good Features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Repeatability </a:t>
            </a:r>
          </a:p>
          <a:p>
            <a:pPr lvl="1"/>
            <a:r>
              <a:rPr lang="en-AU" dirty="0" smtClean="0"/>
              <a:t>Should </a:t>
            </a:r>
            <a:r>
              <a:rPr lang="en-AU" dirty="0"/>
              <a:t>be detectable at the same locations in different images despite changes in viewpoint and illumination </a:t>
            </a:r>
          </a:p>
          <a:p>
            <a:endParaRPr lang="en-AU" dirty="0"/>
          </a:p>
          <a:p>
            <a:r>
              <a:rPr lang="en-AU" dirty="0" smtClean="0"/>
              <a:t>Saliency </a:t>
            </a:r>
            <a:r>
              <a:rPr lang="en-AU" dirty="0"/>
              <a:t>(descriptiveness) </a:t>
            </a:r>
            <a:endParaRPr lang="en-AU" dirty="0" smtClean="0"/>
          </a:p>
          <a:p>
            <a:pPr lvl="1"/>
            <a:r>
              <a:rPr lang="en-AU" dirty="0" smtClean="0"/>
              <a:t>Same </a:t>
            </a:r>
            <a:r>
              <a:rPr lang="en-AU" dirty="0"/>
              <a:t>points in different images should have similar features </a:t>
            </a:r>
          </a:p>
          <a:p>
            <a:pPr lvl="1"/>
            <a:r>
              <a:rPr lang="en-AU" dirty="0"/>
              <a:t>And vice-versa </a:t>
            </a:r>
          </a:p>
          <a:p>
            <a:endParaRPr lang="en-AU" dirty="0"/>
          </a:p>
          <a:p>
            <a:r>
              <a:rPr lang="en-AU" dirty="0" smtClean="0"/>
              <a:t>Compactness </a:t>
            </a:r>
            <a:r>
              <a:rPr lang="en-AU" dirty="0"/>
              <a:t>(affects speed of matching) </a:t>
            </a:r>
            <a:endParaRPr lang="en-AU" dirty="0" smtClean="0"/>
          </a:p>
          <a:p>
            <a:pPr lvl="1"/>
            <a:r>
              <a:rPr lang="en-AU" dirty="0" smtClean="0"/>
              <a:t>Fewer </a:t>
            </a:r>
            <a:r>
              <a:rPr lang="en-AU" dirty="0"/>
              <a:t>features </a:t>
            </a:r>
          </a:p>
          <a:p>
            <a:pPr lvl="1"/>
            <a:r>
              <a:rPr lang="en-AU" dirty="0"/>
              <a:t>Smaller features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4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Properties of Harris Corners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 smtClean="0"/>
              <a:t>Partial invariance to affine intensity change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68275" y="3573463"/>
            <a:ext cx="8289925" cy="2716213"/>
            <a:chOff x="106" y="2443"/>
            <a:chExt cx="5222" cy="1711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16" y="2443"/>
              <a:ext cx="326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he-IL" alt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Intensity scale: </a:t>
              </a:r>
              <a:r>
                <a:rPr lang="en-US" altLang="en-US" sz="2000" i="1" dirty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alt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</a:t>
              </a:r>
              <a:r>
                <a:rPr lang="en-US" alt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he-IL" alt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endParaRPr lang="ru-RU" alt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912" y="2992"/>
              <a:ext cx="1584" cy="752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444" y="2496"/>
              <a:ext cx="1584" cy="1232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grpSp>
            <p:nvGrpSpPr>
              <p:cNvPr id="27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400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altLang="en-US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altLang="en-US" sz="24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000">
                      <a:latin typeface="Times New Roman" pitchFamily="18" charset="0"/>
                      <a:cs typeface="Times New Roman" pitchFamily="18" charset="0"/>
                    </a:rPr>
                    <a:t>(image coordinate)</a:t>
                  </a:r>
                  <a:endParaRPr lang="ru-RU" alt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06" y="3206"/>
              <a:ext cx="7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threshold</a:t>
              </a:r>
              <a:endParaRPr lang="ru-RU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3108" y="2880"/>
              <a:ext cx="2220" cy="1274"/>
              <a:chOff x="583" y="2880"/>
              <a:chExt cx="2220" cy="1274"/>
            </a:xfrm>
          </p:grpSpPr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23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400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altLang="en-US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altLang="en-US" sz="24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000">
                      <a:latin typeface="Times New Roman" pitchFamily="18" charset="0"/>
                      <a:cs typeface="Times New Roman" pitchFamily="18" charset="0"/>
                    </a:rPr>
                    <a:t>(image coordinate)</a:t>
                  </a:r>
                  <a:endParaRPr lang="ru-RU" alt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1047" y="3177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25"/>
            <p:cNvSpPr>
              <a:spLocks noChangeArrowheads="1"/>
            </p:cNvSpPr>
            <p:nvPr/>
          </p:nvSpPr>
          <p:spPr bwMode="auto">
            <a:xfrm>
              <a:off x="1401" y="2994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26"/>
            <p:cNvSpPr>
              <a:spLocks noChangeArrowheads="1"/>
            </p:cNvSpPr>
            <p:nvPr/>
          </p:nvSpPr>
          <p:spPr bwMode="auto">
            <a:xfrm>
              <a:off x="2141" y="3241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auto">
            <a:xfrm>
              <a:off x="3592" y="2830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>
              <a:off x="3939" y="2528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29"/>
            <p:cNvSpPr>
              <a:spLocks noChangeArrowheads="1"/>
            </p:cNvSpPr>
            <p:nvPr/>
          </p:nvSpPr>
          <p:spPr bwMode="auto">
            <a:xfrm>
              <a:off x="4320" y="3216"/>
              <a:ext cx="57" cy="4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4671" y="2939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295400" y="2996952"/>
            <a:ext cx="73090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he-IL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Only derivatives are used =&gt; invariance to intensity shift </a:t>
            </a:r>
            <a:r>
              <a:rPr lang="en-US" alt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alt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he-IL" alt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he-IL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lang="ru-RU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40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Properties of Harris Corners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 invariant to image scale</a:t>
            </a:r>
          </a:p>
          <a:p>
            <a:pPr lvl="2"/>
            <a:endParaRPr lang="en-AU" dirty="0"/>
          </a:p>
          <a:p>
            <a:r>
              <a:rPr lang="en-AU" dirty="0" smtClean="0"/>
              <a:t>Corner at one scale may not be a corner at another</a:t>
            </a:r>
          </a:p>
          <a:p>
            <a:pPr lvl="2"/>
            <a:endParaRPr lang="en-AU" dirty="0"/>
          </a:p>
          <a:p>
            <a:r>
              <a:rPr lang="en-AU" dirty="0" smtClean="0"/>
              <a:t>Scale is user specified parameter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3609752"/>
            <a:ext cx="6248400" cy="2195512"/>
            <a:chOff x="1219200" y="2986088"/>
            <a:chExt cx="6248400" cy="2195512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7086600" y="3556000"/>
              <a:ext cx="381000" cy="3302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024688" y="3451225"/>
              <a:ext cx="381000" cy="381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295400" y="3175000"/>
              <a:ext cx="2743200" cy="20066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219200" y="3733800"/>
              <a:ext cx="381000" cy="381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600200" y="3200400"/>
              <a:ext cx="381000" cy="381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452688" y="2986088"/>
              <a:ext cx="381000" cy="381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4800600" y="3276600"/>
              <a:ext cx="1676400" cy="8382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94997" y="54452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Edges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6857754" y="52605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Corner!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41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Next?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 have found interest points, how do we extract features?</a:t>
            </a:r>
          </a:p>
          <a:p>
            <a:endParaRPr lang="en-AU" dirty="0"/>
          </a:p>
          <a:p>
            <a:r>
              <a:rPr lang="en-AU" dirty="0" smtClean="0"/>
              <a:t>Take a square region around the corner point. But how big?</a:t>
            </a:r>
          </a:p>
          <a:p>
            <a:endParaRPr lang="en-AU" dirty="0"/>
          </a:p>
          <a:p>
            <a:r>
              <a:rPr lang="en-AU" dirty="0" smtClean="0"/>
              <a:t>What if the images to be matched have different scales?</a:t>
            </a:r>
          </a:p>
          <a:p>
            <a:endParaRPr lang="en-AU" dirty="0"/>
          </a:p>
          <a:p>
            <a:r>
              <a:rPr lang="en-AU" dirty="0" smtClean="0"/>
              <a:t>What if the object is rotated in the second image?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42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Scale Different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353022"/>
            <a:ext cx="50768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43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Exhaustive Search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38" y="2348880"/>
            <a:ext cx="50482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44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Try Different Window Sizes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0292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45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 we automatically find the scale of an interest point?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would be the scale for Harris corner?</a:t>
            </a:r>
          </a:p>
          <a:p>
            <a:endParaRPr lang="en-AU" dirty="0"/>
          </a:p>
          <a:p>
            <a:r>
              <a:rPr lang="en-AU" dirty="0" smtClean="0"/>
              <a:t>Can we efficiently find interest points and their scales together?</a:t>
            </a:r>
          </a:p>
          <a:p>
            <a:endParaRPr lang="en-AU" dirty="0"/>
          </a:p>
          <a:p>
            <a:r>
              <a:rPr lang="en-AU" dirty="0" smtClean="0"/>
              <a:t>Such points are said to be scale invariant.</a:t>
            </a:r>
          </a:p>
          <a:p>
            <a:endParaRPr lang="en-AU" dirty="0"/>
          </a:p>
          <a:p>
            <a:r>
              <a:rPr lang="en-AU" dirty="0" smtClean="0"/>
              <a:t>The search for these points is referred to as scale space search.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46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Laplacian of Gaussian (</a:t>
            </a:r>
            <a:r>
              <a:rPr lang="en-AU" dirty="0" err="1" smtClean="0"/>
              <a:t>LoG</a:t>
            </a:r>
            <a:r>
              <a:rPr lang="en-AU" dirty="0" smtClean="0"/>
              <a:t>) blob detector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 smtClean="0"/>
              <a:t>Laplacian is the sum of 2</a:t>
            </a:r>
            <a:r>
              <a:rPr lang="en-AU" sz="1600" baseline="30000" dirty="0" smtClean="0"/>
              <a:t>nd</a:t>
            </a:r>
            <a:r>
              <a:rPr lang="en-AU" sz="1600" dirty="0" smtClean="0"/>
              <a:t> derivatives in all (Cartesian) dimensions. For an image</a:t>
            </a:r>
          </a:p>
          <a:p>
            <a:endParaRPr lang="en-AU" sz="1600" dirty="0" smtClean="0"/>
          </a:p>
          <a:p>
            <a:endParaRPr lang="en-AU" sz="1600" dirty="0" smtClean="0"/>
          </a:p>
          <a:p>
            <a:pPr marL="0" indent="0">
              <a:buNone/>
            </a:pPr>
            <a:endParaRPr lang="en-AU" sz="1600" dirty="0" smtClean="0"/>
          </a:p>
          <a:p>
            <a:pPr marL="0" indent="0">
              <a:buNone/>
            </a:pPr>
            <a:r>
              <a:rPr lang="en-AU" sz="1600" dirty="0" smtClean="0"/>
              <a:t>Since derivatives are very sensitive to noise, images are first smoothed with a Gaussian filter. This two step operation is called Laplacian of Gaussian (</a:t>
            </a:r>
            <a:r>
              <a:rPr lang="en-AU" sz="1600" dirty="0" err="1" smtClean="0"/>
              <a:t>LoG</a:t>
            </a:r>
            <a:r>
              <a:rPr lang="en-AU" sz="1600" dirty="0" smtClean="0"/>
              <a:t>)</a:t>
            </a:r>
            <a:endParaRPr lang="en-A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2540001"/>
            <a:ext cx="3701822" cy="456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68372"/>
            <a:ext cx="6011918" cy="344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63" y="5139126"/>
            <a:ext cx="3575389" cy="5941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42" y="5805264"/>
            <a:ext cx="5349541" cy="64807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15616" y="3861048"/>
            <a:ext cx="6659990" cy="557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Laplacian and Gaussian are linear filter and can be combined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47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Laplacian of Gaussian : 1-D case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Notice the similarity with edge detection</a:t>
            </a:r>
          </a:p>
          <a:p>
            <a:r>
              <a:rPr lang="en-AU" dirty="0" smtClean="0"/>
              <a:t>Notice the similarity with Difference of Gaussian (</a:t>
            </a:r>
            <a:r>
              <a:rPr lang="en-AU" dirty="0" err="1" smtClean="0"/>
              <a:t>DoG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77341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fourier.eng.hmc.edu/e161/lectures/figures/Do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93" y="2924944"/>
            <a:ext cx="37252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728" y="5708104"/>
            <a:ext cx="9144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LoG</a:t>
            </a:r>
            <a:endParaRPr lang="en-AU" dirty="0"/>
          </a:p>
        </p:txBody>
      </p:sp>
      <p:sp>
        <p:nvSpPr>
          <p:cNvPr id="10" name="Rounded Rectangle 9"/>
          <p:cNvSpPr/>
          <p:nvPr/>
        </p:nvSpPr>
        <p:spPr>
          <a:xfrm>
            <a:off x="6465912" y="5661248"/>
            <a:ext cx="9144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err="1"/>
              <a:t>D</a:t>
            </a:r>
            <a:r>
              <a:rPr lang="en-AU" dirty="0" err="1" smtClean="0"/>
              <a:t>oG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48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Laplacian of Gaussian : 2-D case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00800" cy="342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5733256"/>
            <a:ext cx="677926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Convolution with a kernel (filter) is similar to comparing a small image of what you want to find with all local regions of the image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49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Feature Extraction has Two Steps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AU" dirty="0" smtClean="0"/>
              <a:t>Feature detection </a:t>
            </a:r>
            <a:endParaRPr lang="en-AU" dirty="0"/>
          </a:p>
          <a:p>
            <a:pPr lvl="1"/>
            <a:r>
              <a:rPr lang="en-AU" dirty="0" smtClean="0"/>
              <a:t>Where </a:t>
            </a:r>
            <a:r>
              <a:rPr lang="en-AU" dirty="0"/>
              <a:t>to extract features </a:t>
            </a:r>
          </a:p>
          <a:p>
            <a:pPr lvl="1"/>
            <a:r>
              <a:rPr lang="en-AU" dirty="0" smtClean="0"/>
              <a:t>Not </a:t>
            </a:r>
            <a:r>
              <a:rPr lang="en-AU" dirty="0"/>
              <a:t>all locations are good to extract features </a:t>
            </a:r>
            <a:endParaRPr lang="en-AU" dirty="0" smtClean="0"/>
          </a:p>
          <a:p>
            <a:pPr lvl="1"/>
            <a:endParaRPr lang="en-AU" dirty="0" smtClean="0"/>
          </a:p>
          <a:p>
            <a:pPr>
              <a:buFont typeface="+mj-lt"/>
              <a:buAutoNum type="arabicPeriod"/>
            </a:pPr>
            <a:r>
              <a:rPr lang="en-AU" dirty="0" smtClean="0"/>
              <a:t>Feature </a:t>
            </a:r>
            <a:r>
              <a:rPr lang="en-AU" dirty="0"/>
              <a:t>extraction </a:t>
            </a:r>
          </a:p>
          <a:p>
            <a:pPr lvl="1"/>
            <a:r>
              <a:rPr lang="en-AU" dirty="0" smtClean="0"/>
              <a:t>Orientation </a:t>
            </a:r>
            <a:r>
              <a:rPr lang="en-AU" dirty="0"/>
              <a:t>of the extraction window </a:t>
            </a:r>
          </a:p>
          <a:p>
            <a:pPr lvl="1"/>
            <a:r>
              <a:rPr lang="en-AU" dirty="0" smtClean="0"/>
              <a:t>What </a:t>
            </a:r>
            <a:r>
              <a:rPr lang="en-AU" dirty="0"/>
              <a:t>to encode in the feature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5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LoG</a:t>
            </a:r>
            <a:r>
              <a:rPr lang="en-AU" dirty="0" smtClean="0"/>
              <a:t> </a:t>
            </a:r>
            <a:r>
              <a:rPr lang="en-AU" dirty="0" err="1" smtClean="0"/>
              <a:t>Extrema</a:t>
            </a:r>
            <a:r>
              <a:rPr lang="en-AU" dirty="0" smtClean="0"/>
              <a:t> Points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LoG</a:t>
            </a:r>
            <a:r>
              <a:rPr lang="en-AU" dirty="0" smtClean="0"/>
              <a:t> is basically a blob feature detector</a:t>
            </a:r>
          </a:p>
          <a:p>
            <a:endParaRPr lang="en-AU" dirty="0"/>
          </a:p>
          <a:p>
            <a:r>
              <a:rPr lang="en-AU" dirty="0" smtClean="0"/>
              <a:t>The scale (radius) of the blob is determined by</a:t>
            </a:r>
            <a:br>
              <a:rPr lang="en-AU" dirty="0" smtClean="0"/>
            </a:br>
            <a:r>
              <a:rPr lang="en-AU" dirty="0" smtClean="0"/>
              <a:t>sigma</a:t>
            </a:r>
          </a:p>
          <a:p>
            <a:endParaRPr lang="en-AU" dirty="0"/>
          </a:p>
          <a:p>
            <a:r>
              <a:rPr lang="en-AU" dirty="0" err="1" smtClean="0"/>
              <a:t>LoG</a:t>
            </a:r>
            <a:r>
              <a:rPr lang="en-AU" dirty="0" smtClean="0"/>
              <a:t> </a:t>
            </a:r>
            <a:r>
              <a:rPr lang="en-AU" dirty="0" err="1" smtClean="0"/>
              <a:t>extrema</a:t>
            </a:r>
            <a:r>
              <a:rPr lang="en-AU" dirty="0" smtClean="0"/>
              <a:t> are stable features</a:t>
            </a:r>
          </a:p>
          <a:p>
            <a:endParaRPr lang="en-AU" dirty="0"/>
          </a:p>
          <a:p>
            <a:r>
              <a:rPr lang="en-AU" dirty="0" smtClean="0"/>
              <a:t>They give excellent notion of scale</a:t>
            </a:r>
          </a:p>
          <a:p>
            <a:endParaRPr lang="en-AU" dirty="0"/>
          </a:p>
          <a:p>
            <a:r>
              <a:rPr lang="en-AU" dirty="0" smtClean="0"/>
              <a:t>But calculation is costly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520280" cy="25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50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LoG</a:t>
            </a:r>
            <a:r>
              <a:rPr lang="en-AU" dirty="0" smtClean="0"/>
              <a:t> approximation with </a:t>
            </a:r>
            <a:r>
              <a:rPr lang="en-AU" dirty="0" err="1" smtClean="0"/>
              <a:t>DoG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6624736" cy="98751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04864"/>
            <a:ext cx="8211579" cy="29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51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Efficient </a:t>
            </a:r>
            <a:r>
              <a:rPr lang="en-AU" dirty="0" err="1" smtClean="0"/>
              <a:t>DoG</a:t>
            </a:r>
            <a:r>
              <a:rPr lang="en-AU" dirty="0" smtClean="0"/>
              <a:t> Computation using Gaussian Scale Pyramid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2339752" y="2007684"/>
            <a:ext cx="6042248" cy="4147053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52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Local </a:t>
            </a:r>
            <a:r>
              <a:rPr lang="en-AU" dirty="0" err="1" smtClean="0"/>
              <a:t>Extrema</a:t>
            </a:r>
            <a:r>
              <a:rPr lang="en-AU" dirty="0" smtClean="0"/>
              <a:t> in </a:t>
            </a:r>
            <a:r>
              <a:rPr lang="en-AU" dirty="0" err="1" smtClean="0"/>
              <a:t>DoG</a:t>
            </a:r>
            <a:r>
              <a:rPr lang="en-AU" dirty="0" smtClean="0"/>
              <a:t> Images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Minima</a:t>
            </a:r>
          </a:p>
          <a:p>
            <a:endParaRPr lang="en-AU" dirty="0"/>
          </a:p>
          <a:p>
            <a:r>
              <a:rPr lang="en-AU" dirty="0" smtClean="0"/>
              <a:t>Maxima</a:t>
            </a:r>
          </a:p>
          <a:p>
            <a:endParaRPr lang="en-AU" dirty="0"/>
          </a:p>
          <a:p>
            <a:r>
              <a:rPr lang="en-AU" dirty="0" smtClean="0"/>
              <a:t>26 neighbourhood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Bitmap Image" r:id="rId3" imgW="3414056" imgH="3070476" progId="PBrush">
                  <p:embed/>
                </p:oleObj>
              </mc:Choice>
              <mc:Fallback>
                <p:oleObj name="Bitmap Image" r:id="rId3" imgW="3414056" imgH="307047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53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TEACHING\CITS4402\CITS4402-lectures\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53" y="1734453"/>
            <a:ext cx="3031803" cy="226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Subpixel Localization of </a:t>
            </a:r>
            <a:r>
              <a:rPr lang="en-AU" dirty="0" err="1" smtClean="0"/>
              <a:t>Extrema</a:t>
            </a:r>
            <a:r>
              <a:rPr lang="en-AU" dirty="0" smtClean="0"/>
              <a:t> Points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3D surface fitting</a:t>
                </a:r>
              </a:p>
              <a:p>
                <a:pPr lvl="2"/>
                <a:endParaRPr lang="en-AU" dirty="0" smtClean="0"/>
              </a:p>
              <a:p>
                <a:r>
                  <a:rPr lang="en-AU" dirty="0" smtClean="0"/>
                  <a:t>Recall the </a:t>
                </a:r>
                <a:r>
                  <a:rPr lang="en-AU" dirty="0" err="1" smtClean="0"/>
                  <a:t>DoG</a:t>
                </a:r>
                <a:r>
                  <a:rPr lang="en-AU" dirty="0" smtClean="0"/>
                  <a:t> convolved image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𝐷</m:t>
                    </m:r>
                    <m:r>
                      <a:rPr lang="en-AU" b="0" i="1" smtClean="0">
                        <a:latin typeface="Cambria Math"/>
                      </a:rPr>
                      <m:t>(</m:t>
                    </m:r>
                    <m:r>
                      <a:rPr lang="en-AU" b="0" i="1" smtClean="0">
                        <a:latin typeface="Cambria Math"/>
                      </a:rPr>
                      <m:t>𝑥</m:t>
                    </m:r>
                    <m:r>
                      <a:rPr lang="en-AU" b="0" i="1" smtClean="0">
                        <a:latin typeface="Cambria Math"/>
                      </a:rPr>
                      <m:t>,</m:t>
                    </m:r>
                    <m:r>
                      <a:rPr lang="en-AU" b="0" i="1" smtClean="0">
                        <a:latin typeface="Cambria Math"/>
                      </a:rPr>
                      <m:t>𝑦</m:t>
                    </m:r>
                    <m:r>
                      <a:rPr lang="en-AU" b="0" i="1" smtClean="0">
                        <a:latin typeface="Cambria Math"/>
                      </a:rPr>
                      <m:t>,</m:t>
                    </m:r>
                    <m:r>
                      <a:rPr lang="en-AU" b="0" i="1" smtClean="0">
                        <a:latin typeface="Cambria Math"/>
                      </a:rPr>
                      <m:t>𝜎</m:t>
                    </m:r>
                    <m:r>
                      <a:rPr lang="en-AU" b="0" i="1" smtClean="0">
                        <a:latin typeface="Cambria Math"/>
                      </a:rPr>
                      <m:t>)</m:t>
                    </m:r>
                  </m:oMath>
                </a14:m>
                <a:endParaRPr lang="en-AU" dirty="0" smtClean="0"/>
              </a:p>
              <a:p>
                <a:pPr lvl="2"/>
                <a:endParaRPr lang="en-AU" dirty="0" smtClean="0"/>
              </a:p>
              <a:p>
                <a:r>
                  <a:rPr lang="en-AU" dirty="0" smtClean="0"/>
                  <a:t>Taylor series expansion</a:t>
                </a:r>
              </a:p>
              <a:p>
                <a:endParaRPr lang="en-AU" dirty="0"/>
              </a:p>
              <a:p>
                <a:endParaRPr lang="en-AU" dirty="0" smtClean="0"/>
              </a:p>
              <a:p>
                <a:r>
                  <a:rPr lang="en-AU" dirty="0" smtClean="0"/>
                  <a:t>Where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/>
                      </a:rPr>
                      <m:t>𝒙</m:t>
                    </m:r>
                    <m:r>
                      <a:rPr lang="en-AU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AU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𝜎</m:t>
                            </m:r>
                          </m:e>
                        </m:d>
                      </m:e>
                      <m:sup>
                        <m:r>
                          <a:rPr lang="en-AU" b="1" i="1" smtClean="0">
                            <a:latin typeface="Cambria Math"/>
                          </a:rPr>
                          <m:t>⊤</m:t>
                        </m:r>
                      </m:sup>
                    </m:sSup>
                  </m:oMath>
                </a14:m>
                <a:endParaRPr lang="en-AU" b="1" dirty="0" smtClean="0"/>
              </a:p>
              <a:p>
                <a:endParaRPr lang="en-AU" b="1" dirty="0"/>
              </a:p>
              <a:p>
                <a:r>
                  <a:rPr lang="en-AU" dirty="0" smtClean="0"/>
                  <a:t>Differentiate w.r.t.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AU" dirty="0" smtClean="0"/>
                  <a:t> and set to zero for the </a:t>
                </a:r>
                <a:r>
                  <a:rPr lang="en-AU" dirty="0" err="1" smtClean="0"/>
                  <a:t>extrema</a:t>
                </a:r>
                <a:r>
                  <a:rPr lang="en-AU" dirty="0" smtClean="0"/>
                  <a:t> values of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/>
                      </a:rPr>
                      <m:t>𝒙</m:t>
                    </m:r>
                    <m:r>
                      <a:rPr lang="en-AU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𝜎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/>
                          </a:rPr>
                          <m:t>⊤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444" t="-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3573016"/>
            <a:ext cx="4608512" cy="473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229200"/>
            <a:ext cx="2160241" cy="509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54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Discard Low Contrast Points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Find the function value at </a:t>
                </a:r>
                <a:r>
                  <a:rPr lang="en-AU" dirty="0" err="1" smtClean="0"/>
                  <a:t>extrema</a:t>
                </a:r>
                <a:r>
                  <a:rPr lang="en-AU" dirty="0" smtClean="0"/>
                  <a:t> points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𝐷</m:t>
                    </m:r>
                    <m:r>
                      <a:rPr lang="en-AU" b="0" i="1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AU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AU" dirty="0" smtClean="0"/>
                  <a:t>)</a:t>
                </a:r>
              </a:p>
              <a:p>
                <a:endParaRPr lang="en-AU" dirty="0"/>
              </a:p>
              <a:p>
                <a:r>
                  <a:rPr lang="en-AU" dirty="0" smtClean="0"/>
                  <a:t>Image pixel range [0 1]</a:t>
                </a:r>
              </a:p>
              <a:p>
                <a:endParaRPr lang="en-AU" dirty="0"/>
              </a:p>
              <a:p>
                <a:r>
                  <a:rPr lang="en-AU" dirty="0" smtClean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|</m:t>
                    </m:r>
                    <m:r>
                      <a:rPr lang="en-AU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AU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AU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AU" dirty="0" smtClean="0"/>
                  <a:t> is less than 0.03, discard the point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55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Eliminate Edge Points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Use the Hessian matrix to find edge points</a:t>
                </a:r>
              </a:p>
              <a:p>
                <a:endParaRPr lang="en-AU" dirty="0"/>
              </a:p>
              <a:p>
                <a:endParaRPr lang="en-AU" dirty="0" smtClean="0"/>
              </a:p>
              <a:p>
                <a:endParaRPr lang="en-AU" dirty="0" smtClean="0"/>
              </a:p>
              <a:p>
                <a:r>
                  <a:rPr lang="en-AU" dirty="0" smtClean="0"/>
                  <a:t>Derivative is low along the edge and high across i.e. only one eigenvalue is high</a:t>
                </a:r>
              </a:p>
              <a:p>
                <a:endParaRPr lang="en-AU" dirty="0"/>
              </a:p>
              <a:p>
                <a:r>
                  <a:rPr lang="en-AU" dirty="0" smtClean="0"/>
                  <a:t>We can avoid explicit calculation of eigenvalues since we only need their ratio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𝛼</m:t>
                    </m:r>
                    <m:r>
                      <a:rPr lang="en-AU" b="0" i="1" smtClean="0">
                        <a:latin typeface="Cambria Math"/>
                      </a:rPr>
                      <m:t>=</m:t>
                    </m:r>
                    <m:r>
                      <a:rPr lang="en-AU" b="0" i="1" smtClean="0">
                        <a:latin typeface="Cambria Math"/>
                      </a:rPr>
                      <m:t>𝑟</m:t>
                    </m:r>
                    <m:r>
                      <a:rPr lang="en-AU" b="0" i="1" smtClean="0">
                        <a:latin typeface="Cambria Math"/>
                      </a:rPr>
                      <m:t>𝛽</m:t>
                    </m:r>
                  </m:oMath>
                </a14:m>
                <a:endParaRPr lang="en-AU" dirty="0" smtClean="0"/>
              </a:p>
              <a:p>
                <a:endParaRPr lang="en-AU" dirty="0"/>
              </a:p>
              <a:p>
                <a:endParaRPr lang="en-AU" dirty="0" smtClean="0"/>
              </a:p>
              <a:p>
                <a:endParaRPr lang="en-AU" dirty="0"/>
              </a:p>
              <a:p>
                <a:endParaRPr lang="en-AU" dirty="0" smtClean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444" t="-717" r="-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540000"/>
            <a:ext cx="1912620" cy="608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4797149"/>
            <a:ext cx="4168140" cy="13563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76256" y="5515346"/>
            <a:ext cx="1907704" cy="638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This ratio should be small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56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Orientation Assignment : Concept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Create histogram of local gradient </a:t>
            </a:r>
            <a:br>
              <a:rPr lang="en-AU" dirty="0" smtClean="0"/>
            </a:br>
            <a:r>
              <a:rPr lang="en-AU" dirty="0" smtClean="0"/>
              <a:t>directions at the selected scale</a:t>
            </a:r>
          </a:p>
          <a:p>
            <a:endParaRPr lang="en-AU" dirty="0"/>
          </a:p>
          <a:p>
            <a:r>
              <a:rPr lang="en-AU" dirty="0" smtClean="0"/>
              <a:t>Assign canonical orientation at the </a:t>
            </a:r>
            <a:br>
              <a:rPr lang="en-AU" dirty="0" smtClean="0"/>
            </a:br>
            <a:r>
              <a:rPr lang="en-AU" dirty="0" smtClean="0"/>
              <a:t>peak of the smoothed histogram</a:t>
            </a:r>
          </a:p>
          <a:p>
            <a:endParaRPr lang="en-AU" dirty="0"/>
          </a:p>
          <a:p>
            <a:r>
              <a:rPr lang="en-AU" dirty="0" smtClean="0"/>
              <a:t>If two major orientations, use both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1772816"/>
            <a:ext cx="3184525" cy="453072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57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Orientation Assignment : Details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7675" y="1988840"/>
                <a:ext cx="8229600" cy="43924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AU" dirty="0" smtClean="0"/>
                  <a:t>Precompute gradient magnitudes and orientations for each L</a:t>
                </a:r>
              </a:p>
              <a:p>
                <a:endParaRPr lang="en-AU" dirty="0"/>
              </a:p>
              <a:p>
                <a:endParaRPr lang="en-AU" dirty="0" smtClean="0"/>
              </a:p>
              <a:p>
                <a:endParaRPr lang="en-AU" dirty="0"/>
              </a:p>
              <a:p>
                <a:endParaRPr lang="en-AU" dirty="0" smtClean="0"/>
              </a:p>
              <a:p>
                <a:endParaRPr lang="en-AU" dirty="0"/>
              </a:p>
              <a:p>
                <a:endParaRPr lang="en-AU" dirty="0" smtClean="0"/>
              </a:p>
              <a:p>
                <a:r>
                  <a:rPr lang="en-AU" dirty="0" smtClean="0"/>
                  <a:t>Use the scale of the </a:t>
                </a:r>
                <a:r>
                  <a:rPr lang="en-AU" dirty="0" err="1" smtClean="0"/>
                  <a:t>keypoint</a:t>
                </a:r>
                <a:r>
                  <a:rPr lang="en-AU" dirty="0" smtClean="0"/>
                  <a:t> to select the smoothed image L</a:t>
                </a:r>
              </a:p>
              <a:p>
                <a:pPr lvl="2"/>
                <a:endParaRPr lang="en-AU" dirty="0"/>
              </a:p>
              <a:p>
                <a:r>
                  <a:rPr lang="en-AU" dirty="0" smtClean="0"/>
                  <a:t>Using a region (based on scale) around a </a:t>
                </a:r>
                <a:r>
                  <a:rPr lang="en-AU" dirty="0" err="1" smtClean="0"/>
                  <a:t>keypoint</a:t>
                </a:r>
                <a:endParaRPr lang="en-AU" dirty="0" smtClean="0"/>
              </a:p>
              <a:p>
                <a:pPr lvl="1"/>
                <a:r>
                  <a:rPr lang="en-AU" dirty="0" smtClean="0"/>
                  <a:t>Divide orientation into 36 bins</a:t>
                </a:r>
              </a:p>
              <a:p>
                <a:pPr lvl="1"/>
                <a:r>
                  <a:rPr lang="en-AU" dirty="0" smtClean="0"/>
                  <a:t>Weight each point by its magnitude and </a:t>
                </a:r>
              </a:p>
              <a:p>
                <a:pPr lvl="1"/>
                <a:r>
                  <a:rPr lang="en-AU" dirty="0" smtClean="0"/>
                  <a:t>By a Gaussian window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1.5</m:t>
                    </m:r>
                    <m:r>
                      <a:rPr lang="en-AU" b="0" i="1" smtClean="0">
                        <a:latin typeface="Cambria Math"/>
                      </a:rPr>
                      <m:t>𝜎</m:t>
                    </m:r>
                  </m:oMath>
                </a14:m>
                <a:endParaRPr lang="en-AU" dirty="0" smtClean="0"/>
              </a:p>
              <a:p>
                <a:pPr lvl="1"/>
                <a:r>
                  <a:rPr lang="en-AU" dirty="0" smtClean="0"/>
                  <a:t>Peaks in the histogram </a:t>
                </a:r>
                <a:r>
                  <a:rPr lang="en-AU" dirty="0" err="1" smtClean="0"/>
                  <a:t>corresponde</a:t>
                </a:r>
                <a:r>
                  <a:rPr lang="en-AU" dirty="0" smtClean="0"/>
                  <a:t> to dominant orientations</a:t>
                </a:r>
              </a:p>
              <a:p>
                <a:pPr lvl="1"/>
                <a:r>
                  <a:rPr lang="en-AU" dirty="0" smtClean="0"/>
                  <a:t>Take all peaks &gt; 0.8 of the max bin as a valid orientation</a:t>
                </a:r>
              </a:p>
              <a:p>
                <a:pPr lvl="2"/>
                <a:endParaRPr lang="en-AU" dirty="0"/>
              </a:p>
              <a:p>
                <a:r>
                  <a:rPr lang="en-AU" dirty="0" smtClean="0"/>
                  <a:t>Calculate feature for each valid orientation (</a:t>
                </a:r>
                <a:r>
                  <a:rPr lang="en-AU" dirty="0" err="1" smtClean="0"/>
                  <a:t>usuall</a:t>
                </a:r>
                <a:r>
                  <a:rPr lang="en-AU" dirty="0" smtClean="0"/>
                  <a:t> 1 or 2)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675" y="1988840"/>
                <a:ext cx="8229600" cy="4392488"/>
              </a:xfrm>
              <a:blipFill rotWithShape="1">
                <a:blip r:embed="rId3"/>
                <a:stretch>
                  <a:fillRect l="-296" t="-1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82576"/>
            <a:ext cx="7560840" cy="10904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58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SIFT Feature Calculation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844824"/>
            <a:ext cx="8229600" cy="4248472"/>
          </a:xfrm>
        </p:spPr>
        <p:txBody>
          <a:bodyPr/>
          <a:lstStyle/>
          <a:p>
            <a:r>
              <a:rPr lang="en-AU" dirty="0" smtClean="0"/>
              <a:t>Take the region around a </a:t>
            </a:r>
            <a:r>
              <a:rPr lang="en-AU" dirty="0" err="1" smtClean="0"/>
              <a:t>keypoint</a:t>
            </a:r>
            <a:r>
              <a:rPr lang="en-AU" dirty="0" smtClean="0"/>
              <a:t> according to its scale</a:t>
            </a:r>
          </a:p>
          <a:p>
            <a:pPr lvl="2"/>
            <a:endParaRPr lang="en-AU" dirty="0" smtClean="0"/>
          </a:p>
          <a:p>
            <a:r>
              <a:rPr lang="en-AU" dirty="0" smtClean="0"/>
              <a:t>Rotate and align with the previously calculated orientation</a:t>
            </a:r>
          </a:p>
          <a:p>
            <a:pPr lvl="2"/>
            <a:endParaRPr lang="en-AU" dirty="0" smtClean="0"/>
          </a:p>
          <a:p>
            <a:r>
              <a:rPr lang="en-AU" dirty="0" smtClean="0"/>
              <a:t>8 orientation bins calculated at 4x4 bin array</a:t>
            </a:r>
          </a:p>
          <a:p>
            <a:pPr lvl="2"/>
            <a:endParaRPr lang="en-AU" dirty="0" smtClean="0"/>
          </a:p>
          <a:p>
            <a:r>
              <a:rPr lang="en-AU" dirty="0" smtClean="0"/>
              <a:t>8 x 4 x 4 = 128 dimension</a:t>
            </a:r>
            <a:r>
              <a:rPr lang="en-AU" dirty="0"/>
              <a:t> </a:t>
            </a:r>
            <a:r>
              <a:rPr lang="en-AU" dirty="0" smtClean="0"/>
              <a:t>feature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9" y="3932091"/>
            <a:ext cx="7791061" cy="25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59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Corners are Simple Features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Can you see common feature point between the two images?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7" y="2564905"/>
            <a:ext cx="3691607" cy="265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812553"/>
            <a:ext cx="3744416" cy="224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6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Illumination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SIFT is a 128 dimensional vector</a:t>
            </a:r>
          </a:p>
          <a:p>
            <a:pPr lvl="2"/>
            <a:endParaRPr lang="en-AU" dirty="0"/>
          </a:p>
          <a:p>
            <a:r>
              <a:rPr lang="en-AU" dirty="0" smtClean="0"/>
              <a:t>For robustness to illumination, normalize the feature to unit magnitude</a:t>
            </a:r>
          </a:p>
          <a:p>
            <a:pPr lvl="2"/>
            <a:endParaRPr lang="en-AU" dirty="0"/>
          </a:p>
          <a:p>
            <a:r>
              <a:rPr lang="en-AU" dirty="0" smtClean="0"/>
              <a:t>To cater for image saturations, truncate the feature to 0.2</a:t>
            </a:r>
          </a:p>
          <a:p>
            <a:pPr lvl="2"/>
            <a:endParaRPr lang="en-AU" dirty="0"/>
          </a:p>
          <a:p>
            <a:r>
              <a:rPr lang="en-AU" dirty="0" smtClean="0"/>
              <a:t>Renormalize to unit magnitude</a:t>
            </a:r>
          </a:p>
          <a:p>
            <a:pPr lvl="2"/>
            <a:endParaRPr lang="en-AU" dirty="0"/>
          </a:p>
          <a:p>
            <a:r>
              <a:rPr lang="en-AU" dirty="0" smtClean="0"/>
              <a:t>SIFT properties</a:t>
            </a:r>
          </a:p>
          <a:p>
            <a:pPr lvl="1"/>
            <a:r>
              <a:rPr lang="en-AU" dirty="0" smtClean="0"/>
              <a:t>Repeatable </a:t>
            </a:r>
            <a:r>
              <a:rPr lang="en-AU" dirty="0" err="1" smtClean="0"/>
              <a:t>keypoints</a:t>
            </a:r>
            <a:endParaRPr lang="en-AU" dirty="0" smtClean="0"/>
          </a:p>
          <a:p>
            <a:pPr lvl="1"/>
            <a:r>
              <a:rPr lang="en-AU" dirty="0" smtClean="0"/>
              <a:t>Scale invariant</a:t>
            </a:r>
          </a:p>
          <a:p>
            <a:pPr lvl="1"/>
            <a:r>
              <a:rPr lang="en-AU" dirty="0" smtClean="0"/>
              <a:t>Rotation invariant</a:t>
            </a:r>
          </a:p>
          <a:p>
            <a:pPr lvl="1"/>
            <a:r>
              <a:rPr lang="en-AU" dirty="0" smtClean="0"/>
              <a:t>Robust to viewpoint</a:t>
            </a:r>
          </a:p>
          <a:p>
            <a:pPr lvl="1"/>
            <a:r>
              <a:rPr lang="en-AU" dirty="0" smtClean="0"/>
              <a:t>Robust to illumination changes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60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Convolutional Neural Network Libraries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dirty="0" err="1"/>
              <a:t>Caffe</a:t>
            </a:r>
            <a:endParaRPr lang="en-AU" altLang="en-US" dirty="0"/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AU" altLang="en-US" dirty="0"/>
              <a:t>C++ framework with Python wrapper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AU" altLang="en-US" dirty="0"/>
              <a:t>Open source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AU" altLang="en-US" dirty="0" err="1"/>
              <a:t>Matconvnet</a:t>
            </a:r>
            <a:endParaRPr lang="en-US" altLang="en-US" dirty="0"/>
          </a:p>
          <a:p>
            <a:pPr lvl="2">
              <a:lnSpc>
                <a:spcPct val="90000"/>
              </a:lnSpc>
            </a:pPr>
            <a:r>
              <a:rPr lang="en-AU" altLang="en-US" sz="1800" dirty="0" err="1"/>
              <a:t>Matlab</a:t>
            </a:r>
            <a:r>
              <a:rPr lang="en-AU" altLang="en-US" sz="1800" dirty="0"/>
              <a:t> library</a:t>
            </a:r>
          </a:p>
          <a:p>
            <a:pPr lvl="2">
              <a:lnSpc>
                <a:spcPct val="90000"/>
              </a:lnSpc>
            </a:pPr>
            <a:r>
              <a:rPr lang="en-AU" altLang="en-US" sz="1800" dirty="0"/>
              <a:t>Slow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AU" altLang="en-US" dirty="0" err="1"/>
              <a:t>Tensorflow</a:t>
            </a:r>
            <a:endParaRPr lang="en-AU" altLang="en-US" dirty="0"/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AU" altLang="en-US" dirty="0"/>
              <a:t>C++ framework with Python wrapper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AU" altLang="en-US" dirty="0"/>
              <a:t>Open source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AU" altLang="en-US" dirty="0"/>
              <a:t>Google support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AU" altLang="en-US" dirty="0" err="1"/>
              <a:t>TFLearn</a:t>
            </a:r>
            <a:r>
              <a:rPr lang="en-AU" altLang="en-US" dirty="0"/>
              <a:t> for better use of </a:t>
            </a:r>
            <a:r>
              <a:rPr lang="en-AU" altLang="en-US" dirty="0" err="1"/>
              <a:t>Tensorflow</a:t>
            </a:r>
            <a:endParaRPr lang="en-AU" altLang="en-US" dirty="0"/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AU" altLang="en-US" dirty="0"/>
              <a:t>Becoming </a:t>
            </a:r>
            <a:r>
              <a:rPr lang="en-AU" altLang="en-US" dirty="0" err="1"/>
              <a:t>idustry</a:t>
            </a:r>
            <a:r>
              <a:rPr lang="en-AU" altLang="en-US" dirty="0"/>
              <a:t> standard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61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162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Neural </a:t>
            </a:r>
            <a:r>
              <a:rPr lang="en-AU" dirty="0" err="1" smtClean="0"/>
              <a:t>Netowork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62</a:t>
            </a:fld>
            <a:endParaRPr lang="en-AU" dirty="0"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1" y="2121941"/>
            <a:ext cx="6205538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0697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Convolutional Neural Network (CNN)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63</a:t>
            </a:fld>
            <a:endParaRPr lang="en-AU" dirty="0"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637830"/>
            <a:ext cx="857885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2752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Transfer Learning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b="1" dirty="0" err="1"/>
              <a:t>ConvNet</a:t>
            </a:r>
            <a:r>
              <a:rPr lang="en-AU" altLang="en-US" b="1" dirty="0"/>
              <a:t> as fixed feature extractor:</a:t>
            </a:r>
            <a:r>
              <a:rPr lang="en-AU" altLang="en-US" dirty="0"/>
              <a:t> Take a </a:t>
            </a:r>
            <a:r>
              <a:rPr lang="en-AU" altLang="en-US" dirty="0" err="1"/>
              <a:t>pretrained</a:t>
            </a:r>
            <a:r>
              <a:rPr lang="en-AU" altLang="en-US" dirty="0"/>
              <a:t> </a:t>
            </a:r>
            <a:r>
              <a:rPr lang="en-AU" altLang="en-US" dirty="0" err="1"/>
              <a:t>ConvNet</a:t>
            </a:r>
            <a:r>
              <a:rPr lang="en-AU" altLang="en-US" dirty="0"/>
              <a:t>, remove the last fully-connected layer, then treat the rest of the </a:t>
            </a:r>
            <a:r>
              <a:rPr lang="en-AU" altLang="en-US" dirty="0" err="1"/>
              <a:t>ConvNet</a:t>
            </a:r>
            <a:r>
              <a:rPr lang="en-AU" altLang="en-US" dirty="0"/>
              <a:t> as a fixed feature extractor for the new </a:t>
            </a:r>
            <a:r>
              <a:rPr lang="en-AU" altLang="en-US" dirty="0" err="1"/>
              <a:t>datasetCaffe</a:t>
            </a:r>
            <a:endParaRPr lang="en-AU" altLang="en-US" dirty="0"/>
          </a:p>
          <a:p>
            <a:pPr>
              <a:lnSpc>
                <a:spcPct val="90000"/>
              </a:lnSpc>
            </a:pPr>
            <a:endParaRPr lang="en-AU" altLang="en-US" b="1" dirty="0"/>
          </a:p>
          <a:p>
            <a:pPr>
              <a:lnSpc>
                <a:spcPct val="90000"/>
              </a:lnSpc>
            </a:pPr>
            <a:endParaRPr lang="en-AU" altLang="en-US" b="1" dirty="0"/>
          </a:p>
          <a:p>
            <a:pPr>
              <a:lnSpc>
                <a:spcPct val="90000"/>
              </a:lnSpc>
            </a:pPr>
            <a:r>
              <a:rPr lang="en-AU" altLang="en-US" b="1" dirty="0"/>
              <a:t>Fine-tuning the </a:t>
            </a:r>
            <a:r>
              <a:rPr lang="en-AU" altLang="en-US" b="1" dirty="0" err="1"/>
              <a:t>ConvNet</a:t>
            </a:r>
            <a:r>
              <a:rPr lang="en-AU" altLang="en-US" b="1" dirty="0"/>
              <a:t>: </a:t>
            </a:r>
            <a:r>
              <a:rPr lang="en-AU" altLang="en-US" dirty="0"/>
              <a:t>The second strategy is to not only replace and retrain the classifier on top of the </a:t>
            </a:r>
            <a:r>
              <a:rPr lang="en-AU" altLang="en-US" dirty="0" err="1"/>
              <a:t>ConvNet</a:t>
            </a:r>
            <a:r>
              <a:rPr lang="en-AU" altLang="en-US" dirty="0"/>
              <a:t> on the new dataset, but to also fine-tune the weights of the </a:t>
            </a:r>
            <a:r>
              <a:rPr lang="en-AU" altLang="en-US" dirty="0" err="1"/>
              <a:t>pretrained</a:t>
            </a:r>
            <a:r>
              <a:rPr lang="en-AU" altLang="en-US" dirty="0"/>
              <a:t> network by continuing the backpropagation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  <a:p>
            <a:pPr>
              <a:lnSpc>
                <a:spcPct val="90000"/>
              </a:lnSpc>
            </a:pPr>
            <a:r>
              <a:rPr lang="en-AU" altLang="en-US" b="1" dirty="0"/>
              <a:t>When and how to </a:t>
            </a:r>
            <a:r>
              <a:rPr lang="en-AU" altLang="en-US" b="1" dirty="0" err="1"/>
              <a:t>finetune</a:t>
            </a:r>
            <a:r>
              <a:rPr lang="en-AU" altLang="en-US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en-AU" altLang="en-US" dirty="0"/>
              <a:t>Size of the new dataset</a:t>
            </a:r>
          </a:p>
          <a:p>
            <a:pPr lvl="1">
              <a:lnSpc>
                <a:spcPct val="90000"/>
              </a:lnSpc>
            </a:pPr>
            <a:r>
              <a:rPr lang="en-AU" altLang="en-US" dirty="0"/>
              <a:t>Similarity to the original dataset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64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963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Matconvnet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CNN library for </a:t>
            </a:r>
            <a:r>
              <a:rPr lang="en-AU" dirty="0" err="1" smtClean="0"/>
              <a:t>Matlab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Installed in lab 2.01 computers</a:t>
            </a:r>
          </a:p>
          <a:p>
            <a:endParaRPr lang="en-AU" dirty="0"/>
          </a:p>
          <a:p>
            <a:r>
              <a:rPr lang="en-AU" dirty="0" smtClean="0"/>
              <a:t>You can use it to extract features from the positive and negative pedestrian samples and then use them to train a classifier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65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593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196752"/>
            <a:ext cx="8229600" cy="432048"/>
          </a:xfrm>
        </p:spPr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28800"/>
            <a:ext cx="8229600" cy="42484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dirty="0" smtClean="0"/>
              <a:t>We studied the importance of features and properties of good features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We learned about feature detection and feature extraction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We studied the Harris corner detector in detail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We studied the importance of scale and orientation invariance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We studied how the SIFT performs </a:t>
            </a:r>
            <a:r>
              <a:rPr lang="en-AU" dirty="0" err="1" smtClean="0"/>
              <a:t>keypoint</a:t>
            </a:r>
            <a:r>
              <a:rPr lang="en-AU" dirty="0" smtClean="0"/>
              <a:t> detection and feature extraction in a scale and orientation invariant way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We briefly discussed how to use existing CNN models for </a:t>
            </a:r>
            <a:r>
              <a:rPr lang="en-AU" smtClean="0"/>
              <a:t>feature extraction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940569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Acknowledgements: The slides are based on Rick </a:t>
            </a:r>
            <a:r>
              <a:rPr lang="en-AU" sz="1400" dirty="0" err="1" smtClean="0"/>
              <a:t>Szeliski’s</a:t>
            </a:r>
            <a:r>
              <a:rPr lang="en-AU" sz="1400" dirty="0" smtClean="0"/>
              <a:t> lecture notes, Computer Vision course of Penn State </a:t>
            </a:r>
            <a:r>
              <a:rPr lang="en-AU" sz="1400" dirty="0" err="1" smtClean="0"/>
              <a:t>Univ</a:t>
            </a:r>
            <a:r>
              <a:rPr lang="en-AU" sz="1400" dirty="0" smtClean="0"/>
              <a:t>, Open CV documentation and D. Low’s IJCV paper on SIFT.</a:t>
            </a:r>
            <a:endParaRPr lang="en-AU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66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Applications of Feature Matching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Image alignment and stitching</a:t>
            </a:r>
          </a:p>
          <a:p>
            <a:r>
              <a:rPr lang="en-AU" dirty="0" smtClean="0"/>
              <a:t>3D structure from motion</a:t>
            </a:r>
          </a:p>
          <a:p>
            <a:r>
              <a:rPr lang="en-AU" dirty="0" smtClean="0"/>
              <a:t>Motion tracking</a:t>
            </a:r>
          </a:p>
          <a:p>
            <a:r>
              <a:rPr lang="en-AU" dirty="0" smtClean="0"/>
              <a:t>Robot navigation</a:t>
            </a:r>
          </a:p>
          <a:p>
            <a:r>
              <a:rPr lang="en-AU" dirty="0" smtClean="0"/>
              <a:t>Image retrieval</a:t>
            </a:r>
          </a:p>
          <a:p>
            <a:r>
              <a:rPr lang="en-AU" dirty="0" smtClean="0"/>
              <a:t>Object and face recognition</a:t>
            </a:r>
          </a:p>
          <a:p>
            <a:r>
              <a:rPr lang="en-AU" dirty="0" smtClean="0"/>
              <a:t>Human action recognition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7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Image Stitching (to generate panorama)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582667" cy="43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8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Image Alignment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Without alignment, images of the same person or object will not match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10/04/2017</a:t>
            </a:r>
            <a:endParaRPr lang="en-A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9863"/>
            <a:ext cx="14954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2709863"/>
            <a:ext cx="14954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14954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3848" y="3428057"/>
            <a:ext cx="504056" cy="14495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796136" y="3356520"/>
            <a:ext cx="504056" cy="14495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5796136" y="3573016"/>
            <a:ext cx="504056" cy="14495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732240" y="4365104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RMSE &gt; 5000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AU" smtClean="0">
                <a:sym typeface="Symbol"/>
              </a:rPr>
              <a:t>   </a:t>
            </a:r>
            <a:fld id="{CEA3B86A-D8D9-41B4-AC9E-71B6F5E22BD6}" type="slidenum">
              <a:rPr lang="en-AU" smtClean="0">
                <a:cs typeface="Times New Roman" pitchFamily="18" charset="0"/>
              </a:rPr>
              <a:pPr algn="l"/>
              <a:t>9</a:t>
            </a:fld>
            <a:endParaRPr lang="en-A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1.8"/>
  <p:tag name="ORIGINALWIDTH" val="2002.8"/>
  <p:tag name="LATEXADDIN" val="\documentclass{article}&#10;\usepackage{amsmath}&#10;\pagestyle{empty}&#10;\begin{document}&#10;&#10;$E(u,v) = \sum\limits_{x,y} w(x,y) [I(x+u, y+v) - I(x,y)]^2$&#10;&#10;&#10;\end{document}"/>
  <p:tag name="IGUANATEXSIZE" val="20"/>
  <p:tag name="IGUANATEXCURSOR" val="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55008"/>
  <p:tag name="ORIGINALWIDTH" val="647.7039"/>
  <p:tag name="LATEXADDIN" val="\documentclass{article}&#10;\usepackage{amsmath}&#10;\pagestyle{empty}&#10;\begin{document}&#10;&#10;\begin{eqnarray}&#10;G(x,y,\kappa \sigma) - G(x,y,\sigma) &amp; \approx &amp; (\kappa - 1) \sigma^2 \nabla^2 G \nonumber \\&#10;D(x,y,\sigma) &amp;=&amp; \left( G(x,y,\kappa \sigma) - G(x,y,\sigma) \right) \otimes I(x,y)  \nonumber \\&#10;&amp;=&amp; L(x,y,\kappa \sigma) - L(x,y,\sigma) \nonumber&#10;\end{eqnarray}&#10;&#10;&#10;\end{document}"/>
  <p:tag name="IGUANATEXSIZE" val="20"/>
  <p:tag name="IGUANATEXCURSOR" val="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4"/>
  <p:tag name="ORIGINALWIDTH" val="1365.6"/>
  <p:tag name="LATEXADDIN" val="\documentclass{article}&#10;\usepackage{amsmath}&#10;\pagestyle{empty}&#10;\begin{document}&#10;&#10;$ D({\bf x}) = D + \frac{\partial D^\top}{\partial {\bf x}}{\bf x} &#10;+ \frac{1}{2}{\bf x}^\top \frac{\partial^2 D}{\partial {\bf x}^2} {\bf x} $&#10;&#10;&#10;\end{document}"/>
  <p:tag name="IGUANATEXSIZE" val="20"/>
  <p:tag name="IGUANATEXCURSOR" val="1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6"/>
  <p:tag name="ORIGINALWIDTH" val="588"/>
  <p:tag name="LATEXADDIN" val="\documentclass{article}&#10;\usepackage{amsmath}&#10;\pagestyle{empty}&#10;\begin{document}&#10;&#10;&#10;$ {\hat{\bf x}} = \frac{\partial^2 D^{-1}}{\partial{\bf x}^2} &#10;\frac{\partial D}{\partial {\bf x}} $&#10;&#10;\end{document}"/>
  <p:tag name="IGUANATEXSIZE" val="20"/>
  <p:tag name="IGUANATEXCURSOR" val="1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9.4"/>
  <p:tag name="ORIGINALWIDTH" val="753"/>
  <p:tag name="LATEXADDIN" val="\documentclass{article}&#10;\usepackage{amsmath}&#10;\pagestyle{empty}&#10;\begin{document}&#10;&#10;&#10;$ H = \begin{bmatrix} D_{xx} &amp; D_{xy} \\ D_{xy} &amp; D_{yy} \end{bmatrix}$&#10;&#10;\end{document}"/>
  <p:tag name="IGUANATEXSIZE" val="20"/>
  <p:tag name="IGUANATEXCURSOR" val="1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4"/>
  <p:tag name="ORIGINALWIDTH" val="1641"/>
  <p:tag name="LATEXADDIN" val="\documentclass{article}&#10;\usepackage{amsmath}&#10;\pagestyle{empty}&#10;\begin{document}&#10;&#10;\begin{eqnarray}&#10;{\rm Tr}(H) &amp;=&amp; D_{xx} + D_{yy} = \alpha + \beta \nonumber \\&#10;{\rm Det}(H) &amp;=&amp; D_{xx}D_{yy} - (D_{xy})^2 = \alpha \beta \nonumber \\&#10;\frac{{\rm Tr} (H)^2}{{\rm Det}(H)} &amp;=&amp; \frac{(r\beta +\beta)^2}{r\beta^2} = \frac{(r+1)^2}{r} \nonumber&#10;\end{eqnarray}&#10;&#10;\end{document}"/>
  <p:tag name="IGUANATEXSIZE" val="20"/>
  <p:tag name="IGUANATEXCURSOR" val="3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7505"/>
  <p:tag name="ORIGINALWIDTH" val="719.3802"/>
  <p:tag name="LATEXADDIN" val="\documentclass{article}&#10;\usepackage{amsmath}&#10;\pagestyle{empty}&#10;\begin{document}&#10;&#10;\begin{eqnarray}&#10;m(x,y) &amp;=&amp; \sqrt{\left(L(x+1,y) - L(x-1,y)\right)^2 + \left(L(x,y+1) - L(x,y-1)\right)^2} \nonumber \\&#10;\theta(x,y) &amp;=&amp; \tan^{-1} \left( \frac{L(x,y+1) - L(x,y,-1)}{L(x+1,y)-L(x-1,y)} \right) \nonumber&#10;\end{eqnarray}&#10;&#10;&#10;\end{document}"/>
  <p:tag name="IGUANATEXSIZE" val="20"/>
  <p:tag name="IGUANATEXCURSOR" val="1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1.8"/>
  <p:tag name="ORIGINALWIDTH" val="2002.8"/>
  <p:tag name="LATEXADDIN" val="\documentclass{article}&#10;\usepackage{amsmath}&#10;\pagestyle{empty}&#10;\begin{document}&#10;&#10;$E(u,v) = \sum\limits_{x,y} w(x,y) [I(x+u, y+v) - I(x,y)]^2$&#10;&#10;&#10;\end{document}"/>
  <p:tag name="IGUANATEXSIZE" val="20"/>
  <p:tag name="IGUANATEXCURSOR" val="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2.4"/>
  <p:tag name="ORIGINALWIDTH" val="2212.2"/>
  <p:tag name="LATEXADDIN" val="\documentclass{article}&#10;\usepackage{amsmath}&#10;\pagestyle{empty}&#10;\begin{document}&#10;&#10;\begin{eqnarray}&#10;&amp;&amp;I(x+u, y+v) \approx I(x,y) + uI_x(x,y) + vI_y(x,y) \nonumber \\&#10;\nonumber \\&#10;&amp;&amp; [I(x+u, y+v) - I(x,y)]^2 \nonumber \\&#10;&amp;\approx &amp; [I(x,y) + uI_x(x,y) + vI_y(x,y) - I(x,y)]^2 \nonumber \\&#10;&amp; = &amp; [uI_x(x,y) + vI_y(x,y)]^2 = [uI_x + vI_y]^2 \nonumber \\&#10;&amp;=&amp; u^2I_x^2 - v^2I_y^2 +2uvI_xI_y \nonumber \\&#10;&amp;=&amp; \left[ \begin{array}{cc} u &amp; v \end{array} \right] &#10;\begin{bmatrix} &#10;I_x^2 &amp; I_xI_y \\ I_xI_y &amp; I_y^2 \end{bmatrix} &#10;\left[ \begin{array}{c} u \\ v \end{array} \right]\nonumber &#10;\end{eqnarray}&#10;&#10;&#10;&#10;\end{document}"/>
  <p:tag name="IGUANATEXSIZE" val="20"/>
  <p:tag name="IGUANATEXCURSOR" val="4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8.6"/>
  <p:tag name="ORIGINALWIDTH" val="1626"/>
  <p:tag name="LATEXADDIN" val="\documentclass{article}&#10;\usepackage{amsmath}&#10;\pagestyle{empty}&#10;\begin{document}&#10;&#10;\begin{eqnarray}&#10; M &amp;=&amp; \sum w(x,y) \begin{bmatrix} &#10;I_x^2 &amp; I_xI_y \\&#10;I_xI_y &amp; I_y^2 \end{bmatrix}  \nonumber \\&#10; M &amp;=&amp; \sum w(x,y) \left[ \begin{array}{c} I_x \\ I_y \end{array} \right]&#10;\left[ \begin{array}{cc} I_x &amp; I_y \end{array} \right] \nonumber \\&#10; M &amp;=&amp; \sum w(x,y) \Delta I (\Delta I)^T \nonumber&#10;\end{eqnarray}&#10;&#10;\end{document}"/>
  <p:tag name="IGUANATEXSIZE" val="20"/>
  <p:tag name="IGUANATEXCURSOR" val="4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9.4"/>
  <p:tag name="ORIGINALWIDTH" val="1207.8"/>
  <p:tag name="LATEXADDIN" val="\documentclass{article}&#10;\usepackage{amsmath}&#10;\pagestyle{empty}&#10;\begin{document}&#10;&#10;$ E(u,v) = \left[ \begin{array}{cc} u &amp; v \end{array} \right]&#10;M \left[ \begin{array}{c} u \\ v \end{array} \right] $&#10;&#10;&#10;\end{document}"/>
  <p:tag name="IGUANATEXSIZE" val="20"/>
  <p:tag name="IGUANATEXCURSOR" val="1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0.2"/>
  <p:tag name="ORIGINALWIDTH" val="1297.8"/>
  <p:tag name="LATEXADDIN" val="\documentclass{article}&#10;\usepackage{amsmath}&#10;\pagestyle{empty}&#10;\begin{document}&#10;&#10;$ \nabla^2 I(x,y) = \frac{\partial^2 I(x,y)}{\partial x^2}&#10;+ \frac{\partial^2 I(x,y)}{\partial y^2} $&#10;&#10;&#10;\end{document}"/>
  <p:tag name="IGUANATEXSIZE" val="18"/>
  <p:tag name="IGUANATEXCURSOR" val="1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4"/>
  <p:tag name="ORIGINALWIDTH" val="1872.6"/>
  <p:tag name="LATEXADDIN" val="\documentclass{article}&#10;\usepackage{amsmath}&#10;\pagestyle{empty}&#10;\begin{document}&#10;&#10;$ \nabla^2 [f(x,y)\otimes G(x,y)] = \nabla^2 G(x,y) \otimes f(x,y) $&#10;&#10;&#10;\end{document}"/>
  <p:tag name="IGUANATEXSIZE" val="20"/>
  <p:tag name="IGUANATEXCURSOR" val="1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"/>
  <p:tag name="ORIGINALWIDTH" val="1011"/>
  <p:tag name="LATEXADDIN" val="\documentclass{article}&#10;\usepackage{amsmath}&#10;\pagestyle{empty}&#10;\begin{document}&#10;&#10;&#10;$ G(x,y) = \frac{1}{2\pi \sigma^2} &#10;e^{\frac{-(x^2+y^2)}{2\sigma^2}} $&#10;&#10;\end{document}"/>
  <p:tag name="IGUANATEXSIZE" val="20"/>
  <p:tag name="IGUANATEXCURSOR" val="1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"/>
  <p:tag name="ORIGINALWIDTH" val="1634.4"/>
  <p:tag name="LATEXADDIN" val="\documentclass{article}&#10;\usepackage{amsmath}&#10;\pagestyle{empty}&#10;\begin{document}&#10;&#10;$ {\rm LoG}(x,y) = \frac{1}{\pi \sigma^4}&#10;\left[ \frac{x^2+y^2}{2\sigma^2} - 1 \right] &#10;e^{\frac{-(x^2+y^2)}{2\sigma^2}}$&#10;&#10;&#10;\end{document}"/>
  <p:tag name="IGUANATEXSIZE" val="20"/>
  <p:tag name="IGUANATEXCURSOR" val="202"/>
</p:tagLst>
</file>

<file path=ppt/theme/theme1.xml><?xml version="1.0" encoding="utf-8"?>
<a:theme xmlns:a="http://schemas.openxmlformats.org/drawingml/2006/main" name="UWA-Generic-Centenary-PPT-Template">
  <a:themeElements>
    <a:clrScheme name="UWA">
      <a:dk1>
        <a:sysClr val="windowText" lastClr="000000"/>
      </a:dk1>
      <a:lt1>
        <a:sysClr val="window" lastClr="FFFFFF"/>
      </a:lt1>
      <a:dk2>
        <a:srgbClr val="3F4231"/>
      </a:dk2>
      <a:lt2>
        <a:srgbClr val="EEECE1"/>
      </a:lt2>
      <a:accent1>
        <a:srgbClr val="64BCC1"/>
      </a:accent1>
      <a:accent2>
        <a:srgbClr val="C3F97B"/>
      </a:accent2>
      <a:accent3>
        <a:srgbClr val="918071"/>
      </a:accent3>
      <a:accent4>
        <a:srgbClr val="F0E4C6"/>
      </a:accent4>
      <a:accent5>
        <a:srgbClr val="304C87"/>
      </a:accent5>
      <a:accent6>
        <a:srgbClr val="D7AA29"/>
      </a:accent6>
      <a:hlink>
        <a:srgbClr val="0000FF"/>
      </a:hlink>
      <a:folHlink>
        <a:srgbClr val="21241B"/>
      </a:folHlink>
    </a:clrScheme>
    <a:fontScheme name="UW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UWA-Generic-Centenary-PPT-Template</Template>
  <TotalTime>18923</TotalTime>
  <Words>2423</Words>
  <Application>Microsoft Office PowerPoint</Application>
  <PresentationFormat>On-screen Show (4:3)</PresentationFormat>
  <Paragraphs>593</Paragraphs>
  <Slides>66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UWA-Generic-Centenary-PPT-Template</vt:lpstr>
      <vt:lpstr>Equation</vt:lpstr>
      <vt:lpstr>Bitmap Image</vt:lpstr>
      <vt:lpstr>CITS 4402 Computer Vision  Ajmal Mian Mehdi Ravanbkhsh  Lecture 07 Feature Detection and Extraction</vt:lpstr>
      <vt:lpstr>Objectives of this lecture</vt:lpstr>
      <vt:lpstr>What are features and what is their use?</vt:lpstr>
      <vt:lpstr>Properties of Good Features</vt:lpstr>
      <vt:lpstr>Feature Extraction has Two Steps</vt:lpstr>
      <vt:lpstr>Corners are Simple Features</vt:lpstr>
      <vt:lpstr>Applications of Feature Matching</vt:lpstr>
      <vt:lpstr>Image Stitching (to generate panorama)</vt:lpstr>
      <vt:lpstr>Image Alignment</vt:lpstr>
      <vt:lpstr>Structure from Motion (SfM)</vt:lpstr>
      <vt:lpstr>Motion Tracking</vt:lpstr>
      <vt:lpstr>Feature Detectors – Classic and State of the Art</vt:lpstr>
      <vt:lpstr>Examples of Feature Extraction</vt:lpstr>
      <vt:lpstr>Haar Features</vt:lpstr>
      <vt:lpstr>Haar Features : Applications</vt:lpstr>
      <vt:lpstr>Histogram of Oriented Gradients (HOG)</vt:lpstr>
      <vt:lpstr>HOG Applications</vt:lpstr>
      <vt:lpstr>Local Binary Pattern (LBP)</vt:lpstr>
      <vt:lpstr>LBP Example from OpenCV</vt:lpstr>
      <vt:lpstr>Should we Extract Features from all Points?</vt:lpstr>
      <vt:lpstr>Corner Detection: Basic Idea</vt:lpstr>
      <vt:lpstr>Harris Corner Detector</vt:lpstr>
      <vt:lpstr>Harris Corner Detector: Basic Idea</vt:lpstr>
      <vt:lpstr>Harris Corner Detector : Mathematics</vt:lpstr>
      <vt:lpstr>Harris Corner Detector : Intuition</vt:lpstr>
      <vt:lpstr>Harris Corner Detector : Derivation</vt:lpstr>
      <vt:lpstr>Harris Corner Detector : Mathematics</vt:lpstr>
      <vt:lpstr>Harris Corner Detector : Intuitive Example</vt:lpstr>
      <vt:lpstr>Plotting Derivatives as 2D Points for PCA</vt:lpstr>
      <vt:lpstr>PowerPoint Presentation</vt:lpstr>
      <vt:lpstr>Harris Corner Detector: Cornerness Measure</vt:lpstr>
      <vt:lpstr>Harris Corner Detector: Corner Response</vt:lpstr>
      <vt:lpstr>Harris Corner Detection in Matlab</vt:lpstr>
      <vt:lpstr>Algorithm : Harris Corner Detector</vt:lpstr>
      <vt:lpstr>Harris Corner Detector : Example</vt:lpstr>
      <vt:lpstr>Points with R &gt; threshold</vt:lpstr>
      <vt:lpstr>Take only the points of local maxima of R</vt:lpstr>
      <vt:lpstr>Harris Corners</vt:lpstr>
      <vt:lpstr>Properties of Harris Corners</vt:lpstr>
      <vt:lpstr>Properties of Harris Corners</vt:lpstr>
      <vt:lpstr>Properties of Harris Corners</vt:lpstr>
      <vt:lpstr>What Next?</vt:lpstr>
      <vt:lpstr>Scale Different</vt:lpstr>
      <vt:lpstr>Exhaustive Search</vt:lpstr>
      <vt:lpstr>Try Different Window Sizes</vt:lpstr>
      <vt:lpstr>Can we automatically find the scale of an interest point?</vt:lpstr>
      <vt:lpstr>Laplacian of Gaussian (LoG) blob detector</vt:lpstr>
      <vt:lpstr>Laplacian of Gaussian : 1-D case</vt:lpstr>
      <vt:lpstr>Laplacian of Gaussian : 2-D case</vt:lpstr>
      <vt:lpstr>LoG Extrema Points</vt:lpstr>
      <vt:lpstr>LoG approximation with DoG</vt:lpstr>
      <vt:lpstr>Efficient DoG Computation using Gaussian Scale Pyramid</vt:lpstr>
      <vt:lpstr>Local Extrema in DoG Images</vt:lpstr>
      <vt:lpstr>Subpixel Localization of Extrema Points</vt:lpstr>
      <vt:lpstr>Discard Low Contrast Points</vt:lpstr>
      <vt:lpstr>Eliminate Edge Points</vt:lpstr>
      <vt:lpstr>Orientation Assignment : Concept</vt:lpstr>
      <vt:lpstr>Orientation Assignment : Details</vt:lpstr>
      <vt:lpstr>SIFT Feature Calculation</vt:lpstr>
      <vt:lpstr>Illumination Issues</vt:lpstr>
      <vt:lpstr>Convolutional Neural Network Libraries</vt:lpstr>
      <vt:lpstr>Neural Netowork</vt:lpstr>
      <vt:lpstr>Convolutional Neural Network (CNN)</vt:lpstr>
      <vt:lpstr>Transfer Learning</vt:lpstr>
      <vt:lpstr>Matconvnet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Shafait</dc:creator>
  <cp:lastModifiedBy>Ajmal Mian</cp:lastModifiedBy>
  <cp:revision>382</cp:revision>
  <dcterms:created xsi:type="dcterms:W3CDTF">2013-07-19T06:43:45Z</dcterms:created>
  <dcterms:modified xsi:type="dcterms:W3CDTF">2017-05-29T04:08:53Z</dcterms:modified>
</cp:coreProperties>
</file>