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1" r:id="rId1"/>
  </p:sldMasterIdLst>
  <p:notesMasterIdLst>
    <p:notesMasterId r:id="rId56"/>
  </p:notesMasterIdLst>
  <p:handoutMasterIdLst>
    <p:handoutMasterId r:id="rId57"/>
  </p:handoutMasterIdLst>
  <p:sldIdLst>
    <p:sldId id="257" r:id="rId2"/>
    <p:sldId id="352" r:id="rId3"/>
    <p:sldId id="446" r:id="rId4"/>
    <p:sldId id="258" r:id="rId5"/>
    <p:sldId id="261" r:id="rId6"/>
    <p:sldId id="440" r:id="rId7"/>
    <p:sldId id="439" r:id="rId8"/>
    <p:sldId id="424" r:id="rId9"/>
    <p:sldId id="404" r:id="rId10"/>
    <p:sldId id="405" r:id="rId11"/>
    <p:sldId id="425" r:id="rId12"/>
    <p:sldId id="408" r:id="rId13"/>
    <p:sldId id="409" r:id="rId14"/>
    <p:sldId id="433" r:id="rId15"/>
    <p:sldId id="434" r:id="rId16"/>
    <p:sldId id="436" r:id="rId17"/>
    <p:sldId id="426" r:id="rId18"/>
    <p:sldId id="419" r:id="rId19"/>
    <p:sldId id="431" r:id="rId20"/>
    <p:sldId id="432" r:id="rId21"/>
    <p:sldId id="435" r:id="rId22"/>
    <p:sldId id="427" r:id="rId23"/>
    <p:sldId id="437" r:id="rId24"/>
    <p:sldId id="412" r:id="rId25"/>
    <p:sldId id="428" r:id="rId26"/>
    <p:sldId id="438" r:id="rId27"/>
    <p:sldId id="448" r:id="rId28"/>
    <p:sldId id="370" r:id="rId29"/>
    <p:sldId id="361" r:id="rId30"/>
    <p:sldId id="363" r:id="rId31"/>
    <p:sldId id="453" r:id="rId32"/>
    <p:sldId id="360" r:id="rId33"/>
    <p:sldId id="376" r:id="rId34"/>
    <p:sldId id="458" r:id="rId35"/>
    <p:sldId id="455" r:id="rId36"/>
    <p:sldId id="457" r:id="rId37"/>
    <p:sldId id="345" r:id="rId38"/>
    <p:sldId id="347" r:id="rId39"/>
    <p:sldId id="456" r:id="rId40"/>
    <p:sldId id="460" r:id="rId41"/>
    <p:sldId id="461" r:id="rId42"/>
    <p:sldId id="319" r:id="rId43"/>
    <p:sldId id="398" r:id="rId44"/>
    <p:sldId id="423" r:id="rId45"/>
    <p:sldId id="441" r:id="rId46"/>
    <p:sldId id="442" r:id="rId47"/>
    <p:sldId id="421" r:id="rId48"/>
    <p:sldId id="422" r:id="rId49"/>
    <p:sldId id="336" r:id="rId50"/>
    <p:sldId id="355" r:id="rId51"/>
    <p:sldId id="356" r:id="rId52"/>
    <p:sldId id="357" r:id="rId53"/>
    <p:sldId id="452" r:id="rId54"/>
    <p:sldId id="420" r:id="rId55"/>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75"/>
    <p:restoredTop sz="81962" autoAdjust="0"/>
  </p:normalViewPr>
  <p:slideViewPr>
    <p:cSldViewPr>
      <p:cViewPr varScale="1">
        <p:scale>
          <a:sx n="136" d="100"/>
          <a:sy n="136" d="100"/>
        </p:scale>
        <p:origin x="208" y="712"/>
      </p:cViewPr>
      <p:guideLst>
        <p:guide orient="horz" pos="2160"/>
        <p:guide pos="2880"/>
      </p:guideLst>
    </p:cSldViewPr>
  </p:slideViewPr>
  <p:outlineViewPr>
    <p:cViewPr>
      <p:scale>
        <a:sx n="33" d="100"/>
        <a:sy n="33" d="100"/>
      </p:scale>
      <p:origin x="0" y="-53504"/>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41" d="100"/>
          <a:sy n="41" d="100"/>
        </p:scale>
        <p:origin x="2232" y="72"/>
      </p:cViewPr>
      <p:guideLst>
        <p:guide orient="horz" pos="3128"/>
        <p:guide pos="214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3024" tIns="46512" rIns="93024" bIns="46512" numCol="1" anchor="t" anchorCtr="0" compatLnSpc="1">
            <a:prstTxWarp prst="textNoShape">
              <a:avLst/>
            </a:prstTxWarp>
          </a:bodyPr>
          <a:lstStyle>
            <a:lvl1pPr defTabSz="930275">
              <a:defRPr sz="1200">
                <a:latin typeface="Verdana" charset="0"/>
                <a:ea typeface="ＭＳ Ｐゴシック" charset="-128"/>
              </a:defRPr>
            </a:lvl1pPr>
          </a:lstStyle>
          <a:p>
            <a:pPr>
              <a:defRPr/>
            </a:pPr>
            <a:endParaRPr lang="en-AU"/>
          </a:p>
        </p:txBody>
      </p:sp>
      <p:sp>
        <p:nvSpPr>
          <p:cNvPr id="238595" name="Rectangle 3"/>
          <p:cNvSpPr>
            <a:spLocks noGrp="1" noChangeArrowheads="1"/>
          </p:cNvSpPr>
          <p:nvPr>
            <p:ph type="dt" sz="quarter" idx="1"/>
          </p:nvPr>
        </p:nvSpPr>
        <p:spPr bwMode="auto">
          <a:xfrm>
            <a:off x="3849688" y="0"/>
            <a:ext cx="2944812" cy="495300"/>
          </a:xfrm>
          <a:prstGeom prst="rect">
            <a:avLst/>
          </a:prstGeom>
          <a:noFill/>
          <a:ln w="9525">
            <a:noFill/>
            <a:miter lim="800000"/>
            <a:headEnd/>
            <a:tailEnd/>
          </a:ln>
          <a:effectLst/>
        </p:spPr>
        <p:txBody>
          <a:bodyPr vert="horz" wrap="square" lIns="93024" tIns="46512" rIns="93024" bIns="46512" numCol="1" anchor="t" anchorCtr="0" compatLnSpc="1">
            <a:prstTxWarp prst="textNoShape">
              <a:avLst/>
            </a:prstTxWarp>
          </a:bodyPr>
          <a:lstStyle>
            <a:lvl1pPr algn="r" defTabSz="930275">
              <a:defRPr sz="1200">
                <a:latin typeface="Verdana" charset="0"/>
                <a:ea typeface="ＭＳ Ｐゴシック" charset="-128"/>
              </a:defRPr>
            </a:lvl1pPr>
          </a:lstStyle>
          <a:p>
            <a:pPr>
              <a:defRPr/>
            </a:pPr>
            <a:endParaRPr lang="en-AU"/>
          </a:p>
        </p:txBody>
      </p:sp>
      <p:sp>
        <p:nvSpPr>
          <p:cNvPr id="238596" name="Rectangle 4"/>
          <p:cNvSpPr>
            <a:spLocks noGrp="1" noChangeArrowheads="1"/>
          </p:cNvSpPr>
          <p:nvPr>
            <p:ph type="ftr" sz="quarter" idx="2"/>
          </p:nvPr>
        </p:nvSpPr>
        <p:spPr bwMode="auto">
          <a:xfrm>
            <a:off x="0" y="9436100"/>
            <a:ext cx="2944813" cy="495300"/>
          </a:xfrm>
          <a:prstGeom prst="rect">
            <a:avLst/>
          </a:prstGeom>
          <a:noFill/>
          <a:ln w="9525">
            <a:noFill/>
            <a:miter lim="800000"/>
            <a:headEnd/>
            <a:tailEnd/>
          </a:ln>
          <a:effectLst/>
        </p:spPr>
        <p:txBody>
          <a:bodyPr vert="horz" wrap="square" lIns="93024" tIns="46512" rIns="93024" bIns="46512" numCol="1" anchor="b" anchorCtr="0" compatLnSpc="1">
            <a:prstTxWarp prst="textNoShape">
              <a:avLst/>
            </a:prstTxWarp>
          </a:bodyPr>
          <a:lstStyle>
            <a:lvl1pPr defTabSz="930275">
              <a:defRPr sz="1200">
                <a:latin typeface="Verdana" charset="0"/>
                <a:ea typeface="ＭＳ Ｐゴシック" charset="-128"/>
              </a:defRPr>
            </a:lvl1pPr>
          </a:lstStyle>
          <a:p>
            <a:pPr>
              <a:defRPr/>
            </a:pPr>
            <a:endParaRPr lang="en-AU"/>
          </a:p>
        </p:txBody>
      </p:sp>
      <p:sp>
        <p:nvSpPr>
          <p:cNvPr id="238597" name="Rectangle 5"/>
          <p:cNvSpPr>
            <a:spLocks noGrp="1" noChangeArrowheads="1"/>
          </p:cNvSpPr>
          <p:nvPr>
            <p:ph type="sldNum" sz="quarter" idx="3"/>
          </p:nvPr>
        </p:nvSpPr>
        <p:spPr bwMode="auto">
          <a:xfrm>
            <a:off x="3849688" y="9436100"/>
            <a:ext cx="2944812" cy="495300"/>
          </a:xfrm>
          <a:prstGeom prst="rect">
            <a:avLst/>
          </a:prstGeom>
          <a:noFill/>
          <a:ln w="9525">
            <a:noFill/>
            <a:miter lim="800000"/>
            <a:headEnd/>
            <a:tailEnd/>
          </a:ln>
          <a:effectLst/>
        </p:spPr>
        <p:txBody>
          <a:bodyPr vert="horz" wrap="square" lIns="93024" tIns="46512" rIns="93024" bIns="46512" numCol="1" anchor="b" anchorCtr="0" compatLnSpc="1">
            <a:prstTxWarp prst="textNoShape">
              <a:avLst/>
            </a:prstTxWarp>
          </a:bodyPr>
          <a:lstStyle>
            <a:lvl1pPr algn="r" defTabSz="930275">
              <a:defRPr sz="1200" smtClean="0"/>
            </a:lvl1pPr>
          </a:lstStyle>
          <a:p>
            <a:pPr>
              <a:defRPr/>
            </a:pPr>
            <a:fld id="{82F78952-8E31-4CDB-B191-7BCA1F62E6CB}"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3024" tIns="46512" rIns="93024" bIns="46512" numCol="1" anchor="t" anchorCtr="0" compatLnSpc="1">
            <a:prstTxWarp prst="textNoShape">
              <a:avLst/>
            </a:prstTxWarp>
          </a:bodyPr>
          <a:lstStyle>
            <a:lvl1pPr defTabSz="930275">
              <a:defRPr sz="1200">
                <a:latin typeface="Times New Roman" charset="0"/>
                <a:ea typeface="ＭＳ Ｐゴシック" charset="-128"/>
              </a:defRPr>
            </a:lvl1pPr>
          </a:lstStyle>
          <a:p>
            <a:pPr>
              <a:defRPr/>
            </a:pPr>
            <a:endParaRPr lang="en-US"/>
          </a:p>
        </p:txBody>
      </p:sp>
      <p:sp>
        <p:nvSpPr>
          <p:cNvPr id="54275" name="Rectangle 3"/>
          <p:cNvSpPr>
            <a:spLocks noGrp="1" noChangeArrowheads="1"/>
          </p:cNvSpPr>
          <p:nvPr>
            <p:ph type="dt" idx="1"/>
          </p:nvPr>
        </p:nvSpPr>
        <p:spPr bwMode="auto">
          <a:xfrm>
            <a:off x="3848100" y="0"/>
            <a:ext cx="2944813" cy="495300"/>
          </a:xfrm>
          <a:prstGeom prst="rect">
            <a:avLst/>
          </a:prstGeom>
          <a:noFill/>
          <a:ln w="9525">
            <a:noFill/>
            <a:miter lim="800000"/>
            <a:headEnd/>
            <a:tailEnd/>
          </a:ln>
          <a:effectLst/>
        </p:spPr>
        <p:txBody>
          <a:bodyPr vert="horz" wrap="square" lIns="93024" tIns="46512" rIns="93024" bIns="46512" numCol="1" anchor="t" anchorCtr="0" compatLnSpc="1">
            <a:prstTxWarp prst="textNoShape">
              <a:avLst/>
            </a:prstTxWarp>
          </a:bodyPr>
          <a:lstStyle>
            <a:lvl1pPr algn="r" defTabSz="930275">
              <a:defRPr sz="1200">
                <a:latin typeface="Times New Roman" charset="0"/>
                <a:ea typeface="ＭＳ Ｐゴシック" charset="-128"/>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914400" y="747713"/>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7" name="Rectangle 5"/>
          <p:cNvSpPr>
            <a:spLocks noGrp="1" noChangeArrowheads="1"/>
          </p:cNvSpPr>
          <p:nvPr>
            <p:ph type="body" sz="quarter" idx="3"/>
          </p:nvPr>
        </p:nvSpPr>
        <p:spPr bwMode="auto">
          <a:xfrm>
            <a:off x="679450" y="4718050"/>
            <a:ext cx="5435600" cy="4467225"/>
          </a:xfrm>
          <a:prstGeom prst="rect">
            <a:avLst/>
          </a:prstGeom>
          <a:noFill/>
          <a:ln w="9525">
            <a:noFill/>
            <a:miter lim="800000"/>
            <a:headEnd/>
            <a:tailEnd/>
          </a:ln>
          <a:effectLst/>
        </p:spPr>
        <p:txBody>
          <a:bodyPr vert="horz" wrap="square" lIns="93024" tIns="46512" rIns="93024" bIns="465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p:cNvSpPr>
            <a:spLocks noGrp="1" noChangeArrowheads="1"/>
          </p:cNvSpPr>
          <p:nvPr>
            <p:ph type="ftr" sz="quarter" idx="4"/>
          </p:nvPr>
        </p:nvSpPr>
        <p:spPr bwMode="auto">
          <a:xfrm>
            <a:off x="0" y="9434513"/>
            <a:ext cx="2944813" cy="495300"/>
          </a:xfrm>
          <a:prstGeom prst="rect">
            <a:avLst/>
          </a:prstGeom>
          <a:noFill/>
          <a:ln w="9525">
            <a:noFill/>
            <a:miter lim="800000"/>
            <a:headEnd/>
            <a:tailEnd/>
          </a:ln>
          <a:effectLst/>
        </p:spPr>
        <p:txBody>
          <a:bodyPr vert="horz" wrap="square" lIns="93024" tIns="46512" rIns="93024" bIns="46512" numCol="1" anchor="b" anchorCtr="0" compatLnSpc="1">
            <a:prstTxWarp prst="textNoShape">
              <a:avLst/>
            </a:prstTxWarp>
          </a:bodyPr>
          <a:lstStyle>
            <a:lvl1pPr defTabSz="930275">
              <a:defRPr sz="1200">
                <a:latin typeface="Times New Roman" charset="0"/>
                <a:ea typeface="ＭＳ Ｐゴシック" charset="-128"/>
              </a:defRPr>
            </a:lvl1pPr>
          </a:lstStyle>
          <a:p>
            <a:pPr>
              <a:defRPr/>
            </a:pPr>
            <a:endParaRPr lang="en-US"/>
          </a:p>
        </p:txBody>
      </p:sp>
      <p:sp>
        <p:nvSpPr>
          <p:cNvPr id="54279" name="Rectangle 7"/>
          <p:cNvSpPr>
            <a:spLocks noGrp="1" noChangeArrowheads="1"/>
          </p:cNvSpPr>
          <p:nvPr>
            <p:ph type="sldNum" sz="quarter" idx="5"/>
          </p:nvPr>
        </p:nvSpPr>
        <p:spPr bwMode="auto">
          <a:xfrm>
            <a:off x="3848100" y="9434513"/>
            <a:ext cx="2944813" cy="495300"/>
          </a:xfrm>
          <a:prstGeom prst="rect">
            <a:avLst/>
          </a:prstGeom>
          <a:noFill/>
          <a:ln w="9525">
            <a:noFill/>
            <a:miter lim="800000"/>
            <a:headEnd/>
            <a:tailEnd/>
          </a:ln>
          <a:effectLst/>
        </p:spPr>
        <p:txBody>
          <a:bodyPr vert="horz" wrap="square" lIns="93024" tIns="46512" rIns="93024" bIns="46512" numCol="1" anchor="b" anchorCtr="0" compatLnSpc="1">
            <a:prstTxWarp prst="textNoShape">
              <a:avLst/>
            </a:prstTxWarp>
          </a:bodyPr>
          <a:lstStyle>
            <a:lvl1pPr algn="r" defTabSz="930275">
              <a:defRPr sz="1200" smtClean="0">
                <a:latin typeface="Times New Roman" panose="02020603050405020304" pitchFamily="18" charset="0"/>
              </a:defRPr>
            </a:lvl1pPr>
          </a:lstStyle>
          <a:p>
            <a:pPr>
              <a:defRPr/>
            </a:pPr>
            <a:fld id="{39308BD7-1CFF-45B6-B66F-365317048A8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arning.oreilly.com/library/view/uml-distilled-a/0321193687/ch03.html#ch03fig0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Revised Feb 2020 RCO</a:t>
            </a:r>
          </a:p>
          <a:p>
            <a:r>
              <a:rPr lang="en-US" altLang="en-US">
                <a:latin typeface="Times New Roman" panose="02020603050405020304" pitchFamily="18" charset="0"/>
              </a:rPr>
              <a:t>Earlier Versions: RCO, DH, GMH</a:t>
            </a:r>
          </a:p>
          <a:p>
            <a:endParaRPr lang="en-US" altLang="en-US">
              <a:latin typeface="Times New Roman" panose="02020603050405020304" pitchFamily="18" charset="0"/>
              <a:ea typeface="ＭＳ Ｐゴシック" panose="020B0600070205080204" pitchFamily="34" charset="-128"/>
            </a:endParaRPr>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ＭＳ Ｐゴシック" panose="020B0600070205080204" pitchFamily="34" charset="-128"/>
              </a:defRPr>
            </a:lvl1pPr>
            <a:lvl2pPr marL="742950" indent="-285750" defTabSz="930275">
              <a:defRPr>
                <a:solidFill>
                  <a:schemeClr val="tx1"/>
                </a:solidFill>
                <a:latin typeface="Verdana" panose="020B0604030504040204" pitchFamily="34" charset="0"/>
                <a:ea typeface="ＭＳ Ｐゴシック" panose="020B0600070205080204" pitchFamily="34" charset="-128"/>
              </a:defRPr>
            </a:lvl2pPr>
            <a:lvl3pPr marL="1143000" indent="-228600" defTabSz="930275">
              <a:defRPr>
                <a:solidFill>
                  <a:schemeClr val="tx1"/>
                </a:solidFill>
                <a:latin typeface="Verdana" panose="020B0604030504040204" pitchFamily="34" charset="0"/>
                <a:ea typeface="ＭＳ Ｐゴシック" panose="020B0600070205080204" pitchFamily="34" charset="-128"/>
              </a:defRPr>
            </a:lvl3pPr>
            <a:lvl4pPr marL="1600200" indent="-228600" defTabSz="930275">
              <a:defRPr>
                <a:solidFill>
                  <a:schemeClr val="tx1"/>
                </a:solidFill>
                <a:latin typeface="Verdana" panose="020B0604030504040204" pitchFamily="34" charset="0"/>
                <a:ea typeface="ＭＳ Ｐゴシック" panose="020B0600070205080204" pitchFamily="34" charset="-128"/>
              </a:defRPr>
            </a:lvl4pPr>
            <a:lvl5pPr marL="2057400" indent="-228600" defTabSz="930275">
              <a:defRPr>
                <a:solidFill>
                  <a:schemeClr val="tx1"/>
                </a:solidFill>
                <a:latin typeface="Verdana" panose="020B060403050404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AC7776C2-0E42-408A-9B43-EA34A647F7B4}" type="slidenum">
              <a:rPr lang="en-US" altLang="en-US">
                <a:latin typeface="Times New Roman" panose="02020603050405020304" pitchFamily="18" charset="0"/>
              </a:rPr>
              <a:pPr/>
              <a:t>1</a:t>
            </a:fld>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a:solidFill>
                  <a:schemeClr val="tx1"/>
                </a:solidFill>
                <a:effectLst/>
                <a:latin typeface="Times New Roman" charset="0"/>
                <a:ea typeface="ＭＳ Ｐゴシック" charset="-128"/>
                <a:cs typeface="+mn-cs"/>
              </a:rPr>
              <a:t>Explain each of the multiplicities shown in this diagram in English</a:t>
            </a:r>
          </a:p>
          <a:p>
            <a:r>
              <a:rPr lang="en-AU" sz="1200" b="0" i="0" u="none" strike="noStrike" kern="1200" dirty="0" err="1">
                <a:solidFill>
                  <a:schemeClr val="tx1"/>
                </a:solidFill>
                <a:effectLst/>
                <a:latin typeface="Times New Roman" charset="0"/>
                <a:ea typeface="ＭＳ Ｐゴシック" charset="-128"/>
                <a:cs typeface="+mn-cs"/>
              </a:rPr>
              <a:t>Eg.</a:t>
            </a:r>
            <a:r>
              <a:rPr lang="en-AU" sz="1200" b="0" i="0" u="none" strike="noStrike" kern="1200" dirty="0">
                <a:solidFill>
                  <a:schemeClr val="tx1"/>
                </a:solidFill>
                <a:effectLst/>
                <a:latin typeface="Times New Roman" charset="0"/>
                <a:ea typeface="ＭＳ Ｐゴシック" charset="-128"/>
                <a:cs typeface="+mn-cs"/>
              </a:rPr>
              <a:t> Many orderliness refer to a product</a:t>
            </a:r>
          </a:p>
          <a:p>
            <a:r>
              <a:rPr lang="en-AU" sz="1200" b="0" i="0" u="none" strike="noStrike" kern="1200" dirty="0">
                <a:solidFill>
                  <a:schemeClr val="tx1"/>
                </a:solidFill>
                <a:effectLst/>
                <a:latin typeface="Times New Roman" charset="0"/>
                <a:ea typeface="ＭＳ Ｐゴシック" charset="-128"/>
                <a:cs typeface="+mn-cs"/>
              </a:rPr>
              <a:t>1 customer has 0 or more orders, but each order has a single customer</a:t>
            </a:r>
          </a:p>
          <a:p>
            <a:r>
              <a:rPr lang="en-AU" sz="1200" b="0" i="0" u="none" strike="noStrike" kern="1200" dirty="0">
                <a:solidFill>
                  <a:schemeClr val="tx1"/>
                </a:solidFill>
                <a:effectLst/>
                <a:latin typeface="Times New Roman" charset="0"/>
                <a:ea typeface="ＭＳ Ｐゴシック" charset="-128"/>
                <a:cs typeface="+mn-cs"/>
              </a:rPr>
              <a:t>A corporate customer has 0 or 1 </a:t>
            </a:r>
            <a:r>
              <a:rPr lang="en-AU" sz="1200" b="0" i="0" u="none" strike="noStrike" kern="1200" dirty="0" err="1">
                <a:solidFill>
                  <a:schemeClr val="tx1"/>
                </a:solidFill>
                <a:effectLst/>
                <a:latin typeface="Times New Roman" charset="0"/>
                <a:ea typeface="ＭＳ Ｐゴシック" charset="-128"/>
                <a:cs typeface="+mn-cs"/>
              </a:rPr>
              <a:t>salesRep</a:t>
            </a:r>
            <a:r>
              <a:rPr lang="en-AU" sz="1200" b="0" i="0" u="none" strike="noStrike" kern="1200" dirty="0">
                <a:solidFill>
                  <a:schemeClr val="tx1"/>
                </a:solidFill>
                <a:effectLst/>
                <a:latin typeface="Times New Roman" charset="0"/>
                <a:ea typeface="ＭＳ Ｐゴシック" charset="-128"/>
                <a:cs typeface="+mn-cs"/>
              </a:rPr>
              <a:t> Employees – that is they may have a </a:t>
            </a:r>
            <a:r>
              <a:rPr lang="en-AU" sz="1200" b="0" i="0" u="none" strike="noStrike" kern="1200" dirty="0" err="1">
                <a:solidFill>
                  <a:schemeClr val="tx1"/>
                </a:solidFill>
                <a:effectLst/>
                <a:latin typeface="Times New Roman" charset="0"/>
                <a:ea typeface="ＭＳ Ｐゴシック" charset="-128"/>
                <a:cs typeface="+mn-cs"/>
              </a:rPr>
              <a:t>salesRep</a:t>
            </a:r>
            <a:r>
              <a:rPr lang="en-AU" sz="1200" b="0" i="0" u="none" strike="noStrike" kern="1200" dirty="0">
                <a:solidFill>
                  <a:schemeClr val="tx1"/>
                </a:solidFill>
                <a:effectLst/>
                <a:latin typeface="Times New Roman" charset="0"/>
                <a:ea typeface="ＭＳ Ｐゴシック" charset="-128"/>
                <a:cs typeface="+mn-cs"/>
              </a:rPr>
              <a:t> or may not.</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39308BD7-1CFF-45B6-B66F-365317048A85}" type="slidenum">
              <a:rPr lang="en-US" altLang="en-US" smtClean="0"/>
              <a:pPr>
                <a:defRPr/>
              </a:pPr>
              <a:t>16</a:t>
            </a:fld>
            <a:endParaRPr lang="en-US" altLang="en-US"/>
          </a:p>
        </p:txBody>
      </p:sp>
    </p:spTree>
    <p:extLst>
      <p:ext uri="{BB962C8B-B14F-4D97-AF65-F5344CB8AC3E}">
        <p14:creationId xmlns:p14="http://schemas.microsoft.com/office/powerpoint/2010/main" val="3563870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9308BD7-1CFF-45B6-B66F-365317048A85}" type="slidenum">
              <a:rPr lang="en-US" altLang="en-US" smtClean="0"/>
              <a:pPr>
                <a:defRPr/>
              </a:pPr>
              <a:t>21</a:t>
            </a:fld>
            <a:endParaRPr lang="en-US" altLang="en-US"/>
          </a:p>
        </p:txBody>
      </p:sp>
    </p:spTree>
    <p:extLst>
      <p:ext uri="{BB962C8B-B14F-4D97-AF65-F5344CB8AC3E}">
        <p14:creationId xmlns:p14="http://schemas.microsoft.com/office/powerpoint/2010/main" val="2901101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ＭＳ Ｐゴシック" panose="020B0600070205080204" pitchFamily="34" charset="-128"/>
              </a:defRPr>
            </a:lvl1pPr>
            <a:lvl2pPr marL="742950" indent="-285750" defTabSz="930275">
              <a:defRPr>
                <a:solidFill>
                  <a:schemeClr val="tx1"/>
                </a:solidFill>
                <a:latin typeface="Verdana" panose="020B0604030504040204" pitchFamily="34" charset="0"/>
                <a:ea typeface="ＭＳ Ｐゴシック" panose="020B0600070205080204" pitchFamily="34" charset="-128"/>
              </a:defRPr>
            </a:lvl2pPr>
            <a:lvl3pPr marL="1143000" indent="-228600" defTabSz="930275">
              <a:defRPr>
                <a:solidFill>
                  <a:schemeClr val="tx1"/>
                </a:solidFill>
                <a:latin typeface="Verdana" panose="020B0604030504040204" pitchFamily="34" charset="0"/>
                <a:ea typeface="ＭＳ Ｐゴシック" panose="020B0600070205080204" pitchFamily="34" charset="-128"/>
              </a:defRPr>
            </a:lvl3pPr>
            <a:lvl4pPr marL="1600200" indent="-228600" defTabSz="930275">
              <a:defRPr>
                <a:solidFill>
                  <a:schemeClr val="tx1"/>
                </a:solidFill>
                <a:latin typeface="Verdana" panose="020B0604030504040204" pitchFamily="34" charset="0"/>
                <a:ea typeface="ＭＳ Ｐゴシック" panose="020B0600070205080204" pitchFamily="34" charset="-128"/>
              </a:defRPr>
            </a:lvl4pPr>
            <a:lvl5pPr marL="2057400" indent="-228600" defTabSz="930275">
              <a:defRPr>
                <a:solidFill>
                  <a:schemeClr val="tx1"/>
                </a:solidFill>
                <a:latin typeface="Verdana" panose="020B060403050404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84F375AF-F261-4AF3-A60F-982099EF0D7B}" type="slidenum">
              <a:rPr lang="en-US" altLang="en-US">
                <a:latin typeface="Times New Roman" panose="02020603050405020304" pitchFamily="18" charset="0"/>
              </a:rPr>
              <a:pPr/>
              <a:t>24</a:t>
            </a:fld>
            <a:endParaRPr lang="en-US" altLang="en-US">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Talk about the</a:t>
            </a:r>
            <a:r>
              <a:rPr lang="en-US" altLang="en-US" b="1">
                <a:latin typeface="Times New Roman" panose="02020603050405020304" pitchFamily="18" charset="0"/>
                <a:ea typeface="ＭＳ Ｐゴシック" panose="020B0600070205080204" pitchFamily="34" charset="-128"/>
              </a:rPr>
              <a:t> Is a relationship.</a:t>
            </a:r>
          </a:p>
          <a:p>
            <a:endParaRPr lang="en-US" altLang="en-US" b="1">
              <a:latin typeface="Times New Roman" panose="02020603050405020304" pitchFamily="18" charset="0"/>
              <a:ea typeface="ＭＳ Ｐゴシック" panose="020B0600070205080204" pitchFamily="34" charset="-128"/>
            </a:endParaRPr>
          </a:p>
          <a:p>
            <a:r>
              <a:rPr lang="en-US" altLang="en-US">
                <a:latin typeface="Times New Roman" panose="02020603050405020304" pitchFamily="18" charset="0"/>
                <a:ea typeface="ＭＳ Ｐゴシック" panose="020B0600070205080204" pitchFamily="34" charset="-128"/>
              </a:rPr>
              <a:t>The </a:t>
            </a:r>
            <a:r>
              <a:rPr lang="en-US" altLang="en-US" b="1">
                <a:latin typeface="Times New Roman" panose="02020603050405020304" pitchFamily="18" charset="0"/>
                <a:ea typeface="ＭＳ Ｐゴシック" panose="020B0600070205080204" pitchFamily="34" charset="-128"/>
              </a:rPr>
              <a:t>is-a relationship </a:t>
            </a:r>
            <a:r>
              <a:rPr lang="en-US" altLang="en-US">
                <a:latin typeface="Times New Roman" panose="02020603050405020304" pitchFamily="18" charset="0"/>
                <a:ea typeface="ＭＳ Ｐゴシック" panose="020B0600070205080204" pitchFamily="34" charset="-128"/>
              </a:rPr>
              <a:t> is always </a:t>
            </a:r>
            <a:r>
              <a:rPr lang="en-US" altLang="en-US" b="1">
                <a:latin typeface="Times New Roman" panose="02020603050405020304" pitchFamily="18" charset="0"/>
                <a:ea typeface="ＭＳ Ｐゴシック" panose="020B0600070205080204" pitchFamily="34" charset="-128"/>
              </a:rPr>
              <a:t>1-to-1</a:t>
            </a:r>
            <a:r>
              <a:rPr lang="en-US" altLang="en-US">
                <a:latin typeface="Times New Roman" panose="02020603050405020304" pitchFamily="18" charset="0"/>
                <a:ea typeface="ＭＳ Ｐゴシック" panose="020B0600070205080204" pitchFamily="34" charset="-128"/>
              </a:rPr>
              <a:t>.  So no need to label multiplicity.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29CE3CD-8D1F-48F8-9009-CB13724F428F}" type="slidenum">
              <a:rPr lang="en-US" altLang="en-US">
                <a:latin typeface="Times New Roman" panose="02020603050405020304" pitchFamily="18" charset="0"/>
              </a:rPr>
              <a:pPr/>
              <a:t>29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441115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9A18530-B21C-4AA5-8CD6-A30762BD279F}" type="slidenum">
              <a:rPr lang="en-US" altLang="en-US">
                <a:latin typeface="Times New Roman" panose="02020603050405020304" pitchFamily="18" charset="0"/>
              </a:rPr>
              <a:pPr/>
              <a:t>30</a:t>
            </a:fld>
            <a:endParaRPr lang="en-US" altLang="en-US">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Operations – verbs or verb phrases</a:t>
            </a:r>
          </a:p>
          <a:p>
            <a:r>
              <a:rPr lang="en-US" altLang="en-US">
                <a:latin typeface="Times New Roman" panose="02020603050405020304" pitchFamily="18" charset="0"/>
              </a:rPr>
              <a:t>Attributes and names – nouns or noun phrases</a:t>
            </a:r>
          </a:p>
        </p:txBody>
      </p:sp>
    </p:spTree>
    <p:extLst>
      <p:ext uri="{BB962C8B-B14F-4D97-AF65-F5344CB8AC3E}">
        <p14:creationId xmlns:p14="http://schemas.microsoft.com/office/powerpoint/2010/main" val="1245901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045A5E0-6318-43F2-B013-3ED5E2E6C77A}" type="slidenum">
              <a:rPr lang="en-US" altLang="en-US">
                <a:latin typeface="Times New Roman" panose="02020603050405020304" pitchFamily="18" charset="0"/>
              </a:rPr>
              <a:pPr/>
              <a:t>32</a:t>
            </a:fld>
            <a:endParaRPr lang="en-US" altLang="en-US">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a:latin typeface="Times New Roman" panose="02020603050405020304" pitchFamily="18" charset="0"/>
              </a:rPr>
              <a:t>Natural language analysis has the advantage of focusing on the users’ terms.  However, it suffers from several limitations:</a:t>
            </a:r>
          </a:p>
          <a:p>
            <a:pPr marL="228600" indent="-228600">
              <a:buFontTx/>
              <a:buAutoNum type="arabicPeriod"/>
            </a:pPr>
            <a:r>
              <a:rPr lang="en-US" altLang="en-US">
                <a:latin typeface="Times New Roman" panose="02020603050405020304" pitchFamily="18" charset="0"/>
              </a:rPr>
              <a:t>The quality of the object model depends highly on the style of writing of the analyst</a:t>
            </a:r>
          </a:p>
          <a:p>
            <a:pPr marL="228600" indent="-228600">
              <a:buFontTx/>
              <a:buAutoNum type="arabicPeriod"/>
            </a:pPr>
            <a:r>
              <a:rPr lang="en-US" altLang="en-US">
                <a:latin typeface="Times New Roman" panose="02020603050405020304" pitchFamily="18" charset="0"/>
              </a:rPr>
              <a:t>Natural language is an imprecise tool.  Many nouns correspond to attributes or synonyms for other nouns</a:t>
            </a:r>
          </a:p>
        </p:txBody>
      </p:sp>
    </p:spTree>
    <p:extLst>
      <p:ext uri="{BB962C8B-B14F-4D97-AF65-F5344CB8AC3E}">
        <p14:creationId xmlns:p14="http://schemas.microsoft.com/office/powerpoint/2010/main" val="690828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43DFE26-1F62-40AD-941D-078061411CD2}" type="slidenum">
              <a:rPr lang="en-US" altLang="en-US">
                <a:latin typeface="Times New Roman" panose="02020603050405020304" pitchFamily="18" charset="0"/>
              </a:rPr>
              <a:pPr/>
              <a:t>37</a:t>
            </a:fld>
            <a:endParaRPr lang="en-US" altLang="en-US">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latin typeface="Times New Roman" panose="02020603050405020304" pitchFamily="18" charset="0"/>
              </a:rPr>
              <a:t>Participating objects form the basis of the analysis model. </a:t>
            </a:r>
            <a:r>
              <a:rPr lang="en-AU" altLang="en-US" sz="1000">
                <a:latin typeface="Times New Roman" panose="02020603050405020304" pitchFamily="18" charset="0"/>
              </a:rPr>
              <a:t>  A class name is the name of the abstraction of a set of objects with the same attribute, operations, relationships and semantics. You </a:t>
            </a:r>
            <a:r>
              <a:rPr lang="en-US" altLang="en-US" sz="1000">
                <a:latin typeface="Times New Roman" panose="02020603050405020304" pitchFamily="18" charset="0"/>
              </a:rPr>
              <a:t>use a singular noun for each class name because each class represents a generalized version of a singular object. </a:t>
            </a:r>
            <a:endParaRPr lang="en-AU" altLang="en-US" sz="1000">
              <a:latin typeface="Times New Roman" panose="02020603050405020304" pitchFamily="18" charset="0"/>
            </a:endParaRPr>
          </a:p>
          <a:p>
            <a:endParaRPr lang="en-AU" altLang="en-US" sz="1000">
              <a:latin typeface="Times New Roman" panose="02020603050405020304" pitchFamily="18" charset="0"/>
            </a:endParaRPr>
          </a:p>
          <a:p>
            <a:r>
              <a:rPr lang="en-AU" altLang="en-US" sz="1000">
                <a:latin typeface="Times New Roman" panose="02020603050405020304" pitchFamily="18" charset="0"/>
              </a:rPr>
              <a:t>The verb phrases associated with an object often, after refinement, become the set of methods or services supplied by the object.  These are the responsibility of the object or the problems that the object need to solve.</a:t>
            </a:r>
          </a:p>
          <a:p>
            <a:r>
              <a:rPr lang="en-US" altLang="en-US" sz="1000">
                <a:latin typeface="Times New Roman" panose="02020603050405020304" pitchFamily="18" charset="0"/>
              </a:rPr>
              <a:t>A responsibility is anything that a class knows or does. For example, students have names, addresses, and phone numbers. These are the things a student knows. Students also enroll in seminars, drop seminars, and request transcripts. These are the things a student does </a:t>
            </a:r>
          </a:p>
          <a:p>
            <a:endParaRPr lang="en-US" altLang="en-US" sz="1000">
              <a:latin typeface="Times New Roman" panose="02020603050405020304" pitchFamily="18" charset="0"/>
            </a:endParaRPr>
          </a:p>
          <a:p>
            <a:r>
              <a:rPr lang="en-US" altLang="en-US" sz="1000">
                <a:latin typeface="Times New Roman" panose="02020603050405020304" pitchFamily="18" charset="0"/>
              </a:rPr>
              <a:t>Sometimes a class has a responsibility to fulfill, but not have enough information to do it. For example, students enroll in seminars. To do this, a student needs to know if a spot is available in the seminar and, if so, he then needs to be added to the seminar. However, students only have information about themselves (their names and so forth), and not about seminars. What the student needs to do is collaborate/interact with the card labeled </a:t>
            </a:r>
            <a:r>
              <a:rPr lang="en-US" altLang="en-US" sz="1000" i="1">
                <a:latin typeface="Times New Roman" panose="02020603050405020304" pitchFamily="18" charset="0"/>
              </a:rPr>
              <a:t>Seminar</a:t>
            </a:r>
            <a:r>
              <a:rPr lang="en-US" altLang="en-US" sz="1000">
                <a:latin typeface="Times New Roman" panose="02020603050405020304" pitchFamily="18" charset="0"/>
              </a:rPr>
              <a:t> to sign up for a seminar. Therefore, </a:t>
            </a:r>
            <a:r>
              <a:rPr lang="en-US" altLang="en-US" sz="1000" i="1">
                <a:latin typeface="Times New Roman" panose="02020603050405020304" pitchFamily="18" charset="0"/>
              </a:rPr>
              <a:t>Seminar</a:t>
            </a:r>
            <a:r>
              <a:rPr lang="en-US" altLang="en-US" sz="1000">
                <a:latin typeface="Times New Roman" panose="02020603050405020304" pitchFamily="18" charset="0"/>
              </a:rPr>
              <a:t> is included in the list of collaborators of </a:t>
            </a:r>
            <a:r>
              <a:rPr lang="en-US" altLang="en-US" sz="1000" i="1">
                <a:latin typeface="Times New Roman" panose="02020603050405020304" pitchFamily="18" charset="0"/>
              </a:rPr>
              <a:t>Student</a:t>
            </a:r>
            <a:r>
              <a:rPr lang="en-US" altLang="en-US" sz="1000">
                <a:latin typeface="Times New Roman" panose="02020603050405020304" pitchFamily="18" charset="0"/>
              </a:rPr>
              <a:t>.</a:t>
            </a:r>
            <a:endParaRPr lang="en-AU" altLang="en-US" sz="1000">
              <a:latin typeface="Times New Roman" panose="02020603050405020304" pitchFamily="18" charset="0"/>
            </a:endParaRPr>
          </a:p>
          <a:p>
            <a:endParaRPr lang="en-US" altLang="en-US" sz="1000">
              <a:latin typeface="Times New Roman" panose="02020603050405020304" pitchFamily="18" charset="0"/>
            </a:endParaRPr>
          </a:p>
          <a:p>
            <a:r>
              <a:rPr lang="en-US" altLang="en-US" sz="1000">
                <a:latin typeface="Times New Roman" panose="02020603050405020304" pitchFamily="18" charset="0"/>
              </a:rPr>
              <a:t>Collaborators of an object are those other objects which will send messages or receive messages in the context of satisfying responsibilities</a:t>
            </a:r>
          </a:p>
        </p:txBody>
      </p:sp>
    </p:spTree>
    <p:extLst>
      <p:ext uri="{BB962C8B-B14F-4D97-AF65-F5344CB8AC3E}">
        <p14:creationId xmlns:p14="http://schemas.microsoft.com/office/powerpoint/2010/main" val="2259802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1DFE0DF-102A-4600-A6F2-2BC5534837B5}" type="slidenum">
              <a:rPr lang="en-US" altLang="en-US">
                <a:latin typeface="Times New Roman" panose="02020603050405020304" pitchFamily="18" charset="0"/>
              </a:rPr>
              <a:pPr/>
              <a:t>38</a:t>
            </a:fld>
            <a:endParaRPr lang="en-US" altLang="en-US">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An example here.</a:t>
            </a:r>
          </a:p>
          <a:p>
            <a:endParaRPr lang="en-US" altLang="en-US" dirty="0">
              <a:latin typeface="Times New Roman" panose="02020603050405020304" pitchFamily="18" charset="0"/>
            </a:endParaRPr>
          </a:p>
          <a:p>
            <a:r>
              <a:rPr lang="en-US" altLang="en-US" dirty="0">
                <a:latin typeface="Times New Roman" panose="02020603050405020304" pitchFamily="18" charset="0"/>
              </a:rPr>
              <a:t>Drawing has 3 collaborator classes: Figure, Drawing View, and Drawing Controller.  Two of its collaborators are shown in the diagram.</a:t>
            </a:r>
          </a:p>
          <a:p>
            <a:endParaRPr lang="en-US" altLang="en-US" dirty="0">
              <a:latin typeface="Times New Roman" panose="02020603050405020304" pitchFamily="18" charset="0"/>
            </a:endParaRPr>
          </a:p>
          <a:p>
            <a:r>
              <a:rPr lang="en-US" altLang="en-US" dirty="0">
                <a:latin typeface="Times New Roman" panose="02020603050405020304" pitchFamily="18" charset="0"/>
              </a:rPr>
              <a:t>Drawing View has 1 collaborator.</a:t>
            </a:r>
          </a:p>
          <a:p>
            <a:endParaRPr lang="en-US" altLang="en-US" dirty="0">
              <a:latin typeface="Times New Roman" panose="02020603050405020304" pitchFamily="18" charset="0"/>
            </a:endParaRPr>
          </a:p>
          <a:p>
            <a:r>
              <a:rPr lang="en-US" altLang="en-US" dirty="0">
                <a:latin typeface="Times New Roman" panose="02020603050405020304" pitchFamily="18" charset="0"/>
              </a:rPr>
              <a:t>Drawing Controller has 3 collaborator classes: Drawing, Drawing View, and Tools.</a:t>
            </a:r>
          </a:p>
          <a:p>
            <a:endParaRPr lang="en-US" altLang="en-US" dirty="0">
              <a:latin typeface="Times New Roman" panose="02020603050405020304" pitchFamily="18" charset="0"/>
            </a:endParaRPr>
          </a:p>
          <a:p>
            <a:r>
              <a:rPr lang="en-US" altLang="en-US" dirty="0">
                <a:latin typeface="Times New Roman" panose="02020603050405020304" pitchFamily="18" charset="0"/>
              </a:rPr>
              <a:t>Note that collaborations are not symmetric.  Thus, in the example here, we see that Drawing View is a collaborator of Drawing Controller; however, Drawing Controller is not a collaborator of Drawing View.  The reason for this is, as described before, a responsibility of an object is what the object knows or does.  In this example, </a:t>
            </a:r>
            <a:r>
              <a:rPr lang="en-US" altLang="en-US" b="1" dirty="0">
                <a:latin typeface="Times New Roman" panose="02020603050405020304" pitchFamily="18" charset="0"/>
              </a:rPr>
              <a:t>Drawing Controller</a:t>
            </a:r>
            <a:r>
              <a:rPr lang="en-US" altLang="en-US" dirty="0">
                <a:latin typeface="Times New Roman" panose="02020603050405020304" pitchFamily="18" charset="0"/>
              </a:rPr>
              <a:t> needs to collaborate with </a:t>
            </a:r>
            <a:r>
              <a:rPr lang="en-US" altLang="en-US" b="1" dirty="0">
                <a:latin typeface="Times New Roman" panose="02020603050405020304" pitchFamily="18" charset="0"/>
              </a:rPr>
              <a:t>Drawing View</a:t>
            </a:r>
            <a:r>
              <a:rPr lang="en-US" altLang="en-US" dirty="0">
                <a:latin typeface="Times New Roman" panose="02020603050405020304" pitchFamily="18" charset="0"/>
              </a:rPr>
              <a:t> to fulfill its responsibility; the class </a:t>
            </a:r>
            <a:r>
              <a:rPr lang="en-US" altLang="en-US" b="1" dirty="0">
                <a:latin typeface="Times New Roman" panose="02020603050405020304" pitchFamily="18" charset="0"/>
              </a:rPr>
              <a:t>Drawing View</a:t>
            </a:r>
            <a:r>
              <a:rPr lang="en-US" altLang="en-US" dirty="0">
                <a:latin typeface="Times New Roman" panose="02020603050405020304" pitchFamily="18" charset="0"/>
              </a:rPr>
              <a:t>, on the other hand, has a lower level of responsibility and does not need to collaborate with </a:t>
            </a:r>
            <a:r>
              <a:rPr lang="en-US" altLang="en-US" b="1" dirty="0">
                <a:latin typeface="Times New Roman" panose="02020603050405020304" pitchFamily="18" charset="0"/>
              </a:rPr>
              <a:t>Drawing Controller</a:t>
            </a:r>
            <a:r>
              <a:rPr lang="en-US" altLang="en-US" dirty="0">
                <a:latin typeface="Times New Roman" panose="02020603050405020304" pitchFamily="18" charset="0"/>
              </a:rPr>
              <a:t>.</a:t>
            </a:r>
          </a:p>
        </p:txBody>
      </p:sp>
    </p:spTree>
    <p:extLst>
      <p:ext uri="{BB962C8B-B14F-4D97-AF65-F5344CB8AC3E}">
        <p14:creationId xmlns:p14="http://schemas.microsoft.com/office/powerpoint/2010/main" val="2713604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customer makes 0 or more bookings</a:t>
            </a:r>
          </a:p>
          <a:p>
            <a:r>
              <a:rPr lang="en-US" dirty="0"/>
              <a:t>A customer has a phone number</a:t>
            </a:r>
          </a:p>
          <a:p>
            <a:r>
              <a:rPr lang="en-US" dirty="0"/>
              <a:t>A booking comprises 1 seat, one movie and one </a:t>
            </a:r>
            <a:r>
              <a:rPr lang="en-US" dirty="0" err="1"/>
              <a:t>date,time</a:t>
            </a:r>
            <a:r>
              <a:rPr lang="en-US" dirty="0"/>
              <a:t> (haven’t decided linked bookings yet)</a:t>
            </a:r>
          </a:p>
          <a:p>
            <a:r>
              <a:rPr lang="en-US" dirty="0"/>
              <a:t>A movie theatre has many seats (not sure whether booking links through theatre or seat)</a:t>
            </a:r>
          </a:p>
        </p:txBody>
      </p:sp>
      <p:sp>
        <p:nvSpPr>
          <p:cNvPr id="4" name="Slide Number Placeholder 3"/>
          <p:cNvSpPr>
            <a:spLocks noGrp="1"/>
          </p:cNvSpPr>
          <p:nvPr>
            <p:ph type="sldNum" sz="quarter" idx="5"/>
          </p:nvPr>
        </p:nvSpPr>
        <p:spPr/>
        <p:txBody>
          <a:bodyPr/>
          <a:lstStyle/>
          <a:p>
            <a:pPr>
              <a:defRPr/>
            </a:pPr>
            <a:fld id="{39308BD7-1CFF-45B6-B66F-365317048A85}" type="slidenum">
              <a:rPr lang="en-US" altLang="en-US" smtClean="0"/>
              <a:pPr>
                <a:defRPr/>
              </a:pPr>
              <a:t>40</a:t>
            </a:fld>
            <a:endParaRPr lang="en-US" altLang="en-US"/>
          </a:p>
        </p:txBody>
      </p:sp>
    </p:spTree>
    <p:extLst>
      <p:ext uri="{BB962C8B-B14F-4D97-AF65-F5344CB8AC3E}">
        <p14:creationId xmlns:p14="http://schemas.microsoft.com/office/powerpoint/2010/main" val="2428550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0C11F1F-9855-47B3-89A4-6A7D6175FAF7}" type="slidenum">
              <a:rPr lang="en-US" altLang="en-US">
                <a:latin typeface="Times New Roman" panose="02020603050405020304" pitchFamily="18" charset="0"/>
              </a:rPr>
              <a:pPr/>
              <a:t>41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633001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0C11F1F-9855-47B3-89A4-6A7D6175FAF7}"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063111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D4D5029-4177-47DA-82FA-F9F9458D4FCF}" type="slidenum">
              <a:rPr lang="en-US" altLang="en-US">
                <a:latin typeface="Times New Roman" panose="02020603050405020304" pitchFamily="18" charset="0"/>
              </a:rPr>
              <a:pPr/>
              <a:t>42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918103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ＭＳ Ｐゴシック" panose="020B0600070205080204" pitchFamily="34" charset="-128"/>
              </a:defRPr>
            </a:lvl1pPr>
            <a:lvl2pPr marL="742950" indent="-285750" defTabSz="930275">
              <a:defRPr>
                <a:solidFill>
                  <a:schemeClr val="tx1"/>
                </a:solidFill>
                <a:latin typeface="Verdana" panose="020B0604030504040204" pitchFamily="34" charset="0"/>
                <a:ea typeface="ＭＳ Ｐゴシック" panose="020B0600070205080204" pitchFamily="34" charset="-128"/>
              </a:defRPr>
            </a:lvl2pPr>
            <a:lvl3pPr marL="1143000" indent="-228600" defTabSz="930275">
              <a:defRPr>
                <a:solidFill>
                  <a:schemeClr val="tx1"/>
                </a:solidFill>
                <a:latin typeface="Verdana" panose="020B0604030504040204" pitchFamily="34" charset="0"/>
                <a:ea typeface="ＭＳ Ｐゴシック" panose="020B0600070205080204" pitchFamily="34" charset="-128"/>
              </a:defRPr>
            </a:lvl3pPr>
            <a:lvl4pPr marL="1600200" indent="-228600" defTabSz="930275">
              <a:defRPr>
                <a:solidFill>
                  <a:schemeClr val="tx1"/>
                </a:solidFill>
                <a:latin typeface="Verdana" panose="020B0604030504040204" pitchFamily="34" charset="0"/>
                <a:ea typeface="ＭＳ Ｐゴシック" panose="020B0600070205080204" pitchFamily="34" charset="-128"/>
              </a:defRPr>
            </a:lvl4pPr>
            <a:lvl5pPr marL="2057400" indent="-228600" defTabSz="930275">
              <a:defRPr>
                <a:solidFill>
                  <a:schemeClr val="tx1"/>
                </a:solidFill>
                <a:latin typeface="Verdana" panose="020B060403050404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B5634F24-6977-4136-9DF1-A18FE32221EE}" type="slidenum">
              <a:rPr lang="en-US" altLang="en-US">
                <a:latin typeface="Times New Roman" panose="02020603050405020304" pitchFamily="18" charset="0"/>
              </a:rPr>
              <a:pPr/>
              <a:t>43</a:t>
            </a:fld>
            <a:endParaRPr lang="en-US" altLang="en-US">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Class diagrams describe the static structure of the system, </a:t>
            </a:r>
            <a:r>
              <a:rPr lang="en-US" altLang="en-US" dirty="0" err="1">
                <a:latin typeface="Times New Roman" panose="02020603050405020304" pitchFamily="18" charset="0"/>
                <a:ea typeface="ＭＳ Ｐゴシック" panose="020B0600070205080204" pitchFamily="34" charset="-128"/>
              </a:rPr>
              <a:t>ie</a:t>
            </a:r>
            <a:r>
              <a:rPr lang="en-US" altLang="en-US" dirty="0">
                <a:latin typeface="Times New Roman" panose="02020603050405020304" pitchFamily="18" charset="0"/>
                <a:ea typeface="ＭＳ Ｐゴシック" panose="020B0600070205080204" pitchFamily="34" charset="-128"/>
              </a:rPr>
              <a:t>. The spatial connectivity of objects.</a:t>
            </a:r>
          </a:p>
          <a:p>
            <a:r>
              <a:rPr lang="en-US" altLang="en-US" dirty="0">
                <a:latin typeface="Times New Roman" panose="02020603050405020304" pitchFamily="18" charset="0"/>
                <a:ea typeface="ＭＳ Ｐゴシック" panose="020B0600070205080204" pitchFamily="34" charset="-128"/>
              </a:rPr>
              <a:t>Class diagrams do </a:t>
            </a:r>
            <a:r>
              <a:rPr lang="en-US" altLang="en-US" b="1" dirty="0">
                <a:latin typeface="Times New Roman" panose="02020603050405020304" pitchFamily="18" charset="0"/>
                <a:ea typeface="ＭＳ Ｐゴシック" panose="020B0600070205080204" pitchFamily="34" charset="-128"/>
              </a:rPr>
              <a:t>not</a:t>
            </a:r>
            <a:r>
              <a:rPr lang="en-US" altLang="en-US" dirty="0">
                <a:latin typeface="Times New Roman" panose="02020603050405020304" pitchFamily="18" charset="0"/>
                <a:ea typeface="ＭＳ Ｐゴシック" panose="020B0600070205080204" pitchFamily="34" charset="-128"/>
              </a:rPr>
              <a:t> describe the </a:t>
            </a:r>
            <a:r>
              <a:rPr lang="en-US" altLang="en-US" b="1" dirty="0">
                <a:latin typeface="Times New Roman" panose="02020603050405020304" pitchFamily="18" charset="0"/>
                <a:ea typeface="ＭＳ Ｐゴシック" panose="020B0600070205080204" pitchFamily="34" charset="-128"/>
              </a:rPr>
              <a:t>dynamic </a:t>
            </a:r>
            <a:r>
              <a:rPr lang="en-US" altLang="en-US" b="1" dirty="0" err="1">
                <a:latin typeface="Times New Roman" panose="02020603050405020304" pitchFamily="18" charset="0"/>
                <a:ea typeface="ＭＳ Ｐゴシック" panose="020B0600070205080204" pitchFamily="34" charset="-128"/>
              </a:rPr>
              <a:t>behaviour</a:t>
            </a:r>
            <a:r>
              <a:rPr lang="en-US" altLang="en-US" dirty="0">
                <a:latin typeface="Times New Roman" panose="02020603050405020304" pitchFamily="18" charset="0"/>
                <a:ea typeface="ＭＳ Ｐゴシック" panose="020B0600070205080204" pitchFamily="34" charset="-128"/>
              </a:rPr>
              <a:t> of the system.</a:t>
            </a:r>
          </a:p>
          <a:p>
            <a:endParaRPr lang="en-US" altLang="en-US" dirty="0">
              <a:latin typeface="Times New Roman" panose="02020603050405020304" pitchFamily="18" charset="0"/>
              <a:ea typeface="ＭＳ Ｐゴシック" panose="020B0600070205080204" pitchFamily="34" charset="-128"/>
            </a:endParaRPr>
          </a:p>
          <a:p>
            <a:r>
              <a:rPr lang="en-US" altLang="en-US" b="1" dirty="0">
                <a:latin typeface="Times New Roman" panose="02020603050405020304" pitchFamily="18" charset="0"/>
                <a:ea typeface="ＭＳ Ｐゴシック" panose="020B0600070205080204" pitchFamily="34" charset="-128"/>
              </a:rPr>
              <a:t>Class diagrams describe the structure of the system in terms of classes and objects</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Recall that a class is a collection of objects that share a set of attributes.</a:t>
            </a:r>
          </a:p>
          <a:p>
            <a:endParaRPr lang="en-US" altLang="en-US" b="1"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In a class diagram, you will find, of course, classes and their attributes.  Not only so, between classes, there are associations that describe how the classes are related.  The associations have roles (this is just a short phrase that describes what the association is).  Often you will find multiplicity of the association.</a:t>
            </a: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482F150-1677-4F73-B89B-5C8205109A69}" type="slidenum">
              <a:rPr lang="en-US" altLang="en-US">
                <a:latin typeface="Times New Roman" panose="02020603050405020304" pitchFamily="18" charset="0"/>
              </a:rPr>
              <a:pPr/>
              <a:t>49</a:t>
            </a:fld>
            <a:endParaRPr lang="en-US" altLang="en-US">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dirty="0">
                <a:latin typeface="Times New Roman" panose="02020603050405020304" pitchFamily="18" charset="0"/>
              </a:rPr>
              <a:t>Earlier on, we saw that we could use the Grammatical Analysis Method to identify objects.  We need to identify objects for each scenario or use case.  There are 3 types of objects that need to be identified:</a:t>
            </a:r>
          </a:p>
          <a:p>
            <a:pPr marL="228600" indent="-228600">
              <a:buFontTx/>
              <a:buAutoNum type="arabicPeriod"/>
            </a:pPr>
            <a:r>
              <a:rPr lang="en-US" altLang="en-US" b="1" dirty="0">
                <a:latin typeface="Times New Roman" panose="02020603050405020304" pitchFamily="18" charset="0"/>
              </a:rPr>
              <a:t>Entity objects</a:t>
            </a:r>
            <a:r>
              <a:rPr lang="en-US" altLang="en-US" dirty="0">
                <a:latin typeface="Times New Roman" panose="02020603050405020304" pitchFamily="18" charset="0"/>
              </a:rPr>
              <a:t>.  These objects are persistent data in the system. They can be identified quite easily in most systems.  For instance, in a student enrolment system, where students can select units to </a:t>
            </a:r>
            <a:r>
              <a:rPr lang="en-US" altLang="en-US" dirty="0" err="1">
                <a:latin typeface="Times New Roman" panose="02020603050405020304" pitchFamily="18" charset="0"/>
              </a:rPr>
              <a:t>enrol</a:t>
            </a:r>
            <a:r>
              <a:rPr lang="en-US" altLang="en-US" dirty="0">
                <a:latin typeface="Times New Roman" panose="02020603050405020304" pitchFamily="18" charset="0"/>
              </a:rPr>
              <a:t> in, typical entity objects are </a:t>
            </a:r>
            <a:r>
              <a:rPr lang="en-US" altLang="en-US" b="1" dirty="0">
                <a:latin typeface="Times New Roman" panose="02020603050405020304" pitchFamily="18" charset="0"/>
              </a:rPr>
              <a:t>Student</a:t>
            </a:r>
            <a:r>
              <a:rPr lang="en-US" altLang="en-US" dirty="0">
                <a:latin typeface="Times New Roman" panose="02020603050405020304" pitchFamily="18" charset="0"/>
              </a:rPr>
              <a:t>, </a:t>
            </a:r>
            <a:r>
              <a:rPr lang="en-US" altLang="en-US" b="1" dirty="0">
                <a:latin typeface="Times New Roman" panose="02020603050405020304" pitchFamily="18" charset="0"/>
              </a:rPr>
              <a:t>Unit</a:t>
            </a:r>
            <a:r>
              <a:rPr lang="en-US" altLang="en-US" dirty="0">
                <a:latin typeface="Times New Roman" panose="02020603050405020304" pitchFamily="18" charset="0"/>
              </a:rPr>
              <a:t>, </a:t>
            </a:r>
            <a:r>
              <a:rPr lang="en-US" altLang="en-US" b="1" dirty="0">
                <a:latin typeface="Times New Roman" panose="02020603050405020304" pitchFamily="18" charset="0"/>
              </a:rPr>
              <a:t>Enrolment</a:t>
            </a:r>
            <a:r>
              <a:rPr lang="en-US" altLang="en-US" dirty="0">
                <a:latin typeface="Times New Roman" panose="02020603050405020304" pitchFamily="18" charset="0"/>
              </a:rPr>
              <a:t>.</a:t>
            </a:r>
          </a:p>
          <a:p>
            <a:pPr marL="228600" indent="-228600">
              <a:buFontTx/>
              <a:buAutoNum type="arabicPeriod"/>
            </a:pPr>
            <a:r>
              <a:rPr lang="en-US" altLang="en-US" b="1" dirty="0">
                <a:latin typeface="Times New Roman" panose="02020603050405020304" pitchFamily="18" charset="0"/>
              </a:rPr>
              <a:t>Boundary objects</a:t>
            </a:r>
            <a:r>
              <a:rPr lang="en-US" altLang="en-US" dirty="0">
                <a:latin typeface="Times New Roman" panose="02020603050405020304" pitchFamily="18" charset="0"/>
              </a:rPr>
              <a:t> represent the system interface with the actors.  In each use case, each actor interacts with at least one boundary object.</a:t>
            </a:r>
          </a:p>
          <a:p>
            <a:pPr marL="228600" indent="-228600">
              <a:buFontTx/>
              <a:buAutoNum type="arabicPeriod"/>
            </a:pPr>
            <a:r>
              <a:rPr lang="en-US" altLang="en-US" b="1" dirty="0">
                <a:latin typeface="Times New Roman" panose="02020603050405020304" pitchFamily="18" charset="0"/>
              </a:rPr>
              <a:t>Control objects</a:t>
            </a:r>
            <a:r>
              <a:rPr lang="en-US" altLang="en-US" dirty="0">
                <a:latin typeface="Times New Roman" panose="02020603050405020304" pitchFamily="18" charset="0"/>
              </a:rPr>
              <a:t> are responsible for coordinating boundary and entity objects.  Control objects usually do not have a concrete counterpart in the real world.  </a:t>
            </a:r>
            <a:r>
              <a:rPr lang="en-US" altLang="en-US" b="1" dirty="0">
                <a:latin typeface="Times New Roman" panose="02020603050405020304" pitchFamily="18" charset="0"/>
              </a:rPr>
              <a:t>Control objects describes the tasks performed by the users and supported by the system</a:t>
            </a:r>
          </a:p>
        </p:txBody>
      </p:sp>
    </p:spTree>
    <p:extLst>
      <p:ext uri="{BB962C8B-B14F-4D97-AF65-F5344CB8AC3E}">
        <p14:creationId xmlns:p14="http://schemas.microsoft.com/office/powerpoint/2010/main" val="4225946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A2BCF21-95D0-44E2-AB1A-E0C2F8CC30D6}" type="slidenum">
              <a:rPr lang="en-US" altLang="en-US">
                <a:latin typeface="Times New Roman" panose="02020603050405020304" pitchFamily="18" charset="0"/>
              </a:rPr>
              <a:pPr/>
              <a:t>50</a:t>
            </a:fld>
            <a:endParaRPr lang="en-US" altLang="en-US">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Refer to the FRIEND use case diagram where there are 2 actors (</a:t>
            </a:r>
            <a:r>
              <a:rPr lang="en-US" altLang="en-US" dirty="0" err="1">
                <a:latin typeface="Times New Roman" panose="02020603050405020304" pitchFamily="18" charset="0"/>
              </a:rPr>
              <a:t>FieldOfficer</a:t>
            </a:r>
            <a:r>
              <a:rPr lang="en-US" altLang="en-US" dirty="0">
                <a:latin typeface="Times New Roman" panose="02020603050405020304" pitchFamily="18" charset="0"/>
              </a:rPr>
              <a:t> and Dispatcher) and 3 use cases (</a:t>
            </a:r>
            <a:r>
              <a:rPr lang="en-US" altLang="en-US" dirty="0" err="1">
                <a:latin typeface="Times New Roman" panose="02020603050405020304" pitchFamily="18" charset="0"/>
              </a:rPr>
              <a:t>ReportEmergency</a:t>
            </a:r>
            <a:r>
              <a:rPr lang="en-US" altLang="en-US" dirty="0">
                <a:latin typeface="Times New Roman" panose="02020603050405020304" pitchFamily="18" charset="0"/>
              </a:rPr>
              <a:t>, </a:t>
            </a:r>
            <a:r>
              <a:rPr lang="en-US" altLang="en-US" dirty="0" err="1">
                <a:latin typeface="Times New Roman" panose="02020603050405020304" pitchFamily="18" charset="0"/>
              </a:rPr>
              <a:t>openIncident</a:t>
            </a:r>
            <a:r>
              <a:rPr lang="en-US" altLang="en-US" dirty="0">
                <a:latin typeface="Times New Roman" panose="02020603050405020304" pitchFamily="18" charset="0"/>
              </a:rPr>
              <a:t>, and </a:t>
            </a:r>
            <a:r>
              <a:rPr lang="en-US" altLang="en-US" dirty="0" err="1">
                <a:latin typeface="Times New Roman" panose="02020603050405020304" pitchFamily="18" charset="0"/>
              </a:rPr>
              <a:t>AllocateResources</a:t>
            </a:r>
            <a:r>
              <a:rPr lang="en-US" altLang="en-US" dirty="0">
                <a:latin typeface="Times New Roman" panose="02020603050405020304" pitchFamily="18" charset="0"/>
              </a:rPr>
              <a:t>).  Consider the use case </a:t>
            </a:r>
            <a:r>
              <a:rPr lang="en-US" altLang="en-US" dirty="0" err="1">
                <a:latin typeface="Times New Roman" panose="02020603050405020304" pitchFamily="18" charset="0"/>
              </a:rPr>
              <a:t>ReportEmergency</a:t>
            </a:r>
            <a:endParaRPr lang="en-US" altLang="en-US" dirty="0">
              <a:latin typeface="Times New Roman" panose="02020603050405020304" pitchFamily="18" charset="0"/>
            </a:endParaRPr>
          </a:p>
          <a:p>
            <a:endParaRPr lang="en-US" altLang="en-US" dirty="0">
              <a:latin typeface="Times New Roman" panose="02020603050405020304" pitchFamily="18" charset="0"/>
            </a:endParaRPr>
          </a:p>
          <a:p>
            <a:pPr>
              <a:buFontTx/>
              <a:buChar char="•"/>
            </a:pPr>
            <a:r>
              <a:rPr lang="en-US" altLang="en-US" dirty="0">
                <a:latin typeface="Times New Roman" panose="02020603050405020304" pitchFamily="18" charset="0"/>
              </a:rPr>
              <a:t>Bullet </a:t>
            </a:r>
            <a:r>
              <a:rPr lang="en-US" altLang="en-US" dirty="0" err="1">
                <a:latin typeface="Times New Roman" panose="02020603050405020304" pitchFamily="18" charset="0"/>
              </a:rPr>
              <a:t>pt</a:t>
            </a:r>
            <a:r>
              <a:rPr lang="en-US" altLang="en-US" dirty="0">
                <a:latin typeface="Times New Roman" panose="02020603050405020304" pitchFamily="18" charset="0"/>
              </a:rPr>
              <a:t> 1: in the use case, the “information submitted by the </a:t>
            </a:r>
            <a:r>
              <a:rPr lang="en-US" altLang="en-US" dirty="0" err="1">
                <a:latin typeface="Times New Roman" panose="02020603050405020304" pitchFamily="18" charset="0"/>
              </a:rPr>
              <a:t>FieldOfficer</a:t>
            </a:r>
            <a:r>
              <a:rPr lang="en-US" altLang="en-US" dirty="0">
                <a:latin typeface="Times New Roman" panose="02020603050405020304" pitchFamily="18" charset="0"/>
              </a:rPr>
              <a:t>” is referred to as the </a:t>
            </a:r>
            <a:r>
              <a:rPr lang="en-US" altLang="en-US" b="1" dirty="0">
                <a:latin typeface="Times New Roman" panose="02020603050405020304" pitchFamily="18" charset="0"/>
              </a:rPr>
              <a:t>report emergency</a:t>
            </a:r>
            <a:r>
              <a:rPr lang="en-US" altLang="en-US" dirty="0">
                <a:latin typeface="Times New Roman" panose="02020603050405020304" pitchFamily="18" charset="0"/>
              </a:rPr>
              <a:t>.  After review with the client, it is decided to name the corresponding object </a:t>
            </a:r>
            <a:r>
              <a:rPr lang="en-US" altLang="en-US" b="1" dirty="0" err="1">
                <a:latin typeface="Times New Roman" panose="02020603050405020304" pitchFamily="18" charset="0"/>
              </a:rPr>
              <a:t>ReportEmergency</a:t>
            </a:r>
            <a:endParaRPr lang="en-US" altLang="en-US" b="1" dirty="0">
              <a:latin typeface="Times New Roman" panose="02020603050405020304" pitchFamily="18" charset="0"/>
            </a:endParaRPr>
          </a:p>
          <a:p>
            <a:pPr>
              <a:buFontTx/>
              <a:buChar char="•"/>
            </a:pPr>
            <a:r>
              <a:rPr lang="en-US" altLang="en-US" dirty="0">
                <a:latin typeface="Times New Roman" panose="02020603050405020304" pitchFamily="18" charset="0"/>
              </a:rPr>
              <a:t>Bullet </a:t>
            </a:r>
            <a:r>
              <a:rPr lang="en-US" altLang="en-US" dirty="0" err="1">
                <a:latin typeface="Times New Roman" panose="02020603050405020304" pitchFamily="18" charset="0"/>
              </a:rPr>
              <a:t>pt</a:t>
            </a:r>
            <a:r>
              <a:rPr lang="en-US" altLang="en-US" dirty="0">
                <a:latin typeface="Times New Roman" panose="02020603050405020304" pitchFamily="18" charset="0"/>
              </a:rPr>
              <a:t> 2: the noun </a:t>
            </a:r>
            <a:r>
              <a:rPr lang="en-US" altLang="en-US" b="1" i="1" dirty="0">
                <a:latin typeface="Times New Roman" panose="02020603050405020304" pitchFamily="18" charset="0"/>
              </a:rPr>
              <a:t>Incident</a:t>
            </a:r>
            <a:r>
              <a:rPr lang="en-US" altLang="en-US" i="1" dirty="0">
                <a:latin typeface="Times New Roman" panose="02020603050405020304" pitchFamily="18" charset="0"/>
              </a:rPr>
              <a:t> </a:t>
            </a:r>
            <a:r>
              <a:rPr lang="en-US" altLang="en-US" dirty="0">
                <a:latin typeface="Times New Roman" panose="02020603050405020304" pitchFamily="18" charset="0"/>
              </a:rPr>
              <a:t> would appear again and again in the use case </a:t>
            </a:r>
            <a:r>
              <a:rPr lang="en-US" altLang="en-US" dirty="0" err="1">
                <a:latin typeface="Times New Roman" panose="02020603050405020304" pitchFamily="18" charset="0"/>
              </a:rPr>
              <a:t>ReportEmergency</a:t>
            </a:r>
            <a:r>
              <a:rPr lang="en-US" altLang="en-US" dirty="0">
                <a:latin typeface="Times New Roman" panose="02020603050405020304" pitchFamily="18" charset="0"/>
              </a:rPr>
              <a:t>, </a:t>
            </a:r>
            <a:r>
              <a:rPr lang="en-US" altLang="en-US" b="1" i="1" dirty="0">
                <a:latin typeface="Times New Roman" panose="02020603050405020304" pitchFamily="18" charset="0"/>
              </a:rPr>
              <a:t>Incident </a:t>
            </a:r>
            <a:r>
              <a:rPr lang="en-US" altLang="en-US" dirty="0">
                <a:latin typeface="Times New Roman" panose="02020603050405020304" pitchFamily="18" charset="0"/>
              </a:rPr>
              <a:t> should then be an entity object. </a:t>
            </a:r>
          </a:p>
          <a:p>
            <a:pPr>
              <a:buFontTx/>
              <a:buChar char="•"/>
            </a:pPr>
            <a:r>
              <a:rPr lang="en-US" altLang="en-US" dirty="0">
                <a:latin typeface="Times New Roman" panose="02020603050405020304" pitchFamily="18" charset="0"/>
              </a:rPr>
              <a:t>Bullet </a:t>
            </a:r>
            <a:r>
              <a:rPr lang="en-US" altLang="en-US" dirty="0" err="1">
                <a:latin typeface="Times New Roman" panose="02020603050405020304" pitchFamily="18" charset="0"/>
              </a:rPr>
              <a:t>pt</a:t>
            </a:r>
            <a:r>
              <a:rPr lang="en-US" altLang="en-US" dirty="0">
                <a:latin typeface="Times New Roman" panose="02020603050405020304" pitchFamily="18" charset="0"/>
              </a:rPr>
              <a:t> 3: real-world entities the system needs to track include, e.g., </a:t>
            </a:r>
            <a:r>
              <a:rPr lang="en-US" altLang="en-US" b="1" dirty="0" err="1">
                <a:latin typeface="Times New Roman" panose="02020603050405020304" pitchFamily="18" charset="0"/>
              </a:rPr>
              <a:t>FieldOfficer</a:t>
            </a:r>
            <a:r>
              <a:rPr lang="en-US" altLang="en-US" dirty="0">
                <a:latin typeface="Times New Roman" panose="02020603050405020304" pitchFamily="18" charset="0"/>
              </a:rPr>
              <a:t>, </a:t>
            </a:r>
            <a:r>
              <a:rPr lang="en-US" altLang="en-US" b="1" dirty="0">
                <a:latin typeface="Times New Roman" panose="02020603050405020304" pitchFamily="18" charset="0"/>
              </a:rPr>
              <a:t>Dispatcher</a:t>
            </a:r>
            <a:r>
              <a:rPr lang="en-US" altLang="en-US" dirty="0">
                <a:latin typeface="Times New Roman" panose="02020603050405020304" pitchFamily="18" charset="0"/>
              </a:rPr>
              <a:t>, </a:t>
            </a:r>
            <a:r>
              <a:rPr lang="en-US" altLang="en-US" b="1" dirty="0">
                <a:latin typeface="Times New Roman" panose="02020603050405020304" pitchFamily="18" charset="0"/>
              </a:rPr>
              <a:t>Resource</a:t>
            </a:r>
          </a:p>
          <a:p>
            <a:pPr>
              <a:buFontTx/>
              <a:buChar char="•"/>
            </a:pPr>
            <a:r>
              <a:rPr lang="en-US" altLang="en-US" dirty="0">
                <a:latin typeface="Times New Roman" panose="02020603050405020304" pitchFamily="18" charset="0"/>
              </a:rPr>
              <a:t>Bullet </a:t>
            </a:r>
            <a:r>
              <a:rPr lang="en-US" altLang="en-US" dirty="0" err="1">
                <a:latin typeface="Times New Roman" panose="02020603050405020304" pitchFamily="18" charset="0"/>
              </a:rPr>
              <a:t>pt</a:t>
            </a:r>
            <a:r>
              <a:rPr lang="en-US" altLang="en-US" dirty="0">
                <a:latin typeface="Times New Roman" panose="02020603050405020304" pitchFamily="18" charset="0"/>
              </a:rPr>
              <a:t> 4: Real-world activities the system needs to track include, e.g., </a:t>
            </a:r>
            <a:r>
              <a:rPr lang="en-US" altLang="en-US" b="1" dirty="0" err="1">
                <a:latin typeface="Times New Roman" panose="02020603050405020304" pitchFamily="18" charset="0"/>
              </a:rPr>
              <a:t>EmergencyOperationsPlan</a:t>
            </a:r>
            <a:endParaRPr lang="en-US" altLang="en-US" dirty="0">
              <a:latin typeface="Times New Roman" panose="02020603050405020304" pitchFamily="18" charset="0"/>
            </a:endParaRPr>
          </a:p>
          <a:p>
            <a:pPr>
              <a:buFontTx/>
              <a:buChar char="•"/>
            </a:pPr>
            <a:r>
              <a:rPr lang="en-US" altLang="en-US" dirty="0">
                <a:latin typeface="Times New Roman" panose="02020603050405020304" pitchFamily="18" charset="0"/>
              </a:rPr>
              <a:t>Bullet </a:t>
            </a:r>
            <a:r>
              <a:rPr lang="en-US" altLang="en-US" dirty="0" err="1">
                <a:latin typeface="Times New Roman" panose="02020603050405020304" pitchFamily="18" charset="0"/>
              </a:rPr>
              <a:t>pt</a:t>
            </a:r>
            <a:r>
              <a:rPr lang="en-US" altLang="en-US" dirty="0">
                <a:latin typeface="Times New Roman" panose="02020603050405020304" pitchFamily="18" charset="0"/>
              </a:rPr>
              <a:t> 5: Data sources or sinks, e.g., </a:t>
            </a:r>
            <a:r>
              <a:rPr lang="en-US" altLang="en-US" b="1" dirty="0">
                <a:latin typeface="Times New Roman" panose="02020603050405020304" pitchFamily="18" charset="0"/>
              </a:rPr>
              <a:t>Printer</a:t>
            </a:r>
          </a:p>
          <a:p>
            <a:pPr>
              <a:buFontTx/>
              <a:buChar char="•"/>
            </a:pPr>
            <a:r>
              <a:rPr lang="en-US" altLang="en-US" dirty="0">
                <a:latin typeface="Times New Roman" panose="02020603050405020304" pitchFamily="18" charset="0"/>
              </a:rPr>
              <a:t>Bullet </a:t>
            </a:r>
            <a:r>
              <a:rPr lang="en-US" altLang="en-US" dirty="0" err="1">
                <a:latin typeface="Times New Roman" panose="02020603050405020304" pitchFamily="18" charset="0"/>
              </a:rPr>
              <a:t>pt</a:t>
            </a:r>
            <a:r>
              <a:rPr lang="en-US" altLang="en-US" dirty="0">
                <a:latin typeface="Times New Roman" panose="02020603050405020304" pitchFamily="18" charset="0"/>
              </a:rPr>
              <a:t> 6: To avoid misunderstanding, </a:t>
            </a:r>
            <a:r>
              <a:rPr lang="en-US" altLang="en-US" u="sng" dirty="0">
                <a:latin typeface="Times New Roman" panose="02020603050405020304" pitchFamily="18" charset="0"/>
              </a:rPr>
              <a:t>always</a:t>
            </a:r>
            <a:r>
              <a:rPr lang="en-US" altLang="en-US" dirty="0">
                <a:latin typeface="Times New Roman" panose="02020603050405020304" pitchFamily="18" charset="0"/>
              </a:rPr>
              <a:t> use the names used by the end user and application domain for entity objects.  Do not substitute them by any synonyms.</a:t>
            </a:r>
          </a:p>
        </p:txBody>
      </p:sp>
    </p:spTree>
    <p:extLst>
      <p:ext uri="{BB962C8B-B14F-4D97-AF65-F5344CB8AC3E}">
        <p14:creationId xmlns:p14="http://schemas.microsoft.com/office/powerpoint/2010/main" val="3863494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D4C0F00-1B5F-4A99-AE95-5546682C041B}" type="slidenum">
              <a:rPr lang="en-US" altLang="en-US">
                <a:latin typeface="Times New Roman" panose="02020603050405020304" pitchFamily="18" charset="0"/>
              </a:rPr>
              <a:pPr/>
              <a:t>51</a:t>
            </a:fld>
            <a:endParaRPr lang="en-US" altLang="en-US">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Again, refer to the ReportEmergency use case:</a:t>
            </a:r>
          </a:p>
          <a:p>
            <a:pPr>
              <a:buFontTx/>
              <a:buChar char="•"/>
            </a:pPr>
            <a:r>
              <a:rPr lang="en-US" altLang="en-US">
                <a:latin typeface="Times New Roman" panose="02020603050405020304" pitchFamily="18" charset="0"/>
              </a:rPr>
              <a:t>Bullet pt 1: e.g., </a:t>
            </a:r>
            <a:r>
              <a:rPr lang="en-US" altLang="en-US" b="1">
                <a:latin typeface="Times New Roman" panose="02020603050405020304" pitchFamily="18" charset="0"/>
              </a:rPr>
              <a:t>EmergencyReportForm </a:t>
            </a:r>
            <a:endParaRPr lang="en-US" altLang="en-US">
              <a:latin typeface="Times New Roman" panose="02020603050405020304" pitchFamily="18" charset="0"/>
            </a:endParaRPr>
          </a:p>
          <a:p>
            <a:pPr>
              <a:buFontTx/>
              <a:buChar char="•"/>
            </a:pPr>
            <a:r>
              <a:rPr lang="en-US" altLang="en-US">
                <a:latin typeface="Times New Roman" panose="02020603050405020304" pitchFamily="18" charset="0"/>
              </a:rPr>
              <a:t>Bullet pt 2: e.g.,</a:t>
            </a:r>
            <a:r>
              <a:rPr lang="en-US" altLang="en-US" b="1">
                <a:latin typeface="Times New Roman" panose="02020603050405020304" pitchFamily="18" charset="0"/>
              </a:rPr>
              <a:t> AcknowledgmentNotice</a:t>
            </a:r>
          </a:p>
          <a:p>
            <a:pPr>
              <a:buFontTx/>
              <a:buChar char="•"/>
            </a:pPr>
            <a:r>
              <a:rPr lang="en-US" altLang="en-US">
                <a:latin typeface="Times New Roman" panose="02020603050405020304" pitchFamily="18" charset="0"/>
              </a:rPr>
              <a:t>Bullet pt 3: as is</a:t>
            </a:r>
          </a:p>
          <a:p>
            <a:pPr>
              <a:buFontTx/>
              <a:buChar char="•"/>
            </a:pPr>
            <a:r>
              <a:rPr lang="en-US" altLang="en-US">
                <a:latin typeface="Times New Roman" panose="02020603050405020304" pitchFamily="18" charset="0"/>
              </a:rPr>
              <a:t>Bullet pt 4: again, this is to avoid misunderstanding</a:t>
            </a:r>
          </a:p>
        </p:txBody>
      </p:sp>
    </p:spTree>
    <p:extLst>
      <p:ext uri="{BB962C8B-B14F-4D97-AF65-F5344CB8AC3E}">
        <p14:creationId xmlns:p14="http://schemas.microsoft.com/office/powerpoint/2010/main" val="3055310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12BEFF1-9529-4B1E-8C1F-BA68921A6F19}" type="slidenum">
              <a:rPr lang="en-US" altLang="en-US">
                <a:latin typeface="Times New Roman" panose="02020603050405020304" pitchFamily="18" charset="0"/>
              </a:rPr>
              <a:pPr/>
              <a:t>52</a:t>
            </a:fld>
            <a:endParaRPr lang="en-US" altLang="en-US">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Consider the </a:t>
            </a:r>
            <a:r>
              <a:rPr lang="en-US" altLang="en-US" dirty="0" err="1">
                <a:latin typeface="Times New Roman" panose="02020603050405020304" pitchFamily="18" charset="0"/>
              </a:rPr>
              <a:t>ReportEmergency</a:t>
            </a:r>
            <a:r>
              <a:rPr lang="en-US" altLang="en-US" dirty="0">
                <a:latin typeface="Times New Roman" panose="02020603050405020304" pitchFamily="18" charset="0"/>
              </a:rPr>
              <a:t> use case again, recall that there are 2 actors, the </a:t>
            </a:r>
            <a:r>
              <a:rPr lang="en-US" altLang="en-US" b="1" dirty="0" err="1">
                <a:latin typeface="Times New Roman" panose="02020603050405020304" pitchFamily="18" charset="0"/>
              </a:rPr>
              <a:t>FieldOfficer</a:t>
            </a:r>
            <a:r>
              <a:rPr lang="en-US" altLang="en-US" dirty="0">
                <a:latin typeface="Times New Roman" panose="02020603050405020304" pitchFamily="18" charset="0"/>
              </a:rPr>
              <a:t> and </a:t>
            </a:r>
            <a:r>
              <a:rPr lang="en-US" altLang="en-US" b="1" dirty="0">
                <a:latin typeface="Times New Roman" panose="02020603050405020304" pitchFamily="18" charset="0"/>
              </a:rPr>
              <a:t>Dispatcher</a:t>
            </a:r>
            <a:r>
              <a:rPr lang="en-US" altLang="en-US" dirty="0">
                <a:latin typeface="Times New Roman" panose="02020603050405020304" pitchFamily="18" charset="0"/>
              </a:rPr>
              <a:t>, we can model the control flow of the use case with a control object for each actor: </a:t>
            </a:r>
            <a:r>
              <a:rPr lang="en-US" altLang="en-US" b="1" dirty="0" err="1">
                <a:latin typeface="Times New Roman" panose="02020603050405020304" pitchFamily="18" charset="0"/>
              </a:rPr>
              <a:t>ReportEmergencyControl</a:t>
            </a:r>
            <a:r>
              <a:rPr lang="en-US" altLang="en-US" dirty="0">
                <a:latin typeface="Times New Roman" panose="02020603050405020304" pitchFamily="18" charset="0"/>
              </a:rPr>
              <a:t> for the </a:t>
            </a:r>
            <a:r>
              <a:rPr lang="en-US" altLang="en-US" dirty="0" err="1">
                <a:latin typeface="Times New Roman" panose="02020603050405020304" pitchFamily="18" charset="0"/>
              </a:rPr>
              <a:t>FieldOfficer</a:t>
            </a:r>
            <a:r>
              <a:rPr lang="en-US" altLang="en-US" dirty="0">
                <a:latin typeface="Times New Roman" panose="02020603050405020304" pitchFamily="18" charset="0"/>
              </a:rPr>
              <a:t> and </a:t>
            </a:r>
            <a:r>
              <a:rPr lang="en-US" altLang="en-US" b="1" dirty="0" err="1">
                <a:latin typeface="Times New Roman" panose="02020603050405020304" pitchFamily="18" charset="0"/>
              </a:rPr>
              <a:t>ManageEmergencyControl</a:t>
            </a:r>
            <a:r>
              <a:rPr lang="en-US" altLang="en-US" dirty="0">
                <a:latin typeface="Times New Roman" panose="02020603050405020304" pitchFamily="18" charset="0"/>
              </a:rPr>
              <a:t> for the Dispatcher.  For instance, the </a:t>
            </a:r>
            <a:r>
              <a:rPr lang="en-US" altLang="en-US" b="1" dirty="0" err="1">
                <a:latin typeface="Times New Roman" panose="02020603050405020304" pitchFamily="18" charset="0"/>
              </a:rPr>
              <a:t>ReportEmergencyControl</a:t>
            </a:r>
            <a:r>
              <a:rPr lang="en-US" altLang="en-US" b="1" dirty="0">
                <a:latin typeface="Times New Roman" panose="02020603050405020304" pitchFamily="18" charset="0"/>
              </a:rPr>
              <a:t> </a:t>
            </a:r>
            <a:r>
              <a:rPr lang="en-US" altLang="en-US" dirty="0">
                <a:latin typeface="Times New Roman" panose="02020603050405020304" pitchFamily="18" charset="0"/>
              </a:rPr>
              <a:t>object manages the </a:t>
            </a:r>
            <a:r>
              <a:rPr lang="en-US" altLang="en-US" dirty="0" err="1">
                <a:latin typeface="Times New Roman" panose="02020603050405020304" pitchFamily="18" charset="0"/>
              </a:rPr>
              <a:t>ReportEmergency</a:t>
            </a:r>
            <a:r>
              <a:rPr lang="en-US" altLang="en-US" dirty="0">
                <a:latin typeface="Times New Roman" panose="02020603050405020304" pitchFamily="18" charset="0"/>
              </a:rPr>
              <a:t> reporting function.  The object is created when the </a:t>
            </a:r>
            <a:r>
              <a:rPr lang="en-US" altLang="en-US" dirty="0" err="1">
                <a:latin typeface="Times New Roman" panose="02020603050405020304" pitchFamily="18" charset="0"/>
              </a:rPr>
              <a:t>FieldOfficer</a:t>
            </a:r>
            <a:r>
              <a:rPr lang="en-US" altLang="en-US" dirty="0">
                <a:latin typeface="Times New Roman" panose="02020603050405020304" pitchFamily="18" charset="0"/>
              </a:rPr>
              <a:t> select the “Report Emergency” button.  It then creates an </a:t>
            </a:r>
            <a:r>
              <a:rPr lang="en-US" altLang="en-US" dirty="0" err="1">
                <a:latin typeface="Times New Roman" panose="02020603050405020304" pitchFamily="18" charset="0"/>
              </a:rPr>
              <a:t>EmergencyReportForm</a:t>
            </a:r>
            <a:r>
              <a:rPr lang="en-US" altLang="en-US" dirty="0">
                <a:latin typeface="Times New Roman" panose="02020603050405020304" pitchFamily="18" charset="0"/>
              </a:rPr>
              <a:t> and presents it to the </a:t>
            </a:r>
            <a:r>
              <a:rPr lang="en-US" altLang="en-US" dirty="0" err="1">
                <a:latin typeface="Times New Roman" panose="02020603050405020304" pitchFamily="18" charset="0"/>
              </a:rPr>
              <a:t>FieldOfficer</a:t>
            </a:r>
            <a:r>
              <a:rPr lang="en-US" altLang="en-US" dirty="0">
                <a:latin typeface="Times New Roman" panose="02020603050405020304" pitchFamily="18" charset="0"/>
              </a:rPr>
              <a:t>.  After the </a:t>
            </a:r>
            <a:r>
              <a:rPr lang="en-US" altLang="en-US" dirty="0" err="1">
                <a:latin typeface="Times New Roman" panose="02020603050405020304" pitchFamily="18" charset="0"/>
              </a:rPr>
              <a:t>FieldOfficer</a:t>
            </a:r>
            <a:r>
              <a:rPr lang="en-US" altLang="en-US" dirty="0">
                <a:latin typeface="Times New Roman" panose="02020603050405020304" pitchFamily="18" charset="0"/>
              </a:rPr>
              <a:t> submits the completed form, the object collects the information from the form and creates an </a:t>
            </a:r>
            <a:r>
              <a:rPr lang="en-US" altLang="en-US" dirty="0" err="1">
                <a:latin typeface="Times New Roman" panose="02020603050405020304" pitchFamily="18" charset="0"/>
              </a:rPr>
              <a:t>EmergencyReport</a:t>
            </a:r>
            <a:r>
              <a:rPr lang="en-US" altLang="en-US" dirty="0">
                <a:latin typeface="Times New Roman" panose="02020603050405020304" pitchFamily="18" charset="0"/>
              </a:rPr>
              <a:t>, and so on.</a:t>
            </a:r>
          </a:p>
          <a:p>
            <a:endParaRPr lang="en-US" altLang="en-US" dirty="0">
              <a:latin typeface="Times New Roman" panose="02020603050405020304" pitchFamily="18" charset="0"/>
            </a:endParaRPr>
          </a:p>
          <a:p>
            <a:r>
              <a:rPr lang="en-US" altLang="en-US" dirty="0">
                <a:latin typeface="Times New Roman" panose="02020603050405020304" pitchFamily="18" charset="0"/>
              </a:rPr>
              <a:t>So, Control objects hold the state information for a period of time.  They are responsible for the flow of information in a use case.  One can therefore </a:t>
            </a:r>
            <a:r>
              <a:rPr lang="en-US" altLang="en-US" dirty="0" err="1">
                <a:latin typeface="Times New Roman" panose="02020603050405020304" pitchFamily="18" charset="0"/>
              </a:rPr>
              <a:t>analyse</a:t>
            </a:r>
            <a:r>
              <a:rPr lang="en-US" altLang="en-US" dirty="0">
                <a:latin typeface="Times New Roman" panose="02020603050405020304" pitchFamily="18" charset="0"/>
              </a:rPr>
              <a:t> each use case and the associated actors to identify the necessary control objects.</a:t>
            </a:r>
          </a:p>
          <a:p>
            <a:endParaRPr lang="en-US" altLang="en-US" dirty="0">
              <a:latin typeface="Times New Roman" panose="02020603050405020304" pitchFamily="18" charset="0"/>
            </a:endParaRPr>
          </a:p>
          <a:p>
            <a:r>
              <a:rPr lang="en-US" altLang="en-US" dirty="0">
                <a:latin typeface="Times New Roman" panose="02020603050405020304" pitchFamily="18" charset="0"/>
              </a:rPr>
              <a:t>As control objects are responsible for the flow of information in a use case, their life span is the extent of the use case.  The use case must have clear entry and exit conditions, i.e., conditions that are true when the use case begins and conditions that are satisfied when the use case ends.</a:t>
            </a:r>
          </a:p>
        </p:txBody>
      </p:sp>
    </p:spTree>
    <p:extLst>
      <p:ext uri="{BB962C8B-B14F-4D97-AF65-F5344CB8AC3E}">
        <p14:creationId xmlns:p14="http://schemas.microsoft.com/office/powerpoint/2010/main" val="961089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CD270D-33FF-6145-AECF-D59C4C8ED595}" type="slidenum">
              <a:rPr lang="en-US" smtClean="0"/>
              <a:t>5</a:t>
            </a:fld>
            <a:endParaRPr lang="en-US"/>
          </a:p>
        </p:txBody>
      </p:sp>
    </p:spTree>
    <p:extLst>
      <p:ext uri="{BB962C8B-B14F-4D97-AF65-F5344CB8AC3E}">
        <p14:creationId xmlns:p14="http://schemas.microsoft.com/office/powerpoint/2010/main" val="3235894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a:solidFill>
                  <a:schemeClr val="tx1"/>
                </a:solidFill>
                <a:effectLst/>
                <a:latin typeface="Times New Roman" charset="0"/>
                <a:ea typeface="ＭＳ Ｐゴシック" charset="-128"/>
                <a:cs typeface="+mn-cs"/>
                <a:hlinkClick r:id="rId3"/>
              </a:rPr>
              <a:t>“Figure 3.1</a:t>
            </a:r>
            <a:r>
              <a:rPr lang="en-AU" sz="1200" b="0" i="0" kern="1200" dirty="0">
                <a:solidFill>
                  <a:schemeClr val="tx1"/>
                </a:solidFill>
                <a:effectLst/>
                <a:latin typeface="Times New Roman" charset="0"/>
                <a:ea typeface="ＭＳ Ｐゴシック" charset="-128"/>
                <a:cs typeface="+mn-cs"/>
              </a:rPr>
              <a:t> shows a simple class model that would not surprise anyone who has worked with order processing. The boxes in the diagram are classes, which are divided into three compartments: the name of the class (in bold), its attributes, and its operations. </a:t>
            </a:r>
            <a:r>
              <a:rPr lang="en-AU" sz="1200" b="0" i="0" u="none" strike="noStrike" kern="1200" dirty="0">
                <a:solidFill>
                  <a:schemeClr val="tx1"/>
                </a:solidFill>
                <a:effectLst/>
                <a:latin typeface="Times New Roman" charset="0"/>
                <a:ea typeface="ＭＳ Ｐゴシック" charset="-128"/>
                <a:cs typeface="+mn-cs"/>
                <a:hlinkClick r:id="rId3"/>
              </a:rPr>
              <a:t>Figure 3.1</a:t>
            </a:r>
            <a:r>
              <a:rPr lang="en-AU" sz="1200" b="0" i="0" kern="1200" dirty="0">
                <a:solidFill>
                  <a:schemeClr val="tx1"/>
                </a:solidFill>
                <a:effectLst/>
                <a:latin typeface="Times New Roman" charset="0"/>
                <a:ea typeface="ＭＳ Ｐゴシック" charset="-128"/>
                <a:cs typeface="+mn-cs"/>
              </a:rPr>
              <a:t> also shows two kinds of relationships between classes: associations and generalizations.” [Fowler]</a:t>
            </a:r>
          </a:p>
          <a:p>
            <a:endParaRPr lang="en-AU" sz="1200" b="0" i="0" kern="1200" dirty="0">
              <a:solidFill>
                <a:schemeClr val="tx1"/>
              </a:solidFill>
              <a:effectLst/>
              <a:latin typeface="Times New Roman" charset="0"/>
              <a:ea typeface="ＭＳ Ｐゴシック" charset="-128"/>
              <a:cs typeface="+mn-cs"/>
            </a:endParaRPr>
          </a:p>
          <a:p>
            <a:pPr marL="0" indent="0">
              <a:buNone/>
            </a:pPr>
            <a:r>
              <a:rPr lang="en-AU" sz="1200" dirty="0"/>
              <a:t>Note these components: classes, associations, attributes, generalization, and constraints</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39308BD7-1CFF-45B6-B66F-365317048A85}" type="slidenum">
              <a:rPr lang="en-US" altLang="en-US" smtClean="0"/>
              <a:pPr>
                <a:defRPr/>
              </a:pPr>
              <a:t>6</a:t>
            </a:fld>
            <a:endParaRPr lang="en-US" altLang="en-US"/>
          </a:p>
        </p:txBody>
      </p:sp>
    </p:spTree>
    <p:extLst>
      <p:ext uri="{BB962C8B-B14F-4D97-AF65-F5344CB8AC3E}">
        <p14:creationId xmlns:p14="http://schemas.microsoft.com/office/powerpoint/2010/main" val="3559315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ＭＳ Ｐゴシック" panose="020B0600070205080204" pitchFamily="34" charset="-128"/>
              </a:defRPr>
            </a:lvl1pPr>
            <a:lvl2pPr marL="742950" indent="-285750" defTabSz="930275">
              <a:defRPr>
                <a:solidFill>
                  <a:schemeClr val="tx1"/>
                </a:solidFill>
                <a:latin typeface="Verdana" panose="020B0604030504040204" pitchFamily="34" charset="0"/>
                <a:ea typeface="ＭＳ Ｐゴシック" panose="020B0600070205080204" pitchFamily="34" charset="-128"/>
              </a:defRPr>
            </a:lvl2pPr>
            <a:lvl3pPr marL="1143000" indent="-228600" defTabSz="930275">
              <a:defRPr>
                <a:solidFill>
                  <a:schemeClr val="tx1"/>
                </a:solidFill>
                <a:latin typeface="Verdana" panose="020B0604030504040204" pitchFamily="34" charset="0"/>
                <a:ea typeface="ＭＳ Ｐゴシック" panose="020B0600070205080204" pitchFamily="34" charset="-128"/>
              </a:defRPr>
            </a:lvl3pPr>
            <a:lvl4pPr marL="1600200" indent="-228600" defTabSz="930275">
              <a:defRPr>
                <a:solidFill>
                  <a:schemeClr val="tx1"/>
                </a:solidFill>
                <a:latin typeface="Verdana" panose="020B0604030504040204" pitchFamily="34" charset="0"/>
                <a:ea typeface="ＭＳ Ｐゴシック" panose="020B0600070205080204" pitchFamily="34" charset="-128"/>
              </a:defRPr>
            </a:lvl4pPr>
            <a:lvl5pPr marL="2057400" indent="-228600" defTabSz="930275">
              <a:defRPr>
                <a:solidFill>
                  <a:schemeClr val="tx1"/>
                </a:solidFill>
                <a:latin typeface="Verdana" panose="020B060403050404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C8FCD210-B464-46F9-A691-12CFECC3E347}" type="slidenum">
              <a:rPr lang="en-US" altLang="en-US">
                <a:latin typeface="Times New Roman" panose="02020603050405020304" pitchFamily="18" charset="0"/>
              </a:rPr>
              <a:pPr/>
              <a:t>7</a:t>
            </a:fld>
            <a:endParaRPr lang="en-US" altLang="en-US">
              <a:latin typeface="Times New Roman" panose="02020603050405020304" pitchFamily="18"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An example class diagram.</a:t>
            </a:r>
          </a:p>
          <a:p>
            <a:r>
              <a:rPr lang="en-US" altLang="en-US">
                <a:latin typeface="Times New Roman" panose="02020603050405020304" pitchFamily="18" charset="0"/>
                <a:ea typeface="ＭＳ Ｐゴシック" panose="020B0600070205080204" pitchFamily="34" charset="-128"/>
              </a:rPr>
              <a:t>SimpleWatch has 2 PushButton, 1 LCDDisplay, 2 Batteries, and 1 Time.</a:t>
            </a:r>
          </a:p>
          <a:p>
            <a:endParaRPr lang="en-US" altLang="en-US">
              <a:latin typeface="Times New Roman" panose="02020603050405020304" pitchFamily="18" charset="0"/>
              <a:ea typeface="ＭＳ Ｐゴシック" panose="020B0600070205080204" pitchFamily="34" charset="-128"/>
            </a:endParaRPr>
          </a:p>
          <a:p>
            <a:r>
              <a:rPr lang="en-US" altLang="en-US">
                <a:latin typeface="Times New Roman" panose="02020603050405020304" pitchFamily="18" charset="0"/>
                <a:ea typeface="ＭＳ Ｐゴシック" panose="020B0600070205080204" pitchFamily="34" charset="-128"/>
              </a:rPr>
              <a:t>Talk about the attributes (from the association with the other 4 classes) under the class </a:t>
            </a:r>
            <a:r>
              <a:rPr lang="en-US" altLang="en-US" b="1">
                <a:latin typeface="Times New Roman" panose="02020603050405020304" pitchFamily="18" charset="0"/>
                <a:ea typeface="ＭＳ Ｐゴシック" panose="020B0600070205080204" pitchFamily="34" charset="-128"/>
              </a:rPr>
              <a:t>SimpleWatch</a:t>
            </a:r>
          </a:p>
          <a:p>
            <a:endParaRPr lang="en-US" altLang="en-US" b="1">
              <a:latin typeface="Times New Roman" panose="02020603050405020304" pitchFamily="18" charset="0"/>
              <a:ea typeface="ＭＳ Ｐゴシック" panose="020B0600070205080204" pitchFamily="34" charset="-128"/>
            </a:endParaRPr>
          </a:p>
          <a:p>
            <a:r>
              <a:rPr lang="en-US" altLang="en-US">
                <a:latin typeface="Times New Roman" panose="02020603050405020304" pitchFamily="18" charset="0"/>
                <a:ea typeface="ＭＳ Ｐゴシック" panose="020B0600070205080204" pitchFamily="34" charset="-128"/>
              </a:rPr>
              <a:t>Depending what needs to be emphasized in the class diagram, attributes can sometimes be omitted, e.g. Battery and Time (they might have attributes but not being shown)</a:t>
            </a:r>
          </a:p>
          <a:p>
            <a:endParaRPr lang="en-US" altLang="en-US">
              <a:latin typeface="Times New Roman" panose="02020603050405020304" pitchFamily="18" charset="0"/>
              <a:ea typeface="ＭＳ Ｐゴシック" panose="020B0600070205080204" pitchFamily="34" charset="-128"/>
            </a:endParaRPr>
          </a:p>
          <a:p>
            <a:r>
              <a:rPr lang="en-US" altLang="en-US">
                <a:latin typeface="Times New Roman" panose="02020603050405020304" pitchFamily="18" charset="0"/>
                <a:ea typeface="ＭＳ Ｐゴシック" panose="020B0600070205080204" pitchFamily="34" charset="-128"/>
              </a:rPr>
              <a:t>Sometimes the return types of the methods (operations) are shown also.</a:t>
            </a:r>
          </a:p>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263537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ＭＳ Ｐゴシック" panose="020B0600070205080204" pitchFamily="34" charset="-128"/>
              </a:defRPr>
            </a:lvl1pPr>
            <a:lvl2pPr marL="742950" indent="-285750" defTabSz="930275">
              <a:defRPr>
                <a:solidFill>
                  <a:schemeClr val="tx1"/>
                </a:solidFill>
                <a:latin typeface="Verdana" panose="020B0604030504040204" pitchFamily="34" charset="0"/>
                <a:ea typeface="ＭＳ Ｐゴシック" panose="020B0600070205080204" pitchFamily="34" charset="-128"/>
              </a:defRPr>
            </a:lvl2pPr>
            <a:lvl3pPr marL="1143000" indent="-228600" defTabSz="930275">
              <a:defRPr>
                <a:solidFill>
                  <a:schemeClr val="tx1"/>
                </a:solidFill>
                <a:latin typeface="Verdana" panose="020B0604030504040204" pitchFamily="34" charset="0"/>
                <a:ea typeface="ＭＳ Ｐゴシック" panose="020B0600070205080204" pitchFamily="34" charset="-128"/>
              </a:defRPr>
            </a:lvl3pPr>
            <a:lvl4pPr marL="1600200" indent="-228600" defTabSz="930275">
              <a:defRPr>
                <a:solidFill>
                  <a:schemeClr val="tx1"/>
                </a:solidFill>
                <a:latin typeface="Verdana" panose="020B0604030504040204" pitchFamily="34" charset="0"/>
                <a:ea typeface="ＭＳ Ｐゴシック" panose="020B0600070205080204" pitchFamily="34" charset="-128"/>
              </a:defRPr>
            </a:lvl4pPr>
            <a:lvl5pPr marL="2057400" indent="-228600" defTabSz="930275">
              <a:defRPr>
                <a:solidFill>
                  <a:schemeClr val="tx1"/>
                </a:solidFill>
                <a:latin typeface="Verdana" panose="020B060403050404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9F2F780D-AC55-4445-B656-CEB71EC5D192}"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Associations can have names to help identify their roles, e.g. </a:t>
            </a:r>
            <a:r>
              <a:rPr lang="en-US" altLang="en-US" b="1">
                <a:latin typeface="Times New Roman" panose="02020603050405020304" pitchFamily="18" charset="0"/>
                <a:ea typeface="ＭＳ Ｐゴシック" panose="020B0600070205080204" pitchFamily="34" charset="-128"/>
              </a:rPr>
              <a:t>is_calculated_from</a:t>
            </a:r>
          </a:p>
          <a:p>
            <a:endParaRPr lang="en-US" altLang="en-US" b="1">
              <a:latin typeface="Times New Roman" panose="02020603050405020304" pitchFamily="18" charset="0"/>
              <a:ea typeface="ＭＳ Ｐゴシック" panose="020B0600070205080204" pitchFamily="34" charset="-128"/>
            </a:endParaRPr>
          </a:p>
          <a:p>
            <a:r>
              <a:rPr lang="en-US" altLang="en-US" b="1">
                <a:latin typeface="Times New Roman" panose="02020603050405020304" pitchFamily="18" charset="0"/>
                <a:ea typeface="ＭＳ Ｐゴシック" panose="020B0600070205080204" pitchFamily="34" charset="-128"/>
              </a:rPr>
              <a:t>Many problem domain concepts </a:t>
            </a:r>
            <a:r>
              <a:rPr lang="en-US" altLang="en-US">
                <a:latin typeface="Times New Roman" panose="02020603050405020304" pitchFamily="18" charset="0"/>
                <a:ea typeface="ＭＳ Ｐゴシック" panose="020B0600070205080204" pitchFamily="34" charset="-128"/>
              </a:rPr>
              <a:t>are captured by the nouns and noun phrases in the requirement specification.  These nouns and noun phrases are identified as classes in class diagrams.</a:t>
            </a:r>
          </a:p>
          <a:p>
            <a:endParaRPr lang="en-US" altLang="en-US" b="1">
              <a:latin typeface="Times New Roman" panose="02020603050405020304" pitchFamily="18" charset="0"/>
              <a:ea typeface="ＭＳ Ｐゴシック" panose="020B0600070205080204" pitchFamily="34" charset="-128"/>
            </a:endParaRPr>
          </a:p>
          <a:p>
            <a:r>
              <a:rPr lang="en-US" altLang="en-US" b="1">
                <a:latin typeface="Times New Roman" panose="02020603050405020304" pitchFamily="18" charset="0"/>
                <a:ea typeface="ＭＳ Ｐゴシック" panose="020B0600070205080204" pitchFamily="34" charset="-128"/>
              </a:rPr>
              <a:t>The goal of</a:t>
            </a:r>
          </a:p>
          <a:p>
            <a:pPr>
              <a:buFontTx/>
              <a:buChar char="•"/>
            </a:pPr>
            <a:r>
              <a:rPr lang="en-US" altLang="en-US" b="1">
                <a:latin typeface="Times New Roman" panose="02020603050405020304" pitchFamily="18" charset="0"/>
                <a:ea typeface="ＭＳ Ｐゴシック" panose="020B0600070205080204" pitchFamily="34" charset="-128"/>
              </a:rPr>
              <a:t>System design</a:t>
            </a:r>
            <a:r>
              <a:rPr lang="en-US" altLang="en-US">
                <a:latin typeface="Times New Roman" panose="02020603050405020304" pitchFamily="18" charset="0"/>
                <a:ea typeface="ＭＳ Ｐゴシック" panose="020B0600070205080204" pitchFamily="34" charset="-128"/>
              </a:rPr>
              <a:t> is to define the design goal of the project and decompose the system into smaller subsystems so that they can be realized by individual project teams</a:t>
            </a:r>
          </a:p>
          <a:p>
            <a:pPr>
              <a:buFontTx/>
              <a:buChar char="•"/>
            </a:pPr>
            <a:r>
              <a:rPr lang="en-US" altLang="en-US" b="1">
                <a:latin typeface="Times New Roman" panose="02020603050405020304" pitchFamily="18" charset="0"/>
                <a:ea typeface="ＭＳ Ｐゴシック" panose="020B0600070205080204" pitchFamily="34" charset="-128"/>
              </a:rPr>
              <a:t>Object design</a:t>
            </a:r>
            <a:r>
              <a:rPr lang="en-US" altLang="en-US">
                <a:latin typeface="Times New Roman" panose="02020603050405020304" pitchFamily="18" charset="0"/>
                <a:ea typeface="ＭＳ Ｐゴシック" panose="020B0600070205080204" pitchFamily="34" charset="-128"/>
              </a:rPr>
              <a:t> is to define solution domain objects to bridge the gap between the analysis model and the hardware/software platform that is defined in the system design stage, e.g. the activities include describing the object and subsystem interfaces, what are off-the-shelf components that are needed for the project, consideration about performance issues, extensibility of the system.</a:t>
            </a:r>
            <a:endParaRPr lang="en-US" altLang="en-US" b="1">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ＭＳ Ｐゴシック" panose="020B0600070205080204" pitchFamily="34" charset="-128"/>
              </a:defRPr>
            </a:lvl1pPr>
            <a:lvl2pPr marL="742950" indent="-285750" defTabSz="930275">
              <a:defRPr>
                <a:solidFill>
                  <a:schemeClr val="tx1"/>
                </a:solidFill>
                <a:latin typeface="Verdana" panose="020B0604030504040204" pitchFamily="34" charset="0"/>
                <a:ea typeface="ＭＳ Ｐゴシック" panose="020B0600070205080204" pitchFamily="34" charset="-128"/>
              </a:defRPr>
            </a:lvl2pPr>
            <a:lvl3pPr marL="1143000" indent="-228600" defTabSz="930275">
              <a:defRPr>
                <a:solidFill>
                  <a:schemeClr val="tx1"/>
                </a:solidFill>
                <a:latin typeface="Verdana" panose="020B0604030504040204" pitchFamily="34" charset="0"/>
                <a:ea typeface="ＭＳ Ｐゴシック" panose="020B0600070205080204" pitchFamily="34" charset="-128"/>
              </a:defRPr>
            </a:lvl3pPr>
            <a:lvl4pPr marL="1600200" indent="-228600" defTabSz="930275">
              <a:defRPr>
                <a:solidFill>
                  <a:schemeClr val="tx1"/>
                </a:solidFill>
                <a:latin typeface="Verdana" panose="020B0604030504040204" pitchFamily="34" charset="0"/>
                <a:ea typeface="ＭＳ Ｐゴシック" panose="020B0600070205080204" pitchFamily="34" charset="-128"/>
              </a:defRPr>
            </a:lvl4pPr>
            <a:lvl5pPr marL="2057400" indent="-228600" defTabSz="930275">
              <a:defRPr>
                <a:solidFill>
                  <a:schemeClr val="tx1"/>
                </a:solidFill>
                <a:latin typeface="Verdana" panose="020B060403050404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CF7623A5-CF57-439C-98CC-2985ED012F37}"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ＭＳ Ｐゴシック" panose="020B0600070205080204" pitchFamily="34" charset="-128"/>
              </a:defRPr>
            </a:lvl1pPr>
            <a:lvl2pPr marL="742950" indent="-285750" defTabSz="930275">
              <a:defRPr>
                <a:solidFill>
                  <a:schemeClr val="tx1"/>
                </a:solidFill>
                <a:latin typeface="Verdana" panose="020B0604030504040204" pitchFamily="34" charset="0"/>
                <a:ea typeface="ＭＳ Ｐゴシック" panose="020B0600070205080204" pitchFamily="34" charset="-128"/>
              </a:defRPr>
            </a:lvl2pPr>
            <a:lvl3pPr marL="1143000" indent="-228600" defTabSz="930275">
              <a:defRPr>
                <a:solidFill>
                  <a:schemeClr val="tx1"/>
                </a:solidFill>
                <a:latin typeface="Verdana" panose="020B0604030504040204" pitchFamily="34" charset="0"/>
                <a:ea typeface="ＭＳ Ｐゴシック" panose="020B0600070205080204" pitchFamily="34" charset="-128"/>
              </a:defRPr>
            </a:lvl3pPr>
            <a:lvl4pPr marL="1600200" indent="-228600" defTabSz="930275">
              <a:defRPr>
                <a:solidFill>
                  <a:schemeClr val="tx1"/>
                </a:solidFill>
                <a:latin typeface="Verdana" panose="020B0604030504040204" pitchFamily="34" charset="0"/>
                <a:ea typeface="ＭＳ Ｐゴシック" panose="020B0600070205080204" pitchFamily="34" charset="-128"/>
              </a:defRPr>
            </a:lvl4pPr>
            <a:lvl5pPr marL="2057400" indent="-228600" defTabSz="930275">
              <a:defRPr>
                <a:solidFill>
                  <a:schemeClr val="tx1"/>
                </a:solidFill>
                <a:latin typeface="Verdana" panose="020B060403050404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BBF187D2-4CBF-4950-B88C-CB5DC847572F}"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The association between two classes can be derived from the collaboration of the two classes in the CRC cards</a:t>
            </a:r>
          </a:p>
          <a:p>
            <a:endParaRPr lang="en-US" altLang="en-US">
              <a:latin typeface="Times New Roman" panose="02020603050405020304" pitchFamily="18" charset="0"/>
              <a:ea typeface="ＭＳ Ｐゴシック" panose="020B0600070205080204" pitchFamily="34" charset="-128"/>
            </a:endParaRPr>
          </a:p>
          <a:p>
            <a:r>
              <a:rPr lang="en-US" altLang="en-US">
                <a:latin typeface="Times New Roman" panose="02020603050405020304" pitchFamily="18" charset="0"/>
                <a:ea typeface="ＭＳ Ｐゴシック" panose="020B0600070205080204" pitchFamily="34" charset="-128"/>
              </a:rPr>
              <a:t>Responsibilities in the CRC card of a class become the methods of that class </a:t>
            </a:r>
          </a:p>
          <a:p>
            <a:endParaRPr lang="en-US" altLang="en-US">
              <a:latin typeface="Times New Roman" panose="02020603050405020304" pitchFamily="18" charset="0"/>
              <a:ea typeface="ＭＳ Ｐゴシック" panose="020B0600070205080204" pitchFamily="34" charset="-128"/>
            </a:endParaRPr>
          </a:p>
          <a:p>
            <a:r>
              <a:rPr lang="en-US" altLang="en-US">
                <a:latin typeface="Times New Roman" panose="02020603050405020304" pitchFamily="18" charset="0"/>
                <a:ea typeface="ＭＳ Ｐゴシック" panose="020B0600070205080204" pitchFamily="34" charset="-128"/>
              </a:rPr>
              <a:t>Talk about 1..* versus 0..*</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ＭＳ Ｐゴシック" panose="020B0600070205080204" pitchFamily="34" charset="-128"/>
              </a:defRPr>
            </a:lvl1pPr>
            <a:lvl2pPr marL="742950" indent="-285750" defTabSz="930275">
              <a:defRPr>
                <a:solidFill>
                  <a:schemeClr val="tx1"/>
                </a:solidFill>
                <a:latin typeface="Verdana" panose="020B0604030504040204" pitchFamily="34" charset="0"/>
                <a:ea typeface="ＭＳ Ｐゴシック" panose="020B0600070205080204" pitchFamily="34" charset="-128"/>
              </a:defRPr>
            </a:lvl2pPr>
            <a:lvl3pPr marL="1143000" indent="-228600" defTabSz="930275">
              <a:defRPr>
                <a:solidFill>
                  <a:schemeClr val="tx1"/>
                </a:solidFill>
                <a:latin typeface="Verdana" panose="020B0604030504040204" pitchFamily="34" charset="0"/>
                <a:ea typeface="ＭＳ Ｐゴシック" panose="020B0600070205080204" pitchFamily="34" charset="-128"/>
              </a:defRPr>
            </a:lvl3pPr>
            <a:lvl4pPr marL="1600200" indent="-228600" defTabSz="930275">
              <a:defRPr>
                <a:solidFill>
                  <a:schemeClr val="tx1"/>
                </a:solidFill>
                <a:latin typeface="Verdana" panose="020B0604030504040204" pitchFamily="34" charset="0"/>
                <a:ea typeface="ＭＳ Ｐゴシック" panose="020B0600070205080204" pitchFamily="34" charset="-128"/>
              </a:defRPr>
            </a:lvl4pPr>
            <a:lvl5pPr marL="2057400" indent="-228600" defTabSz="930275">
              <a:defRPr>
                <a:solidFill>
                  <a:schemeClr val="tx1"/>
                </a:solidFill>
                <a:latin typeface="Verdana" panose="020B060403050404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6A7A459C-BC5C-4947-BC48-1D17868C612A}"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A couple more examples on the multiplicity.</a:t>
            </a:r>
          </a:p>
          <a:p>
            <a:r>
              <a:rPr lang="en-US" altLang="en-US">
                <a:latin typeface="Times New Roman" panose="02020603050405020304" pitchFamily="18" charset="0"/>
                <a:ea typeface="ＭＳ Ｐゴシック" panose="020B0600070205080204" pitchFamily="34" charset="-128"/>
              </a:rPr>
              <a:t>Example 1: </a:t>
            </a:r>
          </a:p>
          <a:p>
            <a:pPr>
              <a:buFontTx/>
              <a:buChar char="•"/>
            </a:pPr>
            <a:r>
              <a:rPr lang="en-US" altLang="en-US">
                <a:latin typeface="Times New Roman" panose="02020603050405020304" pitchFamily="18" charset="0"/>
                <a:ea typeface="ＭＳ Ｐゴシック" panose="020B0600070205080204" pitchFamily="34" charset="-128"/>
              </a:rPr>
              <a:t>the position of the two classes: </a:t>
            </a:r>
            <a:r>
              <a:rPr lang="en-US" altLang="en-US" b="1">
                <a:latin typeface="Times New Roman" panose="02020603050405020304" pitchFamily="18" charset="0"/>
                <a:ea typeface="ＭＳ Ｐゴシック" panose="020B0600070205080204" pitchFamily="34" charset="-128"/>
              </a:rPr>
              <a:t>Country</a:t>
            </a:r>
            <a:r>
              <a:rPr lang="en-US" altLang="en-US">
                <a:latin typeface="Times New Roman" panose="02020603050405020304" pitchFamily="18" charset="0"/>
                <a:ea typeface="ＭＳ Ｐゴシック" panose="020B0600070205080204" pitchFamily="34" charset="-128"/>
              </a:rPr>
              <a:t> is to the </a:t>
            </a:r>
            <a:r>
              <a:rPr lang="en-US" altLang="en-US" u="sng">
                <a:latin typeface="Times New Roman" panose="02020603050405020304" pitchFamily="18" charset="0"/>
                <a:ea typeface="ＭＳ Ｐゴシック" panose="020B0600070205080204" pitchFamily="34" charset="-128"/>
              </a:rPr>
              <a:t>left</a:t>
            </a:r>
            <a:r>
              <a:rPr lang="en-US" altLang="en-US">
                <a:latin typeface="Times New Roman" panose="02020603050405020304" pitchFamily="18" charset="0"/>
                <a:ea typeface="ＭＳ Ｐゴシック" panose="020B0600070205080204" pitchFamily="34" charset="-128"/>
              </a:rPr>
              <a:t> of </a:t>
            </a:r>
            <a:r>
              <a:rPr lang="en-US" altLang="en-US" b="1">
                <a:latin typeface="Times New Roman" panose="02020603050405020304" pitchFamily="18" charset="0"/>
                <a:ea typeface="ＭＳ Ｐゴシック" panose="020B0600070205080204" pitchFamily="34" charset="-128"/>
              </a:rPr>
              <a:t>City </a:t>
            </a:r>
            <a:r>
              <a:rPr lang="en-US" altLang="en-US">
                <a:latin typeface="Times New Roman" panose="02020603050405020304" pitchFamily="18" charset="0"/>
                <a:ea typeface="ＭＳ Ｐゴシック" panose="020B0600070205080204" pitchFamily="34" charset="-128"/>
              </a:rPr>
              <a:t>(so the association </a:t>
            </a:r>
            <a:r>
              <a:rPr lang="en-US" altLang="en-US" b="1">
                <a:latin typeface="Times New Roman" panose="02020603050405020304" pitchFamily="18" charset="0"/>
                <a:ea typeface="ＭＳ Ｐゴシック" panose="020B0600070205080204" pitchFamily="34" charset="-128"/>
              </a:rPr>
              <a:t>Has-capital</a:t>
            </a:r>
            <a:r>
              <a:rPr lang="en-US" altLang="en-US">
                <a:latin typeface="Times New Roman" panose="02020603050405020304" pitchFamily="18" charset="0"/>
                <a:ea typeface="ＭＳ Ｐゴシック" panose="020B0600070205080204" pitchFamily="34" charset="-128"/>
              </a:rPr>
              <a:t> is meaningful)</a:t>
            </a:r>
          </a:p>
          <a:p>
            <a:pPr>
              <a:buFontTx/>
              <a:buChar char="•"/>
            </a:pPr>
            <a:r>
              <a:rPr lang="en-US" altLang="en-US">
                <a:latin typeface="Times New Roman" panose="02020603050405020304" pitchFamily="18" charset="0"/>
                <a:ea typeface="ＭＳ Ｐゴシック" panose="020B0600070205080204" pitchFamily="34" charset="-128"/>
              </a:rPr>
              <a:t>Multiplicity 1 to 1.  Can a City be the capital of several Country</a:t>
            </a:r>
          </a:p>
          <a:p>
            <a:r>
              <a:rPr lang="en-US" altLang="en-US">
                <a:latin typeface="Times New Roman" panose="02020603050405020304" pitchFamily="18" charset="0"/>
                <a:ea typeface="ＭＳ Ｐゴシック" panose="020B0600070205080204" pitchFamily="34" charset="-128"/>
              </a:rPr>
              <a:t>Example 2: </a:t>
            </a:r>
          </a:p>
          <a:p>
            <a:pPr>
              <a:buFontTx/>
              <a:buChar char="•"/>
            </a:pPr>
            <a:r>
              <a:rPr lang="en-US" altLang="en-US">
                <a:latin typeface="Times New Roman" panose="02020603050405020304" pitchFamily="18" charset="0"/>
                <a:ea typeface="ＭＳ Ｐゴシック" panose="020B0600070205080204" pitchFamily="34" charset="-128"/>
              </a:rPr>
              <a:t>Can a polygon contain 1 point only?  If a polygon must have a non-zero area, then we want </a:t>
            </a:r>
            <a:r>
              <a:rPr lang="en-US" altLang="en-US" b="1">
                <a:latin typeface="Times New Roman" panose="02020603050405020304" pitchFamily="18" charset="0"/>
                <a:ea typeface="ＭＳ Ｐゴシック" panose="020B0600070205080204" pitchFamily="34" charset="-128"/>
              </a:rPr>
              <a:t>3..*</a:t>
            </a:r>
            <a:r>
              <a:rPr lang="en-US" altLang="en-US">
                <a:latin typeface="Times New Roman" panose="02020603050405020304" pitchFamily="18" charset="0"/>
                <a:ea typeface="ＭＳ Ｐゴシック" panose="020B0600070205080204" pitchFamily="34" charset="-128"/>
              </a:rPr>
              <a:t> labelled on the association</a:t>
            </a:r>
          </a:p>
          <a:p>
            <a:pPr>
              <a:buFontTx/>
              <a:buChar char="•"/>
            </a:pPr>
            <a:r>
              <a:rPr lang="en-US" altLang="en-US">
                <a:latin typeface="Times New Roman" panose="02020603050405020304" pitchFamily="18" charset="0"/>
                <a:ea typeface="ＭＳ Ｐゴシック" panose="020B0600070205080204" pitchFamily="34" charset="-128"/>
              </a:rPr>
              <a:t>Can a point belong to more than 1 polygon?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16" name="Picture 6" descr="W:\Emily\Presentation assets\UWAM0289 Presentation pg1.png"/>
          <p:cNvPicPr>
            <a:picLocks noChangeAspect="1" noChangeArrowheads="1"/>
          </p:cNvPicPr>
          <p:nvPr/>
        </p:nvPicPr>
        <p:blipFill rotWithShape="1">
          <a:blip r:embed="rId3">
            <a:extLst>
              <a:ext uri="{28A0092B-C50C-407E-A947-70E740481C1C}">
                <a14:useLocalDpi xmlns:a14="http://schemas.microsoft.com/office/drawing/2010/main" val="0"/>
              </a:ext>
            </a:extLst>
          </a:blip>
          <a:srcRect l="91964" t="87895"/>
          <a:stretch/>
        </p:blipFill>
        <p:spPr bwMode="auto">
          <a:xfrm>
            <a:off x="8417859" y="6033246"/>
            <a:ext cx="735536" cy="8309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75488" y="1539208"/>
            <a:ext cx="6472776" cy="1872208"/>
          </a:xfrm>
          <a:prstGeom prst="rect">
            <a:avLst/>
          </a:prstGeom>
        </p:spPr>
        <p:txBody>
          <a:bodyPr tIns="0" bIns="0">
            <a:normAutofit/>
          </a:bodyPr>
          <a:lstStyle>
            <a:lvl1pPr algn="l">
              <a:lnSpc>
                <a:spcPct val="100000"/>
              </a:lnSpc>
              <a:defRPr sz="6200" baseline="0">
                <a:solidFill>
                  <a:schemeClr val="bg1"/>
                </a:solidFill>
                <a:latin typeface="Arial" pitchFamily="34" charset="0"/>
                <a:cs typeface="Arial" pitchFamily="34" charset="0"/>
              </a:defRPr>
            </a:lvl1pPr>
          </a:lstStyle>
          <a:p>
            <a:r>
              <a:rPr lang="en-US" dirty="0"/>
              <a:t>Main heading</a:t>
            </a:r>
            <a:endParaRPr lang="en-AU" dirty="0"/>
          </a:p>
        </p:txBody>
      </p:sp>
      <p:sp>
        <p:nvSpPr>
          <p:cNvPr id="5" name="Subtitle 2"/>
          <p:cNvSpPr>
            <a:spLocks noGrp="1"/>
          </p:cNvSpPr>
          <p:nvPr>
            <p:ph type="subTitle" idx="1" hasCustomPrompt="1"/>
          </p:nvPr>
        </p:nvSpPr>
        <p:spPr>
          <a:xfrm>
            <a:off x="475488" y="3455288"/>
            <a:ext cx="6472800" cy="288032"/>
          </a:xfrm>
          <a:prstGeom prst="rect">
            <a:avLst/>
          </a:prstGeom>
        </p:spPr>
        <p:txBody>
          <a:bodyPr/>
          <a:lstStyle>
            <a:lvl1pPr marL="0" indent="0" algn="l">
              <a:buNone/>
              <a:defRPr sz="1230" b="1" baseline="0">
                <a:solidFill>
                  <a:srgbClr val="DDB10A"/>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Subheading</a:t>
            </a:r>
            <a:endParaRPr lang="en-AU" dirty="0"/>
          </a:p>
        </p:txBody>
      </p:sp>
      <p:cxnSp>
        <p:nvCxnSpPr>
          <p:cNvPr id="4" name="Straight Connector 3"/>
          <p:cNvCxnSpPr/>
          <p:nvPr/>
        </p:nvCxnSpPr>
        <p:spPr>
          <a:xfrm>
            <a:off x="475488" y="5512280"/>
            <a:ext cx="1800200" cy="0"/>
          </a:xfrm>
          <a:prstGeom prst="line">
            <a:avLst/>
          </a:prstGeom>
          <a:ln w="12700">
            <a:solidFill>
              <a:srgbClr val="DDB10A"/>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732240" y="5512280"/>
            <a:ext cx="1800200" cy="0"/>
          </a:xfrm>
          <a:prstGeom prst="line">
            <a:avLst/>
          </a:prstGeom>
          <a:ln w="12700">
            <a:solidFill>
              <a:srgbClr val="DDB10A"/>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46656" y="5512280"/>
            <a:ext cx="1800200" cy="0"/>
          </a:xfrm>
          <a:prstGeom prst="line">
            <a:avLst/>
          </a:prstGeom>
          <a:ln w="12700">
            <a:solidFill>
              <a:srgbClr val="DDB10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561072" y="5512280"/>
            <a:ext cx="1800200" cy="0"/>
          </a:xfrm>
          <a:prstGeom prst="line">
            <a:avLst/>
          </a:prstGeom>
          <a:ln w="12700">
            <a:solidFill>
              <a:srgbClr val="DDB10A"/>
            </a:solidFill>
          </a:ln>
        </p:spPr>
        <p:style>
          <a:lnRef idx="1">
            <a:schemeClr val="accent1"/>
          </a:lnRef>
          <a:fillRef idx="0">
            <a:schemeClr val="accent1"/>
          </a:fillRef>
          <a:effectRef idx="0">
            <a:schemeClr val="accent1"/>
          </a:effectRef>
          <a:fontRef idx="minor">
            <a:schemeClr val="tx1"/>
          </a:fontRef>
        </p:style>
      </p:cxnSp>
      <p:sp>
        <p:nvSpPr>
          <p:cNvPr id="25" name="Text Placeholder 10"/>
          <p:cNvSpPr>
            <a:spLocks noGrp="1"/>
          </p:cNvSpPr>
          <p:nvPr>
            <p:ph type="body" sz="quarter" idx="15" hasCustomPrompt="1"/>
          </p:nvPr>
        </p:nvSpPr>
        <p:spPr>
          <a:xfrm>
            <a:off x="6889234" y="1844824"/>
            <a:ext cx="1896393" cy="2952328"/>
          </a:xfrm>
          <a:prstGeom prst="rect">
            <a:avLst/>
          </a:prstGeom>
          <a:blipFill>
            <a:blip r:embed="rId4"/>
            <a:stretch>
              <a:fillRect/>
            </a:stretch>
          </a:blipFill>
        </p:spPr>
        <p:txBody>
          <a:bodyPr tIns="0"/>
          <a:lstStyle>
            <a:lvl1pPr marL="0" indent="0">
              <a:lnSpc>
                <a:spcPct val="124000"/>
              </a:lnSpc>
              <a:buNone/>
              <a:defRPr sz="1250" baseline="0">
                <a:solidFill>
                  <a:schemeClr val="bg1"/>
                </a:solidFill>
                <a:latin typeface="UWA" pitchFamily="50" charset="0"/>
              </a:defRPr>
            </a:lvl1pPr>
          </a:lstStyle>
          <a:p>
            <a:pPr lvl="0"/>
            <a:r>
              <a:rPr lang="en-US" dirty="0"/>
              <a:t>  </a:t>
            </a:r>
            <a:endParaRPr lang="en-AU" dirty="0"/>
          </a:p>
        </p:txBody>
      </p:sp>
      <p:sp>
        <p:nvSpPr>
          <p:cNvPr id="18" name="Text Placeholder 6"/>
          <p:cNvSpPr>
            <a:spLocks noGrp="1"/>
          </p:cNvSpPr>
          <p:nvPr>
            <p:ph type="body" sz="quarter" idx="16" hasCustomPrompt="1"/>
          </p:nvPr>
        </p:nvSpPr>
        <p:spPr>
          <a:xfrm>
            <a:off x="2462944" y="5576400"/>
            <a:ext cx="1897200" cy="792162"/>
          </a:xfrm>
          <a:prstGeom prst="rect">
            <a:avLst/>
          </a:prstGeom>
        </p:spPr>
        <p:txBody>
          <a:bodyPr/>
          <a:lstStyle>
            <a:lvl1pPr marL="0" indent="0">
              <a:buNone/>
              <a:defRPr sz="1100" b="1">
                <a:solidFill>
                  <a:schemeClr val="bg1"/>
                </a:solidFill>
                <a:latin typeface="Arial" pitchFamily="34" charset="0"/>
                <a:cs typeface="Arial" pitchFamily="34" charset="0"/>
              </a:defRPr>
            </a:lvl1pPr>
          </a:lstStyle>
          <a:p>
            <a:pPr lvl="0"/>
            <a:r>
              <a:rPr lang="en-US" sz="1200" dirty="0"/>
              <a:t>Type information here</a:t>
            </a:r>
            <a:endParaRPr lang="en-AU" dirty="0"/>
          </a:p>
        </p:txBody>
      </p:sp>
      <p:sp>
        <p:nvSpPr>
          <p:cNvPr id="19" name="Text Placeholder 6"/>
          <p:cNvSpPr>
            <a:spLocks noGrp="1"/>
          </p:cNvSpPr>
          <p:nvPr>
            <p:ph type="body" sz="quarter" idx="17" hasCustomPrompt="1"/>
          </p:nvPr>
        </p:nvSpPr>
        <p:spPr>
          <a:xfrm>
            <a:off x="4549092" y="5576400"/>
            <a:ext cx="1897200" cy="792162"/>
          </a:xfrm>
          <a:prstGeom prst="rect">
            <a:avLst/>
          </a:prstGeom>
        </p:spPr>
        <p:txBody>
          <a:bodyPr/>
          <a:lstStyle>
            <a:lvl1pPr marL="0" indent="0">
              <a:buNone/>
              <a:defRPr sz="1100" b="1">
                <a:solidFill>
                  <a:schemeClr val="bg1"/>
                </a:solidFill>
                <a:latin typeface="Arial" pitchFamily="34" charset="0"/>
                <a:cs typeface="Arial" pitchFamily="34" charset="0"/>
              </a:defRPr>
            </a:lvl1pPr>
          </a:lstStyle>
          <a:p>
            <a:pPr lvl="0"/>
            <a:r>
              <a:rPr lang="en-US" sz="1200" dirty="0"/>
              <a:t>Type information here</a:t>
            </a:r>
            <a:endParaRPr lang="en-AU" dirty="0"/>
          </a:p>
        </p:txBody>
      </p:sp>
      <p:sp>
        <p:nvSpPr>
          <p:cNvPr id="20" name="Text Placeholder 6"/>
          <p:cNvSpPr>
            <a:spLocks noGrp="1"/>
          </p:cNvSpPr>
          <p:nvPr>
            <p:ph type="body" sz="quarter" idx="18"/>
          </p:nvPr>
        </p:nvSpPr>
        <p:spPr>
          <a:xfrm>
            <a:off x="6635240" y="5576400"/>
            <a:ext cx="1897200" cy="792162"/>
          </a:xfrm>
          <a:prstGeom prst="rect">
            <a:avLst/>
          </a:prstGeom>
        </p:spPr>
        <p:txBody>
          <a:bodyPr/>
          <a:lstStyle>
            <a:lvl1pPr marL="0" indent="0">
              <a:buNone/>
              <a:defRPr sz="1100" b="1">
                <a:solidFill>
                  <a:schemeClr val="bg1"/>
                </a:solidFill>
                <a:latin typeface="Arial" pitchFamily="34" charset="0"/>
                <a:cs typeface="Arial" pitchFamily="34" charset="0"/>
              </a:defRPr>
            </a:lvl1pPr>
          </a:lstStyle>
          <a:p>
            <a:pPr lvl="0"/>
            <a:r>
              <a:rPr lang="en-US"/>
              <a:t>Edit Master text styles</a:t>
            </a:r>
          </a:p>
        </p:txBody>
      </p:sp>
      <p:sp>
        <p:nvSpPr>
          <p:cNvPr id="21" name="Text Placeholder 6"/>
          <p:cNvSpPr>
            <a:spLocks noGrp="1"/>
          </p:cNvSpPr>
          <p:nvPr>
            <p:ph type="body" sz="quarter" idx="19" hasCustomPrompt="1"/>
          </p:nvPr>
        </p:nvSpPr>
        <p:spPr>
          <a:xfrm>
            <a:off x="376796" y="5576400"/>
            <a:ext cx="1897200" cy="792162"/>
          </a:xfrm>
          <a:prstGeom prst="rect">
            <a:avLst/>
          </a:prstGeom>
        </p:spPr>
        <p:txBody>
          <a:bodyPr/>
          <a:lstStyle>
            <a:lvl1pPr marL="0" indent="0">
              <a:buNone/>
              <a:defRPr sz="1100" b="1">
                <a:solidFill>
                  <a:schemeClr val="bg1"/>
                </a:solidFill>
                <a:latin typeface="Arial" pitchFamily="34" charset="0"/>
                <a:cs typeface="Arial" pitchFamily="34" charset="0"/>
              </a:defRPr>
            </a:lvl1pPr>
          </a:lstStyle>
          <a:p>
            <a:pPr lvl="0"/>
            <a:r>
              <a:rPr lang="en-US" sz="1200" dirty="0"/>
              <a:t>Type information here</a:t>
            </a:r>
            <a:endParaRPr lang="en-AU" dirty="0"/>
          </a:p>
        </p:txBody>
      </p:sp>
    </p:spTree>
    <p:extLst>
      <p:ext uri="{BB962C8B-B14F-4D97-AF65-F5344CB8AC3E}">
        <p14:creationId xmlns:p14="http://schemas.microsoft.com/office/powerpoint/2010/main" val="37902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slide">
    <p:spTree>
      <p:nvGrpSpPr>
        <p:cNvPr id="1" name=""/>
        <p:cNvGrpSpPr/>
        <p:nvPr/>
      </p:nvGrpSpPr>
      <p:grpSpPr>
        <a:xfrm>
          <a:off x="0" y="0"/>
          <a:ext cx="0" cy="0"/>
          <a:chOff x="0" y="0"/>
          <a:chExt cx="0" cy="0"/>
        </a:xfrm>
      </p:grpSpPr>
      <p:sp>
        <p:nvSpPr>
          <p:cNvPr id="4" name="Rectangle 3"/>
          <p:cNvSpPr/>
          <p:nvPr/>
        </p:nvSpPr>
        <p:spPr>
          <a:xfrm>
            <a:off x="0" y="1129288"/>
            <a:ext cx="9144000" cy="5733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AU"/>
          </a:p>
        </p:txBody>
      </p:sp>
      <p:sp>
        <p:nvSpPr>
          <p:cNvPr id="3" name="Slide Number Placeholder 2"/>
          <p:cNvSpPr>
            <a:spLocks noGrp="1"/>
          </p:cNvSpPr>
          <p:nvPr>
            <p:ph type="sldNum" sz="quarter" idx="10"/>
          </p:nvPr>
        </p:nvSpPr>
        <p:spPr>
          <a:xfrm>
            <a:off x="6876256" y="6364968"/>
            <a:ext cx="2133600" cy="365125"/>
          </a:xfrm>
          <a:prstGeom prst="rect">
            <a:avLst/>
          </a:prstGeom>
        </p:spPr>
        <p:txBody>
          <a:bodyPr>
            <a:noAutofit/>
          </a:bodyPr>
          <a:lstStyle>
            <a:lvl1pPr>
              <a:defRPr baseline="0">
                <a:solidFill>
                  <a:schemeClr val="tx2"/>
                </a:solidFill>
              </a:defRPr>
            </a:lvl1pPr>
          </a:lstStyle>
          <a:p>
            <a:pPr>
              <a:defRPr/>
            </a:pPr>
            <a:fld id="{683DA70F-A366-423A-ACA6-D4FEF74226B4}" type="slidenum">
              <a:rPr lang="en-US" altLang="en-US" smtClean="0"/>
              <a:pPr>
                <a:defRPr/>
              </a:pPr>
              <a:t>‹#›</a:t>
            </a:fld>
            <a:endParaRPr lang="en-US" altLang="en-US"/>
          </a:p>
        </p:txBody>
      </p:sp>
      <p:sp>
        <p:nvSpPr>
          <p:cNvPr id="5" name="Text Placeholder 4"/>
          <p:cNvSpPr>
            <a:spLocks noGrp="1"/>
          </p:cNvSpPr>
          <p:nvPr>
            <p:ph type="body" sz="quarter" idx="11" hasCustomPrompt="1"/>
          </p:nvPr>
        </p:nvSpPr>
        <p:spPr>
          <a:xfrm>
            <a:off x="468313" y="1412875"/>
            <a:ext cx="8064500" cy="503957"/>
          </a:xfrm>
          <a:prstGeom prst="rect">
            <a:avLst/>
          </a:prstGeom>
        </p:spPr>
        <p:txBody>
          <a:bodyPr>
            <a:noAutofit/>
          </a:bodyPr>
          <a:lstStyle>
            <a:lvl1pPr marL="0" indent="0">
              <a:buNone/>
              <a:defRPr sz="2200" baseline="0"/>
            </a:lvl1pPr>
          </a:lstStyle>
          <a:p>
            <a:pPr lvl="0"/>
            <a:r>
              <a:rPr lang="en-US" dirty="0"/>
              <a:t>Subheading</a:t>
            </a:r>
          </a:p>
        </p:txBody>
      </p:sp>
      <p:sp>
        <p:nvSpPr>
          <p:cNvPr id="10" name="Text Placeholder 9"/>
          <p:cNvSpPr>
            <a:spLocks noGrp="1"/>
          </p:cNvSpPr>
          <p:nvPr>
            <p:ph type="body" sz="quarter" idx="13" hasCustomPrompt="1"/>
          </p:nvPr>
        </p:nvSpPr>
        <p:spPr>
          <a:xfrm>
            <a:off x="467545" y="3284984"/>
            <a:ext cx="8064896" cy="936105"/>
          </a:xfrm>
          <a:prstGeom prst="rect">
            <a:avLst/>
          </a:prstGeom>
        </p:spPr>
        <p:txBody>
          <a:bodyPr>
            <a:noAutofit/>
          </a:bodyPr>
          <a:lstStyle>
            <a:lvl1pPr marL="285750" indent="-285750">
              <a:buFont typeface="Arial" panose="020B0604020202020204" pitchFamily="34" charset="0"/>
              <a:buChar char="•"/>
              <a:defRPr sz="1800"/>
            </a:lvl1pPr>
          </a:lstStyle>
          <a:p>
            <a:pPr lvl="0"/>
            <a:r>
              <a:rPr lang="en-AU" sz="1800" dirty="0"/>
              <a:t>Bullets</a:t>
            </a:r>
          </a:p>
          <a:p>
            <a:pPr lvl="0"/>
            <a:endParaRPr lang="en-AU" dirty="0"/>
          </a:p>
        </p:txBody>
      </p:sp>
      <p:sp>
        <p:nvSpPr>
          <p:cNvPr id="14" name="Text Placeholder 13"/>
          <p:cNvSpPr>
            <a:spLocks noGrp="1"/>
          </p:cNvSpPr>
          <p:nvPr>
            <p:ph type="body" sz="quarter" idx="15" hasCustomPrompt="1"/>
          </p:nvPr>
        </p:nvSpPr>
        <p:spPr>
          <a:xfrm>
            <a:off x="468313" y="5300663"/>
            <a:ext cx="8064500" cy="864641"/>
          </a:xfrm>
          <a:prstGeom prst="rect">
            <a:avLst/>
          </a:prstGeom>
        </p:spPr>
        <p:txBody>
          <a:bodyPr>
            <a:noAutofit/>
          </a:bodyPr>
          <a:lstStyle>
            <a:lvl1pPr marL="0" indent="0">
              <a:buNone/>
              <a:defRPr sz="2500" b="1" baseline="0"/>
            </a:lvl1pPr>
            <a:lvl2pPr>
              <a:defRPr sz="2500"/>
            </a:lvl2pPr>
            <a:lvl3pPr>
              <a:defRPr sz="2500"/>
            </a:lvl3pPr>
            <a:lvl4pPr>
              <a:defRPr sz="2500"/>
            </a:lvl4pPr>
            <a:lvl5pPr>
              <a:defRPr sz="2500"/>
            </a:lvl5pPr>
          </a:lstStyle>
          <a:p>
            <a:pPr lvl="0"/>
            <a:r>
              <a:rPr lang="en-AU" dirty="0"/>
              <a:t>Feature text</a:t>
            </a:r>
          </a:p>
        </p:txBody>
      </p:sp>
      <p:sp>
        <p:nvSpPr>
          <p:cNvPr id="16" name="Text Placeholder 15"/>
          <p:cNvSpPr>
            <a:spLocks noGrp="1"/>
          </p:cNvSpPr>
          <p:nvPr>
            <p:ph type="body" sz="quarter" idx="16" hasCustomPrompt="1"/>
          </p:nvPr>
        </p:nvSpPr>
        <p:spPr>
          <a:xfrm>
            <a:off x="467841" y="476325"/>
            <a:ext cx="6048375" cy="576411"/>
          </a:xfrm>
          <a:prstGeom prst="rect">
            <a:avLst/>
          </a:prstGeom>
        </p:spPr>
        <p:txBody>
          <a:bodyPr>
            <a:noAutofit/>
          </a:bodyPr>
          <a:lstStyle>
            <a:lvl1pPr marL="0" indent="0">
              <a:buNone/>
              <a:defRPr sz="2500" b="1" baseline="0">
                <a:solidFill>
                  <a:srgbClr val="27348B"/>
                </a:solidFill>
              </a:defRPr>
            </a:lvl1pPr>
          </a:lstStyle>
          <a:p>
            <a:pPr lvl="0"/>
            <a:r>
              <a:rPr lang="en-AU" dirty="0"/>
              <a:t>Cover title (optional)</a:t>
            </a:r>
          </a:p>
        </p:txBody>
      </p:sp>
      <p:sp>
        <p:nvSpPr>
          <p:cNvPr id="18" name="Text Placeholder 17"/>
          <p:cNvSpPr>
            <a:spLocks noGrp="1"/>
          </p:cNvSpPr>
          <p:nvPr>
            <p:ph type="body" sz="quarter" idx="17" hasCustomPrompt="1"/>
          </p:nvPr>
        </p:nvSpPr>
        <p:spPr>
          <a:xfrm>
            <a:off x="468313" y="1989138"/>
            <a:ext cx="8064500" cy="359742"/>
          </a:xfrm>
          <a:prstGeom prst="rect">
            <a:avLst/>
          </a:prstGeom>
        </p:spPr>
        <p:txBody>
          <a:bodyPr tIns="0">
            <a:noAutofit/>
          </a:bodyPr>
          <a:lstStyle>
            <a:lvl1pPr marL="0" indent="0">
              <a:buNone/>
              <a:defRPr sz="1800" b="1" baseline="0"/>
            </a:lvl1pPr>
          </a:lstStyle>
          <a:p>
            <a:pPr lvl="0"/>
            <a:r>
              <a:rPr lang="en-AU" b="1" dirty="0"/>
              <a:t>Body text bold</a:t>
            </a:r>
            <a:endParaRPr lang="en-AU" dirty="0"/>
          </a:p>
        </p:txBody>
      </p:sp>
      <p:sp>
        <p:nvSpPr>
          <p:cNvPr id="20" name="Text Placeholder 19"/>
          <p:cNvSpPr>
            <a:spLocks noGrp="1"/>
          </p:cNvSpPr>
          <p:nvPr>
            <p:ph type="body" sz="quarter" idx="18" hasCustomPrompt="1"/>
          </p:nvPr>
        </p:nvSpPr>
        <p:spPr>
          <a:xfrm>
            <a:off x="467544" y="2348880"/>
            <a:ext cx="8064500" cy="864096"/>
          </a:xfrm>
          <a:prstGeom prst="rect">
            <a:avLst/>
          </a:prstGeom>
        </p:spPr>
        <p:txBody>
          <a:bodyPr>
            <a:noAutofit/>
          </a:bodyPr>
          <a:lstStyle>
            <a:lvl1pPr marL="0" indent="0">
              <a:buNone/>
              <a:defRPr sz="1800"/>
            </a:lvl1pPr>
          </a:lstStyle>
          <a:p>
            <a:pPr lvl="0"/>
            <a:r>
              <a:rPr lang="en-US" dirty="0"/>
              <a:t>Body text</a:t>
            </a:r>
            <a:endParaRPr lang="en-AU" dirty="0"/>
          </a:p>
        </p:txBody>
      </p:sp>
      <p:sp>
        <p:nvSpPr>
          <p:cNvPr id="22" name="Text Placeholder 21"/>
          <p:cNvSpPr>
            <a:spLocks noGrp="1"/>
          </p:cNvSpPr>
          <p:nvPr>
            <p:ph type="body" sz="quarter" idx="19" hasCustomPrompt="1"/>
          </p:nvPr>
        </p:nvSpPr>
        <p:spPr>
          <a:xfrm>
            <a:off x="468313" y="4292600"/>
            <a:ext cx="8064500" cy="360536"/>
          </a:xfrm>
          <a:prstGeom prst="rect">
            <a:avLst/>
          </a:prstGeom>
        </p:spPr>
        <p:txBody>
          <a:bodyPr>
            <a:noAutofit/>
          </a:bodyPr>
          <a:lstStyle>
            <a:lvl1pPr marL="0" indent="0">
              <a:buNone/>
              <a:defRPr sz="1200" b="1" baseline="0"/>
            </a:lvl1pPr>
          </a:lstStyle>
          <a:p>
            <a:pPr lvl="0"/>
            <a:r>
              <a:rPr lang="en-US" dirty="0"/>
              <a:t>Small body text bold</a:t>
            </a:r>
            <a:endParaRPr lang="en-AU" dirty="0"/>
          </a:p>
        </p:txBody>
      </p:sp>
      <p:sp>
        <p:nvSpPr>
          <p:cNvPr id="24" name="Text Placeholder 23"/>
          <p:cNvSpPr>
            <a:spLocks noGrp="1"/>
          </p:cNvSpPr>
          <p:nvPr>
            <p:ph type="body" sz="quarter" idx="20" hasCustomPrompt="1"/>
          </p:nvPr>
        </p:nvSpPr>
        <p:spPr>
          <a:xfrm>
            <a:off x="467544" y="4653136"/>
            <a:ext cx="8064500" cy="504056"/>
          </a:xfrm>
          <a:prstGeom prst="rect">
            <a:avLst/>
          </a:prstGeom>
        </p:spPr>
        <p:txBody>
          <a:bodyPr>
            <a:noAutofit/>
          </a:bodyPr>
          <a:lstStyle>
            <a:lvl1pPr marL="0" indent="0">
              <a:buNone/>
              <a:defRPr sz="1200" baseline="0"/>
            </a:lvl1pPr>
          </a:lstStyle>
          <a:p>
            <a:pPr lvl="0"/>
            <a:r>
              <a:rPr lang="en-AU" dirty="0"/>
              <a:t>Small body text</a:t>
            </a:r>
          </a:p>
        </p:txBody>
      </p:sp>
    </p:spTree>
    <p:extLst>
      <p:ext uri="{BB962C8B-B14F-4D97-AF65-F5344CB8AC3E}">
        <p14:creationId xmlns:p14="http://schemas.microsoft.com/office/powerpoint/2010/main" val="313005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6156176" cy="648072"/>
          </a:xfrm>
        </p:spPr>
        <p:txBody>
          <a:bodyPr/>
          <a:lstStyle>
            <a:lvl1pPr algn="l">
              <a:defRPr sz="3200" b="1"/>
            </a:lvl1pPr>
          </a:lstStyle>
          <a:p>
            <a:r>
              <a:rPr lang="en-US"/>
              <a:t>Click to edit Master title style</a:t>
            </a:r>
            <a:endParaRPr lang="en-AU"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5510827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228013" cy="717550"/>
          </a:xfrm>
        </p:spPr>
        <p:txBody>
          <a:bodyPr/>
          <a:lstStyle>
            <a:lvl1pPr algn="l">
              <a:defRPr sz="3200" b="1"/>
            </a:lvl1pPr>
          </a:lstStyle>
          <a:p>
            <a:r>
              <a:rPr lang="en-US"/>
              <a:t>Click to edit Master title style</a:t>
            </a:r>
            <a:endParaRPr lang="en-AU" dirty="0"/>
          </a:p>
        </p:txBody>
      </p:sp>
    </p:spTree>
    <p:extLst>
      <p:ext uri="{BB962C8B-B14F-4D97-AF65-F5344CB8AC3E}">
        <p14:creationId xmlns:p14="http://schemas.microsoft.com/office/powerpoint/2010/main" val="368229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6732240" cy="576064"/>
          </a:xfrm>
        </p:spPr>
        <p:txBody>
          <a:bodyPr/>
          <a:lstStyle>
            <a:lvl1pPr algn="l">
              <a:defRPr sz="3200" b="1"/>
            </a:lvl1pPr>
          </a:lstStyle>
          <a:p>
            <a:r>
              <a:rPr lang="en-US"/>
              <a:t>Click to edit Master title style</a:t>
            </a:r>
            <a:endParaRPr lang="en-AU" dirty="0"/>
          </a:p>
        </p:txBody>
      </p:sp>
      <p:sp>
        <p:nvSpPr>
          <p:cNvPr id="3" name="Content Placeholder 2"/>
          <p:cNvSpPr>
            <a:spLocks noGrp="1"/>
          </p:cNvSpPr>
          <p:nvPr>
            <p:ph sz="half" idx="1"/>
          </p:nvPr>
        </p:nvSpPr>
        <p:spPr>
          <a:xfrm>
            <a:off x="447675" y="2663825"/>
            <a:ext cx="4037013" cy="3571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37088" y="2663825"/>
            <a:ext cx="4038600" cy="3571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369915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13670" name="Rectangle 6"/>
          <p:cNvSpPr>
            <a:spLocks noGrp="1" noChangeArrowheads="1"/>
          </p:cNvSpPr>
          <p:nvPr>
            <p:ph type="ctrTitle"/>
          </p:nvPr>
        </p:nvSpPr>
        <p:spPr>
          <a:xfrm>
            <a:off x="457200" y="457200"/>
            <a:ext cx="7239000" cy="766762"/>
          </a:xfrm>
        </p:spPr>
        <p:txBody>
          <a:bodyPr/>
          <a:lstStyle>
            <a:lvl1pPr algn="l">
              <a:defRPr sz="3200" b="1"/>
            </a:lvl1pPr>
          </a:lstStyle>
          <a:p>
            <a:r>
              <a:rPr lang="en-US" dirty="0"/>
              <a:t>Click to edit Master title style</a:t>
            </a:r>
          </a:p>
        </p:txBody>
      </p:sp>
      <p:sp>
        <p:nvSpPr>
          <p:cNvPr id="113671" name="Rectangle 7"/>
          <p:cNvSpPr>
            <a:spLocks noGrp="1" noChangeArrowheads="1"/>
          </p:cNvSpPr>
          <p:nvPr>
            <p:ph type="subTitle" idx="1"/>
          </p:nvPr>
        </p:nvSpPr>
        <p:spPr>
          <a:xfrm>
            <a:off x="609600" y="1295400"/>
            <a:ext cx="7239000" cy="4495800"/>
          </a:xfrm>
        </p:spPr>
        <p:txBody>
          <a:bodyPr/>
          <a:lstStyle>
            <a:lvl1pPr marL="0" indent="0">
              <a:buFont typeface="Wingdings" charset="2"/>
              <a:buNone/>
              <a:defRPr/>
            </a:lvl1pPr>
          </a:lstStyle>
          <a:p>
            <a:r>
              <a:rPr lang="en-US"/>
              <a:t>Click to edit Master subtitle style</a:t>
            </a:r>
            <a:endParaRPr lang="en-US" dirty="0"/>
          </a:p>
        </p:txBody>
      </p:sp>
    </p:spTree>
    <p:extLst>
      <p:ext uri="{BB962C8B-B14F-4D97-AF65-F5344CB8AC3E}">
        <p14:creationId xmlns:p14="http://schemas.microsoft.com/office/powerpoint/2010/main" val="30312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rot="10800000" flipH="1" flipV="1">
            <a:off x="304800" y="457200"/>
            <a:ext cx="6096000" cy="533400"/>
          </a:xfrm>
        </p:spPr>
        <p:txBody>
          <a:bodyPr/>
          <a:lstStyle>
            <a:lvl1pPr algn="l">
              <a:defRPr sz="3200" b="1"/>
            </a:lvl1pPr>
          </a:lstStyle>
          <a:p>
            <a:r>
              <a:rPr lang="en-US" dirty="0"/>
              <a:t>Click to edit Master title style</a:t>
            </a:r>
          </a:p>
        </p:txBody>
      </p:sp>
    </p:spTree>
    <p:extLst>
      <p:ext uri="{BB962C8B-B14F-4D97-AF65-F5344CB8AC3E}">
        <p14:creationId xmlns:p14="http://schemas.microsoft.com/office/powerpoint/2010/main" val="1678979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6425" cy="533400"/>
          </a:xfrm>
        </p:spPr>
        <p:txBody>
          <a:bodyPr/>
          <a:lstStyle>
            <a:lvl1pPr algn="l">
              <a:defRPr sz="3200"/>
            </a:lvl1pPr>
          </a:lstStyle>
          <a:p>
            <a:r>
              <a:rPr lang="en-US" dirty="0"/>
              <a:t>Click to edit Master title style</a:t>
            </a:r>
          </a:p>
        </p:txBody>
      </p:sp>
      <p:sp>
        <p:nvSpPr>
          <p:cNvPr id="3" name="Content Placeholder 2"/>
          <p:cNvSpPr>
            <a:spLocks noGrp="1"/>
          </p:cNvSpPr>
          <p:nvPr>
            <p:ph sz="half" idx="1"/>
          </p:nvPr>
        </p:nvSpPr>
        <p:spPr>
          <a:xfrm>
            <a:off x="468086" y="1371600"/>
            <a:ext cx="8226425"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6229" y="3505200"/>
            <a:ext cx="8226425"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3663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9396" y="0"/>
            <a:ext cx="9153396" cy="1124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51" name="Picture 3" descr="W:\Emily\Presentation assets\UWAM0289 Presentation pg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13" y="0"/>
            <a:ext cx="9162000" cy="687060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2"/>
          <p:cNvSpPr txBox="1">
            <a:spLocks/>
          </p:cNvSpPr>
          <p:nvPr/>
        </p:nvSpPr>
        <p:spPr>
          <a:xfrm>
            <a:off x="179512" y="6356350"/>
            <a:ext cx="85072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Source Sans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baseline="0" dirty="0">
                <a:solidFill>
                  <a:schemeClr val="tx2"/>
                </a:solidFill>
              </a:rPr>
              <a:t> Department of Computer Science &amp; Software Engineering		 	              CITS4401 Software Requirements &amp; Design |  </a:t>
            </a:r>
            <a:fld id="{A27B6211-B2DC-4CA5-9EB8-486BFD4D451C}" type="slidenum">
              <a:rPr lang="en-AU" baseline="0" smtClean="0">
                <a:solidFill>
                  <a:schemeClr val="tx2"/>
                </a:solidFill>
              </a:rPr>
              <a:t>‹#›</a:t>
            </a:fld>
            <a:endParaRPr lang="en-AU" baseline="0" dirty="0">
              <a:solidFill>
                <a:schemeClr val="tx2"/>
              </a:solidFill>
            </a:endParaRPr>
          </a:p>
        </p:txBody>
      </p:sp>
    </p:spTree>
    <p:extLst>
      <p:ext uri="{BB962C8B-B14F-4D97-AF65-F5344CB8AC3E}">
        <p14:creationId xmlns:p14="http://schemas.microsoft.com/office/powerpoint/2010/main" val="276720184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learning.oreilly.com/library/view/uml-distilled-a/0321193687"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learning.oreilly.com/library/view/uml-distilled-a/0321193687"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learning.oreilly.com/library/view/uml-distilled-a/0321193687/ch03.html#ch03fig01"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sbQqb_XXOK8" TargetMode="External"/><Relationship Id="rId2" Type="http://schemas.openxmlformats.org/officeDocument/2006/relationships/hyperlink" Target="https://www.youtube.com/watch?v=CPUaTT0Xoo4&amp;t=7s"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hyperlink" Target="https://www.guru99.com/best-uml-tools.html" TargetMode="Externa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hyperlink" Target="https://my.safaribooksonline.com/book/software-engineering-and-development/uml/0321193687"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learning.oreilly.com/library/view/uml-distilled-a/0321193687"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normAutofit/>
          </a:bodyPr>
          <a:lstStyle/>
          <a:p>
            <a:pPr eaLnBrk="1" hangingPunct="1"/>
            <a:r>
              <a:rPr lang="en-US" altLang="en-US" sz="4400" b="1" dirty="0">
                <a:ea typeface="ＭＳ Ｐゴシック" panose="020B0600070205080204" pitchFamily="34" charset="-128"/>
              </a:rPr>
              <a:t>Class models</a:t>
            </a:r>
          </a:p>
        </p:txBody>
      </p:sp>
      <p:sp>
        <p:nvSpPr>
          <p:cNvPr id="5123" name="Rectangle 5"/>
          <p:cNvSpPr>
            <a:spLocks noGrp="1" noChangeArrowheads="1"/>
          </p:cNvSpPr>
          <p:nvPr>
            <p:ph type="subTitle" idx="1"/>
          </p:nvPr>
        </p:nvSpPr>
        <p:spPr>
          <a:xfrm>
            <a:off x="475488" y="3455288"/>
            <a:ext cx="6472800" cy="1647480"/>
          </a:xfrm>
        </p:spPr>
        <p:txBody>
          <a:bodyPr>
            <a:normAutofit/>
          </a:bodyPr>
          <a:lstStyle/>
          <a:p>
            <a:pPr eaLnBrk="1" hangingPunct="1">
              <a:buFont typeface="Wingdings" panose="05000000000000000000" pitchFamily="2" charset="2"/>
              <a:buNone/>
            </a:pPr>
            <a:r>
              <a:rPr lang="en-US" altLang="en-US" sz="2000" dirty="0">
                <a:ea typeface="ＭＳ Ｐゴシック" panose="020B0600070205080204" pitchFamily="34" charset="-128"/>
              </a:rPr>
              <a:t>Software Requirements and Design</a:t>
            </a:r>
          </a:p>
          <a:p>
            <a:pPr eaLnBrk="1" hangingPunct="1">
              <a:buFont typeface="Wingdings" panose="05000000000000000000" pitchFamily="2" charset="2"/>
              <a:buNone/>
            </a:pPr>
            <a:r>
              <a:rPr lang="en-US" altLang="en-US" sz="2000" dirty="0">
                <a:ea typeface="ＭＳ Ｐゴシック" panose="020B0600070205080204" pitchFamily="34" charset="-128"/>
              </a:rPr>
              <a:t>CITS4401</a:t>
            </a:r>
          </a:p>
          <a:p>
            <a:pPr eaLnBrk="1" hangingPunct="1">
              <a:buFont typeface="Wingdings" panose="05000000000000000000" pitchFamily="2" charset="2"/>
              <a:buNone/>
            </a:pPr>
            <a:r>
              <a:rPr lang="en-US" altLang="en-US" sz="2000" dirty="0">
                <a:ea typeface="ＭＳ Ｐゴシック" panose="020B0600070205080204" pitchFamily="34" charset="-128"/>
              </a:rPr>
              <a:t>Week 5 Lectures 9 and 10</a:t>
            </a:r>
          </a:p>
          <a:p>
            <a:pPr eaLnBrk="1" hangingPunct="1">
              <a:buFont typeface="Wingdings" panose="05000000000000000000" pitchFamily="2" charset="2"/>
              <a:buNone/>
            </a:pPr>
            <a:endParaRPr lang="en-US" altLang="en-US" dirty="0">
              <a:ea typeface="ＭＳ Ｐゴシック"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b="1" dirty="0">
                <a:ea typeface="ＭＳ Ｐゴシック" panose="020B0600070205080204" pitchFamily="34" charset="-128"/>
              </a:rPr>
              <a:t>Classes</a:t>
            </a:r>
          </a:p>
        </p:txBody>
      </p:sp>
      <p:sp>
        <p:nvSpPr>
          <p:cNvPr id="13315" name="Rectangle 3"/>
          <p:cNvSpPr>
            <a:spLocks noGrp="1" noChangeArrowheads="1"/>
          </p:cNvSpPr>
          <p:nvPr>
            <p:ph type="body" sz="half" idx="2"/>
          </p:nvPr>
        </p:nvSpPr>
        <p:spPr>
          <a:xfrm>
            <a:off x="533400" y="4294187"/>
            <a:ext cx="8226425" cy="1954214"/>
          </a:xfrm>
        </p:spPr>
        <p:txBody>
          <a:bodyPr>
            <a:normAutofit fontScale="77500" lnSpcReduction="20000"/>
          </a:bodyPr>
          <a:lstStyle/>
          <a:p>
            <a:pPr marL="285750" indent="-285750" eaLnBrk="1" hangingPunct="1">
              <a:lnSpc>
                <a:spcPct val="130000"/>
              </a:lnSpc>
            </a:pPr>
            <a:r>
              <a:rPr lang="en-US" altLang="en-US" sz="2500" dirty="0">
                <a:ea typeface="ＭＳ Ｐゴシック" panose="020B0600070205080204" pitchFamily="34" charset="-128"/>
              </a:rPr>
              <a:t>A </a:t>
            </a:r>
            <a:r>
              <a:rPr lang="en-US" altLang="en-US" sz="2500" b="1" i="1" dirty="0">
                <a:ea typeface="ＭＳ Ｐゴシック" panose="020B0600070205080204" pitchFamily="34" charset="-128"/>
              </a:rPr>
              <a:t>class</a:t>
            </a:r>
            <a:r>
              <a:rPr lang="en-US" altLang="en-US" sz="2500" dirty="0">
                <a:ea typeface="ＭＳ Ｐゴシック" panose="020B0600070205080204" pitchFamily="34" charset="-128"/>
              </a:rPr>
              <a:t> represent a concept.</a:t>
            </a:r>
          </a:p>
          <a:p>
            <a:pPr marL="285750" indent="-285750" eaLnBrk="1" hangingPunct="1">
              <a:lnSpc>
                <a:spcPct val="130000"/>
              </a:lnSpc>
            </a:pPr>
            <a:r>
              <a:rPr lang="en-US" altLang="en-US" sz="2500" dirty="0">
                <a:ea typeface="ＭＳ Ｐゴシック" panose="020B0600070205080204" pitchFamily="34" charset="-128"/>
              </a:rPr>
              <a:t>A class encapsulates state </a:t>
            </a:r>
            <a:r>
              <a:rPr lang="en-US" altLang="en-US" sz="2500" b="1" i="1" dirty="0">
                <a:ea typeface="ＭＳ Ｐゴシック" panose="020B0600070205080204" pitchFamily="34" charset="-128"/>
              </a:rPr>
              <a:t>(attributes)</a:t>
            </a:r>
            <a:r>
              <a:rPr lang="en-US" altLang="en-US" sz="2500" dirty="0">
                <a:ea typeface="ＭＳ Ｐゴシック" panose="020B0600070205080204" pitchFamily="34" charset="-128"/>
              </a:rPr>
              <a:t> and behavior </a:t>
            </a:r>
            <a:r>
              <a:rPr lang="en-US" altLang="en-US" sz="2500" b="1" i="1" dirty="0">
                <a:ea typeface="ＭＳ Ｐゴシック" panose="020B0600070205080204" pitchFamily="34" charset="-128"/>
              </a:rPr>
              <a:t>(operations).</a:t>
            </a:r>
          </a:p>
          <a:p>
            <a:pPr marL="285750" indent="-285750" eaLnBrk="1" hangingPunct="1">
              <a:lnSpc>
                <a:spcPct val="130000"/>
              </a:lnSpc>
            </a:pPr>
            <a:r>
              <a:rPr lang="en-US" altLang="en-US" sz="2500" dirty="0">
                <a:ea typeface="ＭＳ Ｐゴシック" panose="020B0600070205080204" pitchFamily="34" charset="-128"/>
              </a:rPr>
              <a:t>Each attribute has a </a:t>
            </a:r>
            <a:r>
              <a:rPr lang="en-US" altLang="en-US" sz="2500" b="1" i="1" dirty="0">
                <a:ea typeface="ＭＳ Ｐゴシック" panose="020B0600070205080204" pitchFamily="34" charset="-128"/>
              </a:rPr>
              <a:t>type</a:t>
            </a:r>
            <a:r>
              <a:rPr lang="en-US" altLang="en-US" sz="2500" dirty="0">
                <a:ea typeface="ＭＳ Ｐゴシック" panose="020B0600070205080204" pitchFamily="34" charset="-128"/>
              </a:rPr>
              <a:t>.</a:t>
            </a:r>
          </a:p>
          <a:p>
            <a:pPr marL="285750" indent="-285750" eaLnBrk="1" hangingPunct="1">
              <a:lnSpc>
                <a:spcPct val="130000"/>
              </a:lnSpc>
            </a:pPr>
            <a:r>
              <a:rPr lang="en-US" altLang="en-US" sz="2500" dirty="0">
                <a:ea typeface="ＭＳ Ｐゴシック" panose="020B0600070205080204" pitchFamily="34" charset="-128"/>
              </a:rPr>
              <a:t>Each operation has a </a:t>
            </a:r>
            <a:r>
              <a:rPr lang="en-US" altLang="en-US" sz="2500" b="1" i="1" dirty="0">
                <a:ea typeface="ＭＳ Ｐゴシック" panose="020B0600070205080204" pitchFamily="34" charset="-128"/>
              </a:rPr>
              <a:t>signature</a:t>
            </a:r>
            <a:r>
              <a:rPr lang="en-US" altLang="en-US" sz="2500" dirty="0">
                <a:ea typeface="ＭＳ Ｐゴシック" panose="020B0600070205080204" pitchFamily="34" charset="-128"/>
              </a:rPr>
              <a:t>.</a:t>
            </a:r>
          </a:p>
          <a:p>
            <a:pPr marL="285750" indent="-285750" eaLnBrk="1" hangingPunct="1">
              <a:lnSpc>
                <a:spcPct val="130000"/>
              </a:lnSpc>
            </a:pPr>
            <a:r>
              <a:rPr lang="en-US" altLang="en-US" sz="2500" dirty="0">
                <a:ea typeface="ＭＳ Ｐゴシック" panose="020B0600070205080204" pitchFamily="34" charset="-128"/>
              </a:rPr>
              <a:t>The class name is the only mandatory information.</a:t>
            </a:r>
          </a:p>
        </p:txBody>
      </p:sp>
      <p:grpSp>
        <p:nvGrpSpPr>
          <p:cNvPr id="2" name="Group 1"/>
          <p:cNvGrpSpPr/>
          <p:nvPr/>
        </p:nvGrpSpPr>
        <p:grpSpPr>
          <a:xfrm>
            <a:off x="671512" y="1219200"/>
            <a:ext cx="7950200" cy="2921000"/>
            <a:chOff x="873125" y="922338"/>
            <a:chExt cx="7950200" cy="2921000"/>
          </a:xfrm>
        </p:grpSpPr>
        <p:grpSp>
          <p:nvGrpSpPr>
            <p:cNvPr id="13316" name="Group 4"/>
            <p:cNvGrpSpPr>
              <a:grpSpLocks/>
            </p:cNvGrpSpPr>
            <p:nvPr/>
          </p:nvGrpSpPr>
          <p:grpSpPr bwMode="auto">
            <a:xfrm>
              <a:off x="873125" y="2243138"/>
              <a:ext cx="2247900" cy="1300162"/>
              <a:chOff x="550" y="1413"/>
              <a:chExt cx="1416" cy="819"/>
            </a:xfrm>
          </p:grpSpPr>
          <p:sp>
            <p:nvSpPr>
              <p:cNvPr id="13330" name="Text Box 5"/>
              <p:cNvSpPr txBox="1">
                <a:spLocks noChangeArrowheads="1"/>
              </p:cNvSpPr>
              <p:nvPr/>
            </p:nvSpPr>
            <p:spPr bwMode="auto">
              <a:xfrm>
                <a:off x="584" y="1655"/>
                <a:ext cx="1382"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800" b="1">
                    <a:solidFill>
                      <a:srgbClr val="000000"/>
                    </a:solidFill>
                    <a:latin typeface="Courier New" panose="02070309020205020404" pitchFamily="49" charset="0"/>
                  </a:rPr>
                  <a:t>zone2price</a:t>
                </a:r>
              </a:p>
              <a:p>
                <a:pPr>
                  <a:spcBef>
                    <a:spcPct val="0"/>
                  </a:spcBef>
                  <a:buClrTx/>
                  <a:buSzTx/>
                  <a:buFontTx/>
                  <a:buNone/>
                </a:pPr>
                <a:r>
                  <a:rPr lang="en-US" altLang="en-US" sz="1800" b="1">
                    <a:solidFill>
                      <a:srgbClr val="000000"/>
                    </a:solidFill>
                    <a:latin typeface="Courier New" panose="02070309020205020404" pitchFamily="49" charset="0"/>
                  </a:rPr>
                  <a:t>getZones()</a:t>
                </a:r>
              </a:p>
              <a:p>
                <a:pPr>
                  <a:spcBef>
                    <a:spcPct val="0"/>
                  </a:spcBef>
                  <a:buClrTx/>
                  <a:buSzTx/>
                  <a:buFontTx/>
                  <a:buNone/>
                </a:pPr>
                <a:r>
                  <a:rPr lang="en-US" altLang="en-US" sz="1800" b="1">
                    <a:solidFill>
                      <a:srgbClr val="000000"/>
                    </a:solidFill>
                    <a:latin typeface="Courier New" panose="02070309020205020404" pitchFamily="49" charset="0"/>
                  </a:rPr>
                  <a:t>getPrice()</a:t>
                </a:r>
              </a:p>
            </p:txBody>
          </p:sp>
          <p:grpSp>
            <p:nvGrpSpPr>
              <p:cNvPr id="13331" name="Group 6"/>
              <p:cNvGrpSpPr>
                <a:grpSpLocks/>
              </p:cNvGrpSpPr>
              <p:nvPr/>
            </p:nvGrpSpPr>
            <p:grpSpPr bwMode="auto">
              <a:xfrm>
                <a:off x="550" y="1413"/>
                <a:ext cx="1390" cy="282"/>
                <a:chOff x="554" y="1413"/>
                <a:chExt cx="1390" cy="282"/>
              </a:xfrm>
            </p:grpSpPr>
            <p:sp>
              <p:nvSpPr>
                <p:cNvPr id="13334" name="Rectangle 7"/>
                <p:cNvSpPr>
                  <a:spLocks noChangeArrowheads="1"/>
                </p:cNvSpPr>
                <p:nvPr/>
              </p:nvSpPr>
              <p:spPr bwMode="auto">
                <a:xfrm>
                  <a:off x="554" y="1413"/>
                  <a:ext cx="1390" cy="28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13335" name="Rectangle 8"/>
                <p:cNvSpPr>
                  <a:spLocks noChangeArrowheads="1"/>
                </p:cNvSpPr>
                <p:nvPr/>
              </p:nvSpPr>
              <p:spPr bwMode="auto">
                <a:xfrm>
                  <a:off x="647" y="1507"/>
                  <a:ext cx="12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1800" b="1">
                      <a:solidFill>
                        <a:srgbClr val="000000"/>
                      </a:solidFill>
                      <a:latin typeface="Courier New" panose="02070309020205020404" pitchFamily="49" charset="0"/>
                    </a:rPr>
                    <a:t>TariffSchedule</a:t>
                  </a:r>
                </a:p>
              </p:txBody>
            </p:sp>
          </p:grpSp>
          <p:sp>
            <p:nvSpPr>
              <p:cNvPr id="13332" name="Rectangle 9"/>
              <p:cNvSpPr>
                <a:spLocks noChangeArrowheads="1"/>
              </p:cNvSpPr>
              <p:nvPr/>
            </p:nvSpPr>
            <p:spPr bwMode="auto">
              <a:xfrm>
                <a:off x="550" y="1694"/>
                <a:ext cx="1390" cy="16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13333" name="Rectangle 10"/>
              <p:cNvSpPr>
                <a:spLocks noChangeArrowheads="1"/>
              </p:cNvSpPr>
              <p:nvPr/>
            </p:nvSpPr>
            <p:spPr bwMode="auto">
              <a:xfrm>
                <a:off x="550" y="1854"/>
                <a:ext cx="1390" cy="37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grpSp>
        <p:grpSp>
          <p:nvGrpSpPr>
            <p:cNvPr id="4" name="Group 11"/>
            <p:cNvGrpSpPr>
              <a:grpSpLocks/>
            </p:cNvGrpSpPr>
            <p:nvPr/>
          </p:nvGrpSpPr>
          <p:grpSpPr bwMode="auto">
            <a:xfrm>
              <a:off x="5187950" y="922338"/>
              <a:ext cx="3635375" cy="1300162"/>
              <a:chOff x="3268" y="581"/>
              <a:chExt cx="2290" cy="819"/>
            </a:xfrm>
          </p:grpSpPr>
          <p:sp>
            <p:nvSpPr>
              <p:cNvPr id="13325" name="Text Box 12"/>
              <p:cNvSpPr txBox="1">
                <a:spLocks noChangeArrowheads="1"/>
              </p:cNvSpPr>
              <p:nvPr/>
            </p:nvSpPr>
            <p:spPr bwMode="auto">
              <a:xfrm>
                <a:off x="3317" y="823"/>
                <a:ext cx="2241"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800" b="1" dirty="0">
                    <a:solidFill>
                      <a:srgbClr val="FF0000"/>
                    </a:solidFill>
                    <a:latin typeface="Courier New" panose="02070309020205020404" pitchFamily="49" charset="0"/>
                  </a:rPr>
                  <a:t>Table</a:t>
                </a:r>
                <a:r>
                  <a:rPr lang="en-US" altLang="en-US" sz="1800" b="1" dirty="0">
                    <a:solidFill>
                      <a:srgbClr val="000000"/>
                    </a:solidFill>
                    <a:latin typeface="Courier New" panose="02070309020205020404" pitchFamily="49" charset="0"/>
                  </a:rPr>
                  <a:t> zone2price</a:t>
                </a:r>
              </a:p>
              <a:p>
                <a:pPr>
                  <a:spcBef>
                    <a:spcPct val="0"/>
                  </a:spcBef>
                  <a:buClrTx/>
                  <a:buSzTx/>
                  <a:buFontTx/>
                  <a:buNone/>
                </a:pPr>
                <a:r>
                  <a:rPr lang="en-US" altLang="en-US" sz="1800" b="1" dirty="0">
                    <a:solidFill>
                      <a:srgbClr val="FF0000"/>
                    </a:solidFill>
                    <a:latin typeface="Courier New" panose="02070309020205020404" pitchFamily="49" charset="0"/>
                  </a:rPr>
                  <a:t>Enumeration</a:t>
                </a:r>
                <a:r>
                  <a:rPr lang="en-US" altLang="en-US" sz="1800" b="1" dirty="0">
                    <a:solidFill>
                      <a:srgbClr val="000000"/>
                    </a:solidFill>
                    <a:latin typeface="Courier New" panose="02070309020205020404" pitchFamily="49" charset="0"/>
                  </a:rPr>
                  <a:t> </a:t>
                </a:r>
                <a:r>
                  <a:rPr lang="en-US" altLang="en-US" sz="1800" b="1" dirty="0" err="1">
                    <a:solidFill>
                      <a:srgbClr val="000000"/>
                    </a:solidFill>
                    <a:latin typeface="Courier New" panose="02070309020205020404" pitchFamily="49" charset="0"/>
                  </a:rPr>
                  <a:t>getZones</a:t>
                </a:r>
                <a:r>
                  <a:rPr lang="en-US" altLang="en-US" sz="1800" b="1" dirty="0">
                    <a:solidFill>
                      <a:srgbClr val="000000"/>
                    </a:solidFill>
                    <a:latin typeface="Courier New" panose="02070309020205020404" pitchFamily="49" charset="0"/>
                  </a:rPr>
                  <a:t>()</a:t>
                </a:r>
              </a:p>
              <a:p>
                <a:pPr>
                  <a:spcBef>
                    <a:spcPct val="0"/>
                  </a:spcBef>
                  <a:buClrTx/>
                  <a:buSzTx/>
                  <a:buFontTx/>
                  <a:buNone/>
                </a:pPr>
                <a:r>
                  <a:rPr lang="en-US" altLang="en-US" sz="1800" b="1" dirty="0">
                    <a:solidFill>
                      <a:srgbClr val="FF0000"/>
                    </a:solidFill>
                    <a:latin typeface="Courier New" panose="02070309020205020404" pitchFamily="49" charset="0"/>
                  </a:rPr>
                  <a:t>Price</a:t>
                </a:r>
                <a:r>
                  <a:rPr lang="en-US" altLang="en-US" sz="1800" b="1" dirty="0">
                    <a:solidFill>
                      <a:srgbClr val="000000"/>
                    </a:solidFill>
                    <a:latin typeface="Courier New" panose="02070309020205020404" pitchFamily="49" charset="0"/>
                  </a:rPr>
                  <a:t> </a:t>
                </a:r>
                <a:r>
                  <a:rPr lang="en-US" altLang="en-US" sz="1800" b="1" dirty="0" err="1">
                    <a:solidFill>
                      <a:srgbClr val="000000"/>
                    </a:solidFill>
                    <a:latin typeface="Courier New" panose="02070309020205020404" pitchFamily="49" charset="0"/>
                  </a:rPr>
                  <a:t>getPrice</a:t>
                </a:r>
                <a:r>
                  <a:rPr lang="en-US" altLang="en-US" sz="1800" b="1" dirty="0">
                    <a:solidFill>
                      <a:srgbClr val="000000"/>
                    </a:solidFill>
                    <a:latin typeface="Courier New" panose="02070309020205020404" pitchFamily="49" charset="0"/>
                  </a:rPr>
                  <a:t>(</a:t>
                </a:r>
                <a:r>
                  <a:rPr lang="en-US" altLang="en-US" sz="1800" b="1" dirty="0">
                    <a:solidFill>
                      <a:srgbClr val="FF0000"/>
                    </a:solidFill>
                    <a:latin typeface="Courier New" panose="02070309020205020404" pitchFamily="49" charset="0"/>
                  </a:rPr>
                  <a:t>Zone</a:t>
                </a:r>
                <a:r>
                  <a:rPr lang="en-US" altLang="en-US" sz="1800" b="1" dirty="0">
                    <a:solidFill>
                      <a:srgbClr val="000000"/>
                    </a:solidFill>
                    <a:latin typeface="Courier New" panose="02070309020205020404" pitchFamily="49" charset="0"/>
                  </a:rPr>
                  <a:t>)</a:t>
                </a:r>
              </a:p>
            </p:txBody>
          </p:sp>
          <p:sp>
            <p:nvSpPr>
              <p:cNvPr id="13326" name="Rectangle 13"/>
              <p:cNvSpPr>
                <a:spLocks noChangeArrowheads="1"/>
              </p:cNvSpPr>
              <p:nvPr/>
            </p:nvSpPr>
            <p:spPr bwMode="auto">
              <a:xfrm>
                <a:off x="3268" y="581"/>
                <a:ext cx="2251" cy="28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13327" name="Rectangle 14"/>
              <p:cNvSpPr>
                <a:spLocks noChangeArrowheads="1"/>
              </p:cNvSpPr>
              <p:nvPr/>
            </p:nvSpPr>
            <p:spPr bwMode="auto">
              <a:xfrm>
                <a:off x="3793" y="675"/>
                <a:ext cx="12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1800" b="1">
                    <a:solidFill>
                      <a:srgbClr val="000000"/>
                    </a:solidFill>
                    <a:latin typeface="Courier New" panose="02070309020205020404" pitchFamily="49" charset="0"/>
                  </a:rPr>
                  <a:t>TariffSchedule</a:t>
                </a:r>
              </a:p>
            </p:txBody>
          </p:sp>
          <p:sp>
            <p:nvSpPr>
              <p:cNvPr id="13328" name="Rectangle 15"/>
              <p:cNvSpPr>
                <a:spLocks noChangeArrowheads="1"/>
              </p:cNvSpPr>
              <p:nvPr/>
            </p:nvSpPr>
            <p:spPr bwMode="auto">
              <a:xfrm>
                <a:off x="3268" y="862"/>
                <a:ext cx="2251" cy="16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13329" name="Rectangle 16"/>
              <p:cNvSpPr>
                <a:spLocks noChangeArrowheads="1"/>
              </p:cNvSpPr>
              <p:nvPr/>
            </p:nvSpPr>
            <p:spPr bwMode="auto">
              <a:xfrm>
                <a:off x="3268" y="1022"/>
                <a:ext cx="2251" cy="37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grpSp>
        <p:sp>
          <p:nvSpPr>
            <p:cNvPr id="295953" name="AutoShape 17"/>
            <p:cNvSpPr>
              <a:spLocks noChangeArrowheads="1"/>
            </p:cNvSpPr>
            <p:nvPr/>
          </p:nvSpPr>
          <p:spPr bwMode="auto">
            <a:xfrm>
              <a:off x="3746500" y="1731963"/>
              <a:ext cx="1092200" cy="498475"/>
            </a:xfrm>
            <a:prstGeom prst="wedgeRoundRectCallout">
              <a:avLst>
                <a:gd name="adj1" fmla="val -91329"/>
                <a:gd name="adj2" fmla="val 86718"/>
                <a:gd name="adj3" fmla="val 16667"/>
              </a:avLst>
            </a:prstGeom>
            <a:solidFill>
              <a:schemeClr val="bg1"/>
            </a:solidFill>
            <a:ln w="9525">
              <a:solidFill>
                <a:schemeClr val="tx1"/>
              </a:solidFill>
              <a:miter lim="800000"/>
              <a:headEnd/>
              <a:tailEnd/>
            </a:ln>
          </p:spPr>
          <p:txBody>
            <a:bodyPr wrap="none" anchor="ct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2400" b="1">
                  <a:solidFill>
                    <a:srgbClr val="FF0000"/>
                  </a:solidFill>
                  <a:latin typeface="Helvetica" panose="020B0604020202020204" pitchFamily="34" charset="0"/>
                </a:rPr>
                <a:t>Name</a:t>
              </a:r>
              <a:endParaRPr lang="en-US" altLang="en-US" sz="2400">
                <a:solidFill>
                  <a:srgbClr val="FF0000"/>
                </a:solidFill>
                <a:latin typeface="Helvetica" panose="020B0604020202020204" pitchFamily="34" charset="0"/>
              </a:endParaRPr>
            </a:p>
          </p:txBody>
        </p:sp>
        <p:sp>
          <p:nvSpPr>
            <p:cNvPr id="295954" name="AutoShape 18"/>
            <p:cNvSpPr>
              <a:spLocks noChangeArrowheads="1"/>
            </p:cNvSpPr>
            <p:nvPr/>
          </p:nvSpPr>
          <p:spPr bwMode="auto">
            <a:xfrm>
              <a:off x="3413125" y="2544763"/>
              <a:ext cx="1747838" cy="498475"/>
            </a:xfrm>
            <a:prstGeom prst="wedgeRoundRectCallout">
              <a:avLst>
                <a:gd name="adj1" fmla="val -68421"/>
                <a:gd name="adj2" fmla="val 9634"/>
                <a:gd name="adj3" fmla="val 16667"/>
              </a:avLst>
            </a:prstGeom>
            <a:solidFill>
              <a:schemeClr val="bg1"/>
            </a:solidFill>
            <a:ln w="9525">
              <a:solidFill>
                <a:schemeClr val="tx1"/>
              </a:solidFill>
              <a:miter lim="800000"/>
              <a:headEnd/>
              <a:tailEnd/>
            </a:ln>
          </p:spPr>
          <p:txBody>
            <a:bodyPr wrap="none" anchor="ct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2400" b="1">
                  <a:solidFill>
                    <a:srgbClr val="FF0000"/>
                  </a:solidFill>
                  <a:latin typeface="Helvetica" panose="020B0604020202020204" pitchFamily="34" charset="0"/>
                </a:rPr>
                <a:t>Attributes</a:t>
              </a:r>
            </a:p>
          </p:txBody>
        </p:sp>
        <p:sp>
          <p:nvSpPr>
            <p:cNvPr id="295955" name="AutoShape 19"/>
            <p:cNvSpPr>
              <a:spLocks noChangeArrowheads="1"/>
            </p:cNvSpPr>
            <p:nvPr/>
          </p:nvSpPr>
          <p:spPr bwMode="auto">
            <a:xfrm>
              <a:off x="3359150" y="3344863"/>
              <a:ext cx="1931988" cy="498475"/>
            </a:xfrm>
            <a:prstGeom prst="wedgeRoundRectCallout">
              <a:avLst>
                <a:gd name="adj1" fmla="val -72931"/>
                <a:gd name="adj2" fmla="val -59116"/>
                <a:gd name="adj3" fmla="val 16667"/>
              </a:avLst>
            </a:prstGeom>
            <a:solidFill>
              <a:schemeClr val="bg1"/>
            </a:solidFill>
            <a:ln w="9525">
              <a:solidFill>
                <a:schemeClr val="tx1"/>
              </a:solidFill>
              <a:miter lim="800000"/>
              <a:headEnd/>
              <a:tailEnd/>
            </a:ln>
          </p:spPr>
          <p:txBody>
            <a:bodyPr wrap="none" anchor="ct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2400" b="1">
                  <a:solidFill>
                    <a:srgbClr val="FF0000"/>
                  </a:solidFill>
                  <a:latin typeface="Helvetica" panose="020B0604020202020204" pitchFamily="34" charset="0"/>
                </a:rPr>
                <a:t>Operations</a:t>
              </a:r>
            </a:p>
          </p:txBody>
        </p:sp>
        <p:sp>
          <p:nvSpPr>
            <p:cNvPr id="295956" name="AutoShape 20"/>
            <p:cNvSpPr>
              <a:spLocks noChangeArrowheads="1"/>
            </p:cNvSpPr>
            <p:nvPr/>
          </p:nvSpPr>
          <p:spPr bwMode="auto">
            <a:xfrm>
              <a:off x="6200775" y="2506663"/>
              <a:ext cx="1709738" cy="498475"/>
            </a:xfrm>
            <a:prstGeom prst="wedgeRoundRectCallout">
              <a:avLst>
                <a:gd name="adj1" fmla="val -74435"/>
                <a:gd name="adj2" fmla="val -94532"/>
                <a:gd name="adj3" fmla="val 16667"/>
              </a:avLst>
            </a:prstGeom>
            <a:solidFill>
              <a:schemeClr val="bg1"/>
            </a:solidFill>
            <a:ln w="9525">
              <a:solidFill>
                <a:schemeClr val="tx1"/>
              </a:solidFill>
              <a:miter lim="800000"/>
              <a:headEnd/>
              <a:tailEnd/>
            </a:ln>
          </p:spPr>
          <p:txBody>
            <a:bodyPr wrap="none" anchor="ct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2400" b="1">
                  <a:solidFill>
                    <a:srgbClr val="FF0000"/>
                  </a:solidFill>
                  <a:latin typeface="Helvetica" panose="020B0604020202020204" pitchFamily="34" charset="0"/>
                </a:rPr>
                <a:t>Signature</a:t>
              </a:r>
            </a:p>
          </p:txBody>
        </p:sp>
        <p:grpSp>
          <p:nvGrpSpPr>
            <p:cNvPr id="5" name="Group 21"/>
            <p:cNvGrpSpPr>
              <a:grpSpLocks/>
            </p:cNvGrpSpPr>
            <p:nvPr/>
          </p:nvGrpSpPr>
          <p:grpSpPr bwMode="auto">
            <a:xfrm>
              <a:off x="6315075" y="3309938"/>
              <a:ext cx="2206625" cy="447675"/>
              <a:chOff x="3978" y="2085"/>
              <a:chExt cx="1390" cy="282"/>
            </a:xfrm>
          </p:grpSpPr>
          <p:sp>
            <p:nvSpPr>
              <p:cNvPr id="13323" name="Rectangle 22"/>
              <p:cNvSpPr>
                <a:spLocks noChangeArrowheads="1"/>
              </p:cNvSpPr>
              <p:nvPr/>
            </p:nvSpPr>
            <p:spPr bwMode="auto">
              <a:xfrm>
                <a:off x="3978" y="2085"/>
                <a:ext cx="1390" cy="28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13324" name="Rectangle 23"/>
              <p:cNvSpPr>
                <a:spLocks noChangeArrowheads="1"/>
              </p:cNvSpPr>
              <p:nvPr/>
            </p:nvSpPr>
            <p:spPr bwMode="auto">
              <a:xfrm>
                <a:off x="4071" y="2140"/>
                <a:ext cx="12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1800" b="1">
                    <a:solidFill>
                      <a:srgbClr val="000000"/>
                    </a:solidFill>
                    <a:latin typeface="Courier New" panose="02070309020205020404" pitchFamily="49" charset="0"/>
                  </a:rPr>
                  <a:t>TariffSchedule</a:t>
                </a: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4F1BB-0901-4B40-96F2-2307499B2073}"/>
              </a:ext>
            </a:extLst>
          </p:cNvPr>
          <p:cNvSpPr>
            <a:spLocks noGrp="1"/>
          </p:cNvSpPr>
          <p:nvPr>
            <p:ph type="title"/>
          </p:nvPr>
        </p:nvSpPr>
        <p:spPr/>
        <p:txBody>
          <a:bodyPr/>
          <a:lstStyle/>
          <a:p>
            <a:r>
              <a:rPr lang="en-AU" dirty="0"/>
              <a:t> associations</a:t>
            </a:r>
            <a:endParaRPr lang="en-US" dirty="0"/>
          </a:p>
        </p:txBody>
      </p:sp>
      <p:sp>
        <p:nvSpPr>
          <p:cNvPr id="3" name="Content Placeholder 2">
            <a:extLst>
              <a:ext uri="{FF2B5EF4-FFF2-40B4-BE49-F238E27FC236}">
                <a16:creationId xmlns:a16="http://schemas.microsoft.com/office/drawing/2014/main" id="{4CBEBDBF-5F90-1645-99B6-4D9B03FA4077}"/>
              </a:ext>
            </a:extLst>
          </p:cNvPr>
          <p:cNvSpPr>
            <a:spLocks noGrp="1"/>
          </p:cNvSpPr>
          <p:nvPr>
            <p:ph idx="1"/>
          </p:nvPr>
        </p:nvSpPr>
        <p:spPr/>
        <p:txBody>
          <a:bodyPr/>
          <a:lstStyle/>
          <a:p>
            <a:pPr marL="0" indent="0">
              <a:buNone/>
            </a:pPr>
            <a:r>
              <a:rPr lang="en-AU" dirty="0"/>
              <a:t> classes, </a:t>
            </a:r>
            <a:r>
              <a:rPr lang="en-AU" b="1" dirty="0"/>
              <a:t>associations, </a:t>
            </a:r>
            <a:r>
              <a:rPr lang="en-AU" dirty="0"/>
              <a:t>attributes, generalization, and constraints</a:t>
            </a:r>
            <a:endParaRPr lang="en-US" dirty="0"/>
          </a:p>
        </p:txBody>
      </p:sp>
    </p:spTree>
    <p:extLst>
      <p:ext uri="{BB962C8B-B14F-4D97-AF65-F5344CB8AC3E}">
        <p14:creationId xmlns:p14="http://schemas.microsoft.com/office/powerpoint/2010/main" val="3741770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b="1" dirty="0">
                <a:ea typeface="ＭＳ Ｐゴシック" panose="020B0600070205080204" pitchFamily="34" charset="-128"/>
              </a:rPr>
              <a:t>Associations</a:t>
            </a:r>
          </a:p>
        </p:txBody>
      </p:sp>
      <p:sp>
        <p:nvSpPr>
          <p:cNvPr id="19459" name="Rectangle 3"/>
          <p:cNvSpPr>
            <a:spLocks noGrp="1" noChangeArrowheads="1"/>
          </p:cNvSpPr>
          <p:nvPr>
            <p:ph type="body" sz="half" idx="2"/>
          </p:nvPr>
        </p:nvSpPr>
        <p:spPr>
          <a:xfrm>
            <a:off x="533400" y="3733800"/>
            <a:ext cx="8255000" cy="2325688"/>
          </a:xfrm>
        </p:spPr>
        <p:txBody>
          <a:bodyPr/>
          <a:lstStyle/>
          <a:p>
            <a:pPr eaLnBrk="1" hangingPunct="1">
              <a:lnSpc>
                <a:spcPct val="90000"/>
              </a:lnSpc>
            </a:pPr>
            <a:r>
              <a:rPr lang="en-US" altLang="en-US" sz="2500">
                <a:ea typeface="ＭＳ Ｐゴシック" panose="020B0600070205080204" pitchFamily="34" charset="-128"/>
              </a:rPr>
              <a:t>Associations denote relationships between classes </a:t>
            </a:r>
          </a:p>
          <a:p>
            <a:pPr eaLnBrk="1" hangingPunct="1">
              <a:lnSpc>
                <a:spcPct val="90000"/>
              </a:lnSpc>
            </a:pPr>
            <a:r>
              <a:rPr lang="en-US" altLang="en-US" sz="2500" i="1">
                <a:ea typeface="ＭＳ Ｐゴシック" panose="020B0600070205080204" pitchFamily="34" charset="-128"/>
              </a:rPr>
              <a:t>A is associated with B </a:t>
            </a:r>
            <a:r>
              <a:rPr lang="en-US" altLang="en-US" sz="2500">
                <a:ea typeface="ＭＳ Ｐゴシック" panose="020B0600070205080204" pitchFamily="34" charset="-128"/>
              </a:rPr>
              <a:t>is:</a:t>
            </a:r>
            <a:r>
              <a:rPr lang="en-US" altLang="en-US" sz="2500" i="1">
                <a:ea typeface="ＭＳ Ｐゴシック" panose="020B0600070205080204" pitchFamily="34" charset="-128"/>
              </a:rPr>
              <a:t> A has to know about B</a:t>
            </a:r>
          </a:p>
          <a:p>
            <a:pPr eaLnBrk="1" hangingPunct="1">
              <a:lnSpc>
                <a:spcPct val="90000"/>
              </a:lnSpc>
            </a:pPr>
            <a:r>
              <a:rPr lang="en-US" altLang="en-US" sz="2500">
                <a:ea typeface="ＭＳ Ｐゴシック" panose="020B0600070205080204" pitchFamily="34" charset="-128"/>
              </a:rPr>
              <a:t>The multiplicity of an association end denotes how many objects the source object can legitimately reference.</a:t>
            </a:r>
          </a:p>
        </p:txBody>
      </p:sp>
      <p:sp>
        <p:nvSpPr>
          <p:cNvPr id="19460" name="Text Box 4"/>
          <p:cNvSpPr txBox="1">
            <a:spLocks noChangeArrowheads="1"/>
          </p:cNvSpPr>
          <p:nvPr/>
        </p:nvSpPr>
        <p:spPr bwMode="auto">
          <a:xfrm>
            <a:off x="649288" y="2284413"/>
            <a:ext cx="3309937"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b="1">
              <a:solidFill>
                <a:srgbClr val="000000"/>
              </a:solidFill>
              <a:latin typeface="Courier New" panose="02070309020205020404" pitchFamily="49" charset="0"/>
            </a:endParaRPr>
          </a:p>
          <a:p>
            <a:pPr>
              <a:spcBef>
                <a:spcPct val="0"/>
              </a:spcBef>
              <a:buClrTx/>
              <a:buSzTx/>
              <a:buFontTx/>
              <a:buNone/>
            </a:pPr>
            <a:r>
              <a:rPr lang="en-US" altLang="en-US" sz="1800" b="1">
                <a:solidFill>
                  <a:srgbClr val="000000"/>
                </a:solidFill>
                <a:latin typeface="Courier New" panose="02070309020205020404" pitchFamily="49" charset="0"/>
              </a:rPr>
              <a:t>Enumeration getZones()</a:t>
            </a:r>
          </a:p>
          <a:p>
            <a:pPr>
              <a:spcBef>
                <a:spcPct val="0"/>
              </a:spcBef>
              <a:buClrTx/>
              <a:buSzTx/>
              <a:buFontTx/>
              <a:buNone/>
            </a:pPr>
            <a:r>
              <a:rPr lang="en-US" altLang="en-US" sz="1800" b="1">
                <a:solidFill>
                  <a:srgbClr val="000000"/>
                </a:solidFill>
                <a:latin typeface="Courier New" panose="02070309020205020404" pitchFamily="49" charset="0"/>
              </a:rPr>
              <a:t>Price getPrice(Zone)</a:t>
            </a:r>
          </a:p>
        </p:txBody>
      </p:sp>
      <p:sp>
        <p:nvSpPr>
          <p:cNvPr id="19461" name="Rectangle 5"/>
          <p:cNvSpPr>
            <a:spLocks noChangeArrowheads="1"/>
          </p:cNvSpPr>
          <p:nvPr/>
        </p:nvSpPr>
        <p:spPr bwMode="auto">
          <a:xfrm>
            <a:off x="552450" y="1905000"/>
            <a:ext cx="3335338" cy="4476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19462" name="Rectangle 6"/>
          <p:cNvSpPr>
            <a:spLocks noChangeArrowheads="1"/>
          </p:cNvSpPr>
          <p:nvPr/>
        </p:nvSpPr>
        <p:spPr bwMode="auto">
          <a:xfrm>
            <a:off x="1274763" y="2049463"/>
            <a:ext cx="1930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1800" b="1">
                <a:solidFill>
                  <a:srgbClr val="000000"/>
                </a:solidFill>
                <a:latin typeface="Courier New" panose="02070309020205020404" pitchFamily="49" charset="0"/>
              </a:rPr>
              <a:t>TariffSchedule</a:t>
            </a:r>
          </a:p>
        </p:txBody>
      </p:sp>
      <p:sp>
        <p:nvSpPr>
          <p:cNvPr id="19463" name="Rectangle 7"/>
          <p:cNvSpPr>
            <a:spLocks noChangeArrowheads="1"/>
          </p:cNvSpPr>
          <p:nvPr/>
        </p:nvSpPr>
        <p:spPr bwMode="auto">
          <a:xfrm>
            <a:off x="552450" y="2352675"/>
            <a:ext cx="3335338" cy="2571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19464" name="Rectangle 8"/>
          <p:cNvSpPr>
            <a:spLocks noChangeArrowheads="1"/>
          </p:cNvSpPr>
          <p:nvPr/>
        </p:nvSpPr>
        <p:spPr bwMode="auto">
          <a:xfrm>
            <a:off x="552450" y="2606675"/>
            <a:ext cx="3335338" cy="5873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19465" name="Line 9"/>
          <p:cNvSpPr>
            <a:spLocks noChangeShapeType="1"/>
          </p:cNvSpPr>
          <p:nvPr/>
        </p:nvSpPr>
        <p:spPr bwMode="auto">
          <a:xfrm>
            <a:off x="3911600" y="2552700"/>
            <a:ext cx="22479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sp>
        <p:nvSpPr>
          <p:cNvPr id="19466" name="Text Box 10"/>
          <p:cNvSpPr txBox="1">
            <a:spLocks noChangeArrowheads="1"/>
          </p:cNvSpPr>
          <p:nvPr/>
        </p:nvSpPr>
        <p:spPr bwMode="auto">
          <a:xfrm>
            <a:off x="3887788" y="2532063"/>
            <a:ext cx="684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2400">
                <a:latin typeface="Helvetica" panose="020B0604020202020204" pitchFamily="34" charset="0"/>
              </a:rPr>
              <a:t>1..*</a:t>
            </a:r>
            <a:endParaRPr lang="en-US" altLang="en-US" sz="2400">
              <a:solidFill>
                <a:srgbClr val="FF0000"/>
              </a:solidFill>
              <a:latin typeface="Helvetica" panose="020B0604020202020204" pitchFamily="34" charset="0"/>
            </a:endParaRPr>
          </a:p>
        </p:txBody>
      </p:sp>
      <p:grpSp>
        <p:nvGrpSpPr>
          <p:cNvPr id="19467" name="Group 11"/>
          <p:cNvGrpSpPr>
            <a:grpSpLocks/>
          </p:cNvGrpSpPr>
          <p:nvPr/>
        </p:nvGrpSpPr>
        <p:grpSpPr bwMode="auto">
          <a:xfrm>
            <a:off x="6181725" y="1989138"/>
            <a:ext cx="2206625" cy="1336675"/>
            <a:chOff x="3894" y="1253"/>
            <a:chExt cx="1390" cy="842"/>
          </a:xfrm>
        </p:grpSpPr>
        <p:sp>
          <p:nvSpPr>
            <p:cNvPr id="19469" name="Rectangle 12"/>
            <p:cNvSpPr>
              <a:spLocks noChangeArrowheads="1"/>
            </p:cNvSpPr>
            <p:nvPr/>
          </p:nvSpPr>
          <p:spPr bwMode="auto">
            <a:xfrm>
              <a:off x="3894" y="1533"/>
              <a:ext cx="1390" cy="38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19470" name="Rectangle 13"/>
            <p:cNvSpPr>
              <a:spLocks noChangeArrowheads="1"/>
            </p:cNvSpPr>
            <p:nvPr/>
          </p:nvSpPr>
          <p:spPr bwMode="auto">
            <a:xfrm>
              <a:off x="3982" y="1574"/>
              <a:ext cx="43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800" b="1">
                  <a:solidFill>
                    <a:srgbClr val="000000"/>
                  </a:solidFill>
                  <a:latin typeface="Courier New" panose="02070309020205020404" pitchFamily="49" charset="0"/>
                </a:rPr>
                <a:t>price</a:t>
              </a:r>
              <a:br>
                <a:rPr lang="en-US" altLang="en-US" sz="1800" b="1">
                  <a:solidFill>
                    <a:srgbClr val="000000"/>
                  </a:solidFill>
                  <a:latin typeface="Courier New" panose="02070309020205020404" pitchFamily="49" charset="0"/>
                </a:rPr>
              </a:br>
              <a:r>
                <a:rPr lang="en-US" altLang="en-US" sz="1800" b="1">
                  <a:solidFill>
                    <a:srgbClr val="000000"/>
                  </a:solidFill>
                  <a:latin typeface="Courier New" panose="02070309020205020404" pitchFamily="49" charset="0"/>
                </a:rPr>
                <a:t>zone</a:t>
              </a:r>
            </a:p>
          </p:txBody>
        </p:sp>
        <p:sp>
          <p:nvSpPr>
            <p:cNvPr id="19471" name="Rectangle 14"/>
            <p:cNvSpPr>
              <a:spLocks noChangeArrowheads="1"/>
            </p:cNvSpPr>
            <p:nvPr/>
          </p:nvSpPr>
          <p:spPr bwMode="auto">
            <a:xfrm>
              <a:off x="3894" y="1253"/>
              <a:ext cx="1390" cy="28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19472" name="Rectangle 15"/>
            <p:cNvSpPr>
              <a:spLocks noChangeArrowheads="1"/>
            </p:cNvSpPr>
            <p:nvPr/>
          </p:nvSpPr>
          <p:spPr bwMode="auto">
            <a:xfrm>
              <a:off x="4288" y="1347"/>
              <a:ext cx="60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1800" b="1">
                  <a:solidFill>
                    <a:srgbClr val="000000"/>
                  </a:solidFill>
                  <a:latin typeface="Courier New" panose="02070309020205020404" pitchFamily="49" charset="0"/>
                </a:rPr>
                <a:t>TripLeg</a:t>
              </a:r>
            </a:p>
          </p:txBody>
        </p:sp>
        <p:sp>
          <p:nvSpPr>
            <p:cNvPr id="19473" name="Rectangle 16"/>
            <p:cNvSpPr>
              <a:spLocks noChangeArrowheads="1"/>
            </p:cNvSpPr>
            <p:nvPr/>
          </p:nvSpPr>
          <p:spPr bwMode="auto">
            <a:xfrm>
              <a:off x="3894" y="1917"/>
              <a:ext cx="1390" cy="17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grpSp>
      <p:sp>
        <p:nvSpPr>
          <p:cNvPr id="19468" name="Text Box 17"/>
          <p:cNvSpPr txBox="1">
            <a:spLocks noChangeArrowheads="1"/>
          </p:cNvSpPr>
          <p:nvPr/>
        </p:nvSpPr>
        <p:spPr bwMode="auto">
          <a:xfrm>
            <a:off x="5562600" y="25146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2400">
                <a:latin typeface="Helvetica" panose="020B0604020202020204" pitchFamily="34" charset="0"/>
              </a:rPr>
              <a:t>1..*</a:t>
            </a:r>
            <a:endParaRPr lang="en-US" altLang="en-US" sz="2400">
              <a:solidFill>
                <a:srgbClr val="FF0000"/>
              </a:solidFill>
              <a:latin typeface="Helvetica"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p:spPr>
        <p:txBody>
          <a:bodyPr lIns="90487" tIns="44450" rIns="90487" bIns="44450" anchor="ctr"/>
          <a:lstStyle/>
          <a:p>
            <a:pPr eaLnBrk="1" hangingPunct="1"/>
            <a:r>
              <a:rPr lang="en-US" altLang="en-US" sz="2800" dirty="0">
                <a:ea typeface="ＭＳ Ｐゴシック" panose="020B0600070205080204" pitchFamily="34" charset="-128"/>
              </a:rPr>
              <a:t>1-to-1 and 1-to-Many Associations</a:t>
            </a:r>
          </a:p>
        </p:txBody>
      </p:sp>
      <p:sp>
        <p:nvSpPr>
          <p:cNvPr id="21507" name="Rectangle 3"/>
          <p:cNvSpPr>
            <a:spLocks noChangeArrowheads="1"/>
          </p:cNvSpPr>
          <p:nvPr/>
        </p:nvSpPr>
        <p:spPr bwMode="auto">
          <a:xfrm>
            <a:off x="3297238" y="2798763"/>
            <a:ext cx="24415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2400" b="1">
                <a:solidFill>
                  <a:srgbClr val="000000"/>
                </a:solidFill>
                <a:latin typeface="Times" panose="02020603050405020304" pitchFamily="18" charset="0"/>
              </a:rPr>
              <a:t>1-to-1 association</a:t>
            </a:r>
          </a:p>
        </p:txBody>
      </p:sp>
      <p:sp>
        <p:nvSpPr>
          <p:cNvPr id="21508" name="Rectangle 4"/>
          <p:cNvSpPr>
            <a:spLocks noChangeArrowheads="1"/>
          </p:cNvSpPr>
          <p:nvPr/>
        </p:nvSpPr>
        <p:spPr bwMode="auto">
          <a:xfrm>
            <a:off x="3009900" y="5630863"/>
            <a:ext cx="30178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2400" b="1">
                <a:solidFill>
                  <a:srgbClr val="000000"/>
                </a:solidFill>
                <a:latin typeface="Times" panose="02020603050405020304" pitchFamily="18" charset="0"/>
              </a:rPr>
              <a:t>1-to-many association</a:t>
            </a:r>
          </a:p>
        </p:txBody>
      </p:sp>
      <p:grpSp>
        <p:nvGrpSpPr>
          <p:cNvPr id="21509" name="Group 36"/>
          <p:cNvGrpSpPr>
            <a:grpSpLocks/>
          </p:cNvGrpSpPr>
          <p:nvPr/>
        </p:nvGrpSpPr>
        <p:grpSpPr bwMode="auto">
          <a:xfrm>
            <a:off x="914400" y="4267200"/>
            <a:ext cx="7192963" cy="1341438"/>
            <a:chOff x="576" y="2688"/>
            <a:chExt cx="4531" cy="845"/>
          </a:xfrm>
        </p:grpSpPr>
        <p:sp>
          <p:nvSpPr>
            <p:cNvPr id="21526" name="Line 6"/>
            <p:cNvSpPr>
              <a:spLocks noChangeShapeType="1"/>
            </p:cNvSpPr>
            <p:nvPr/>
          </p:nvSpPr>
          <p:spPr bwMode="auto">
            <a:xfrm flipH="1" flipV="1">
              <a:off x="1966" y="2807"/>
              <a:ext cx="175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sp>
          <p:nvSpPr>
            <p:cNvPr id="21527" name="Rectangle 7"/>
            <p:cNvSpPr>
              <a:spLocks noChangeArrowheads="1"/>
            </p:cNvSpPr>
            <p:nvPr/>
          </p:nvSpPr>
          <p:spPr bwMode="auto">
            <a:xfrm>
              <a:off x="3264" y="2784"/>
              <a:ext cx="45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800" b="1">
                  <a:latin typeface="Courier New" panose="02070309020205020404" pitchFamily="49" charset="0"/>
                </a:rPr>
                <a:t>1..*</a:t>
              </a:r>
              <a:endParaRPr lang="en-US" altLang="en-US" sz="1600" b="1">
                <a:latin typeface="Courier New" panose="02070309020205020404" pitchFamily="49" charset="0"/>
              </a:endParaRPr>
            </a:p>
          </p:txBody>
        </p:sp>
        <p:sp>
          <p:nvSpPr>
            <p:cNvPr id="21528" name="Rectangle 8"/>
            <p:cNvSpPr>
              <a:spLocks noChangeArrowheads="1"/>
            </p:cNvSpPr>
            <p:nvPr/>
          </p:nvSpPr>
          <p:spPr bwMode="auto">
            <a:xfrm>
              <a:off x="664" y="3253"/>
              <a:ext cx="5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800" b="1">
                  <a:solidFill>
                    <a:srgbClr val="000000"/>
                  </a:solidFill>
                  <a:latin typeface="Courier New" panose="02070309020205020404" pitchFamily="49" charset="0"/>
                </a:rPr>
                <a:t>draw()</a:t>
              </a:r>
            </a:p>
          </p:txBody>
        </p:sp>
        <p:sp>
          <p:nvSpPr>
            <p:cNvPr id="21529" name="Rectangle 9"/>
            <p:cNvSpPr>
              <a:spLocks noChangeArrowheads="1"/>
            </p:cNvSpPr>
            <p:nvPr/>
          </p:nvSpPr>
          <p:spPr bwMode="auto">
            <a:xfrm>
              <a:off x="576" y="2688"/>
              <a:ext cx="1390" cy="28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21530" name="Rectangle 10"/>
            <p:cNvSpPr>
              <a:spLocks noChangeArrowheads="1"/>
            </p:cNvSpPr>
            <p:nvPr/>
          </p:nvSpPr>
          <p:spPr bwMode="auto">
            <a:xfrm>
              <a:off x="970" y="2784"/>
              <a:ext cx="60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1800" b="1">
                  <a:solidFill>
                    <a:srgbClr val="000000"/>
                  </a:solidFill>
                  <a:latin typeface="Courier New" panose="02070309020205020404" pitchFamily="49" charset="0"/>
                </a:rPr>
                <a:t>Polygon</a:t>
              </a:r>
            </a:p>
          </p:txBody>
        </p:sp>
        <p:sp>
          <p:nvSpPr>
            <p:cNvPr id="21531" name="Rectangle 11"/>
            <p:cNvSpPr>
              <a:spLocks noChangeArrowheads="1"/>
            </p:cNvSpPr>
            <p:nvPr/>
          </p:nvSpPr>
          <p:spPr bwMode="auto">
            <a:xfrm flipV="1">
              <a:off x="576" y="3147"/>
              <a:ext cx="1390" cy="38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21532" name="Rectangle 12"/>
            <p:cNvSpPr>
              <a:spLocks noChangeArrowheads="1"/>
            </p:cNvSpPr>
            <p:nvPr/>
          </p:nvSpPr>
          <p:spPr bwMode="auto">
            <a:xfrm flipV="1">
              <a:off x="576" y="2970"/>
              <a:ext cx="1390" cy="17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grpSp>
          <p:nvGrpSpPr>
            <p:cNvPr id="21533" name="Group 13"/>
            <p:cNvGrpSpPr>
              <a:grpSpLocks/>
            </p:cNvGrpSpPr>
            <p:nvPr/>
          </p:nvGrpSpPr>
          <p:grpSpPr bwMode="auto">
            <a:xfrm>
              <a:off x="3717" y="2690"/>
              <a:ext cx="1390" cy="842"/>
              <a:chOff x="3894" y="1253"/>
              <a:chExt cx="1390" cy="842"/>
            </a:xfrm>
          </p:grpSpPr>
          <p:sp>
            <p:nvSpPr>
              <p:cNvPr id="21535" name="Rectangle 14"/>
              <p:cNvSpPr>
                <a:spLocks noChangeArrowheads="1"/>
              </p:cNvSpPr>
              <p:nvPr/>
            </p:nvSpPr>
            <p:spPr bwMode="auto">
              <a:xfrm>
                <a:off x="3894" y="1533"/>
                <a:ext cx="1390" cy="38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21536" name="Rectangle 15"/>
              <p:cNvSpPr>
                <a:spLocks noChangeArrowheads="1"/>
              </p:cNvSpPr>
              <p:nvPr/>
            </p:nvSpPr>
            <p:spPr bwMode="auto">
              <a:xfrm>
                <a:off x="3982" y="1574"/>
                <a:ext cx="774"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800" b="1">
                    <a:solidFill>
                      <a:srgbClr val="000000"/>
                    </a:solidFill>
                    <a:latin typeface="Courier New" panose="02070309020205020404" pitchFamily="49" charset="0"/>
                  </a:rPr>
                  <a:t>x:Integer</a:t>
                </a:r>
              </a:p>
              <a:p>
                <a:pPr>
                  <a:lnSpc>
                    <a:spcPct val="90000"/>
                  </a:lnSpc>
                  <a:spcBef>
                    <a:spcPct val="0"/>
                  </a:spcBef>
                  <a:buClrTx/>
                  <a:buSzTx/>
                  <a:buFontTx/>
                  <a:buNone/>
                </a:pPr>
                <a:r>
                  <a:rPr lang="en-US" altLang="en-US" sz="1800" b="1">
                    <a:solidFill>
                      <a:srgbClr val="000000"/>
                    </a:solidFill>
                    <a:latin typeface="Courier New" panose="02070309020205020404" pitchFamily="49" charset="0"/>
                  </a:rPr>
                  <a:t>y:Integer</a:t>
                </a:r>
              </a:p>
            </p:txBody>
          </p:sp>
          <p:sp>
            <p:nvSpPr>
              <p:cNvPr id="21537" name="Rectangle 16"/>
              <p:cNvSpPr>
                <a:spLocks noChangeArrowheads="1"/>
              </p:cNvSpPr>
              <p:nvPr/>
            </p:nvSpPr>
            <p:spPr bwMode="auto">
              <a:xfrm>
                <a:off x="3894" y="1253"/>
                <a:ext cx="1390" cy="28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21538" name="Rectangle 17"/>
              <p:cNvSpPr>
                <a:spLocks noChangeArrowheads="1"/>
              </p:cNvSpPr>
              <p:nvPr/>
            </p:nvSpPr>
            <p:spPr bwMode="auto">
              <a:xfrm>
                <a:off x="4374" y="1347"/>
                <a:ext cx="43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1800" b="1">
                    <a:solidFill>
                      <a:srgbClr val="000000"/>
                    </a:solidFill>
                    <a:latin typeface="Courier New" panose="02070309020205020404" pitchFamily="49" charset="0"/>
                  </a:rPr>
                  <a:t>Point</a:t>
                </a:r>
              </a:p>
            </p:txBody>
          </p:sp>
          <p:sp>
            <p:nvSpPr>
              <p:cNvPr id="21539" name="Rectangle 18"/>
              <p:cNvSpPr>
                <a:spLocks noChangeArrowheads="1"/>
              </p:cNvSpPr>
              <p:nvPr/>
            </p:nvSpPr>
            <p:spPr bwMode="auto">
              <a:xfrm>
                <a:off x="3894" y="1917"/>
                <a:ext cx="1390" cy="17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grpSp>
        <p:sp>
          <p:nvSpPr>
            <p:cNvPr id="21534" name="Rectangle 19"/>
            <p:cNvSpPr>
              <a:spLocks noChangeArrowheads="1"/>
            </p:cNvSpPr>
            <p:nvPr/>
          </p:nvSpPr>
          <p:spPr bwMode="auto">
            <a:xfrm>
              <a:off x="2063" y="2807"/>
              <a:ext cx="20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800" b="1">
                  <a:latin typeface="Courier New" panose="02070309020205020404" pitchFamily="49" charset="0"/>
                </a:rPr>
                <a:t>1</a:t>
              </a:r>
              <a:endParaRPr lang="en-US" altLang="en-US" sz="1600" b="1">
                <a:latin typeface="Courier New" panose="02070309020205020404" pitchFamily="49" charset="0"/>
              </a:endParaRPr>
            </a:p>
          </p:txBody>
        </p:sp>
      </p:grpSp>
      <p:grpSp>
        <p:nvGrpSpPr>
          <p:cNvPr id="21510" name="Group 20"/>
          <p:cNvGrpSpPr>
            <a:grpSpLocks/>
          </p:cNvGrpSpPr>
          <p:nvPr/>
        </p:nvGrpSpPr>
        <p:grpSpPr bwMode="auto">
          <a:xfrm>
            <a:off x="922338" y="1198563"/>
            <a:ext cx="7192962" cy="1462087"/>
            <a:chOff x="581" y="755"/>
            <a:chExt cx="4531" cy="921"/>
          </a:xfrm>
        </p:grpSpPr>
        <p:grpSp>
          <p:nvGrpSpPr>
            <p:cNvPr id="21511" name="Group 21"/>
            <p:cNvGrpSpPr>
              <a:grpSpLocks/>
            </p:cNvGrpSpPr>
            <p:nvPr/>
          </p:nvGrpSpPr>
          <p:grpSpPr bwMode="auto">
            <a:xfrm>
              <a:off x="1971" y="755"/>
              <a:ext cx="1751" cy="229"/>
              <a:chOff x="1971" y="1011"/>
              <a:chExt cx="1751" cy="229"/>
            </a:xfrm>
          </p:grpSpPr>
          <p:sp>
            <p:nvSpPr>
              <p:cNvPr id="21524" name="Rectangle 22"/>
              <p:cNvSpPr>
                <a:spLocks noChangeArrowheads="1"/>
              </p:cNvSpPr>
              <p:nvPr/>
            </p:nvSpPr>
            <p:spPr bwMode="auto">
              <a:xfrm>
                <a:off x="2268" y="1011"/>
                <a:ext cx="1157"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1800" b="1" i="1">
                    <a:latin typeface="Courier New" panose="02070309020205020404" pitchFamily="49" charset="0"/>
                  </a:rPr>
                  <a:t>Has-capital</a:t>
                </a:r>
              </a:p>
            </p:txBody>
          </p:sp>
          <p:sp>
            <p:nvSpPr>
              <p:cNvPr id="21525" name="Line 23"/>
              <p:cNvSpPr>
                <a:spLocks noChangeShapeType="1"/>
              </p:cNvSpPr>
              <p:nvPr/>
            </p:nvSpPr>
            <p:spPr bwMode="auto">
              <a:xfrm>
                <a:off x="1971" y="1220"/>
                <a:ext cx="1751" cy="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grpSp>
        <p:sp>
          <p:nvSpPr>
            <p:cNvPr id="21512" name="Rectangle 24"/>
            <p:cNvSpPr>
              <a:spLocks noChangeArrowheads="1"/>
            </p:cNvSpPr>
            <p:nvPr/>
          </p:nvSpPr>
          <p:spPr bwMode="auto">
            <a:xfrm>
              <a:off x="581" y="1112"/>
              <a:ext cx="1390" cy="38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21513" name="Rectangle 25"/>
            <p:cNvSpPr>
              <a:spLocks noChangeArrowheads="1"/>
            </p:cNvSpPr>
            <p:nvPr/>
          </p:nvSpPr>
          <p:spPr bwMode="auto">
            <a:xfrm>
              <a:off x="669" y="1153"/>
              <a:ext cx="94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800" b="1">
                  <a:solidFill>
                    <a:srgbClr val="000000"/>
                  </a:solidFill>
                  <a:latin typeface="Courier New" panose="02070309020205020404" pitchFamily="49" charset="0"/>
                </a:rPr>
                <a:t>name:String</a:t>
              </a:r>
            </a:p>
          </p:txBody>
        </p:sp>
        <p:sp>
          <p:nvSpPr>
            <p:cNvPr id="21514" name="Rectangle 26"/>
            <p:cNvSpPr>
              <a:spLocks noChangeArrowheads="1"/>
            </p:cNvSpPr>
            <p:nvPr/>
          </p:nvSpPr>
          <p:spPr bwMode="auto">
            <a:xfrm>
              <a:off x="581" y="832"/>
              <a:ext cx="1390" cy="28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21515" name="Rectangle 27"/>
            <p:cNvSpPr>
              <a:spLocks noChangeArrowheads="1"/>
            </p:cNvSpPr>
            <p:nvPr/>
          </p:nvSpPr>
          <p:spPr bwMode="auto">
            <a:xfrm>
              <a:off x="975" y="926"/>
              <a:ext cx="60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1800" b="1">
                  <a:solidFill>
                    <a:srgbClr val="000000"/>
                  </a:solidFill>
                  <a:latin typeface="Courier New" panose="02070309020205020404" pitchFamily="49" charset="0"/>
                </a:rPr>
                <a:t>Country</a:t>
              </a:r>
            </a:p>
          </p:txBody>
        </p:sp>
        <p:sp>
          <p:nvSpPr>
            <p:cNvPr id="21516" name="Rectangle 28"/>
            <p:cNvSpPr>
              <a:spLocks noChangeArrowheads="1"/>
            </p:cNvSpPr>
            <p:nvPr/>
          </p:nvSpPr>
          <p:spPr bwMode="auto">
            <a:xfrm>
              <a:off x="581" y="1498"/>
              <a:ext cx="1390" cy="17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21517" name="Rectangle 29"/>
            <p:cNvSpPr>
              <a:spLocks noChangeArrowheads="1"/>
            </p:cNvSpPr>
            <p:nvPr/>
          </p:nvSpPr>
          <p:spPr bwMode="auto">
            <a:xfrm>
              <a:off x="3722" y="1112"/>
              <a:ext cx="1390" cy="38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21518" name="Rectangle 30"/>
            <p:cNvSpPr>
              <a:spLocks noChangeArrowheads="1"/>
            </p:cNvSpPr>
            <p:nvPr/>
          </p:nvSpPr>
          <p:spPr bwMode="auto">
            <a:xfrm>
              <a:off x="3810" y="1153"/>
              <a:ext cx="94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800" b="1">
                  <a:solidFill>
                    <a:srgbClr val="000000"/>
                  </a:solidFill>
                  <a:latin typeface="Courier New" panose="02070309020205020404" pitchFamily="49" charset="0"/>
                </a:rPr>
                <a:t>name:String</a:t>
              </a:r>
            </a:p>
          </p:txBody>
        </p:sp>
        <p:sp>
          <p:nvSpPr>
            <p:cNvPr id="21519" name="Rectangle 31"/>
            <p:cNvSpPr>
              <a:spLocks noChangeArrowheads="1"/>
            </p:cNvSpPr>
            <p:nvPr/>
          </p:nvSpPr>
          <p:spPr bwMode="auto">
            <a:xfrm>
              <a:off x="3722" y="832"/>
              <a:ext cx="1390" cy="28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21520" name="Rectangle 32"/>
            <p:cNvSpPr>
              <a:spLocks noChangeArrowheads="1"/>
            </p:cNvSpPr>
            <p:nvPr/>
          </p:nvSpPr>
          <p:spPr bwMode="auto">
            <a:xfrm>
              <a:off x="4245" y="926"/>
              <a:ext cx="3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1800" b="1">
                  <a:solidFill>
                    <a:srgbClr val="000000"/>
                  </a:solidFill>
                  <a:latin typeface="Courier New" panose="02070309020205020404" pitchFamily="49" charset="0"/>
                </a:rPr>
                <a:t>City</a:t>
              </a:r>
            </a:p>
          </p:txBody>
        </p:sp>
        <p:sp>
          <p:nvSpPr>
            <p:cNvPr id="21521" name="Rectangle 33"/>
            <p:cNvSpPr>
              <a:spLocks noChangeArrowheads="1"/>
            </p:cNvSpPr>
            <p:nvPr/>
          </p:nvSpPr>
          <p:spPr bwMode="auto">
            <a:xfrm>
              <a:off x="3722" y="1498"/>
              <a:ext cx="1390" cy="17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21522" name="Rectangle 34"/>
            <p:cNvSpPr>
              <a:spLocks noChangeArrowheads="1"/>
            </p:cNvSpPr>
            <p:nvPr/>
          </p:nvSpPr>
          <p:spPr bwMode="auto">
            <a:xfrm>
              <a:off x="3450" y="999"/>
              <a:ext cx="20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800" b="1">
                  <a:latin typeface="Courier New" panose="02070309020205020404" pitchFamily="49" charset="0"/>
                </a:rPr>
                <a:t>1</a:t>
              </a:r>
              <a:endParaRPr lang="en-US" altLang="en-US" sz="1600" b="1">
                <a:latin typeface="Courier New" panose="02070309020205020404" pitchFamily="49" charset="0"/>
              </a:endParaRPr>
            </a:p>
          </p:txBody>
        </p:sp>
        <p:sp>
          <p:nvSpPr>
            <p:cNvPr id="21523" name="Rectangle 35"/>
            <p:cNvSpPr>
              <a:spLocks noChangeArrowheads="1"/>
            </p:cNvSpPr>
            <p:nvPr/>
          </p:nvSpPr>
          <p:spPr bwMode="auto">
            <a:xfrm>
              <a:off x="2068" y="999"/>
              <a:ext cx="20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800" b="1">
                  <a:latin typeface="Courier New" panose="02070309020205020404" pitchFamily="49" charset="0"/>
                </a:rPr>
                <a:t>1</a:t>
              </a:r>
              <a:endParaRPr lang="en-US" altLang="en-US" sz="1600" b="1">
                <a:latin typeface="Courier New" panose="02070309020205020404" pitchFamily="49" charset="0"/>
              </a:endParaRPr>
            </a:p>
          </p:txBody>
        </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1F767-AFA8-DD4B-9CFF-BD204DE9A134}"/>
              </a:ext>
            </a:extLst>
          </p:cNvPr>
          <p:cNvSpPr>
            <a:spLocks noGrp="1"/>
          </p:cNvSpPr>
          <p:nvPr>
            <p:ph type="title"/>
          </p:nvPr>
        </p:nvSpPr>
        <p:spPr/>
        <p:txBody>
          <a:bodyPr/>
          <a:lstStyle/>
          <a:p>
            <a:r>
              <a:rPr lang="en-US" dirty="0"/>
              <a:t>Multiplicity (</a:t>
            </a:r>
            <a:r>
              <a:rPr lang="en-US" dirty="0" err="1"/>
              <a:t>cont</a:t>
            </a:r>
            <a:r>
              <a:rPr lang="en-US" dirty="0"/>
              <a:t>)</a:t>
            </a:r>
          </a:p>
        </p:txBody>
      </p:sp>
      <p:sp>
        <p:nvSpPr>
          <p:cNvPr id="3" name="Content Placeholder 2">
            <a:extLst>
              <a:ext uri="{FF2B5EF4-FFF2-40B4-BE49-F238E27FC236}">
                <a16:creationId xmlns:a16="http://schemas.microsoft.com/office/drawing/2014/main" id="{D655556D-9772-3840-B782-0809842F0F53}"/>
              </a:ext>
            </a:extLst>
          </p:cNvPr>
          <p:cNvSpPr>
            <a:spLocks noGrp="1"/>
          </p:cNvSpPr>
          <p:nvPr>
            <p:ph idx="1"/>
          </p:nvPr>
        </p:nvSpPr>
        <p:spPr>
          <a:xfrm>
            <a:off x="457200" y="1600200"/>
            <a:ext cx="8458200" cy="4525963"/>
          </a:xfrm>
        </p:spPr>
        <p:txBody>
          <a:bodyPr/>
          <a:lstStyle/>
          <a:p>
            <a:pPr marL="0" indent="0">
              <a:buNone/>
            </a:pPr>
            <a:r>
              <a:rPr lang="en-AU" dirty="0"/>
              <a:t>The </a:t>
            </a:r>
            <a:r>
              <a:rPr lang="en-AU" b="1" dirty="0"/>
              <a:t>multiplicity</a:t>
            </a:r>
            <a:r>
              <a:rPr lang="en-AU" dirty="0"/>
              <a:t> of a property is an indication of how many objects may fill the property. </a:t>
            </a:r>
          </a:p>
          <a:p>
            <a:pPr marL="0" indent="0">
              <a:buNone/>
            </a:pPr>
            <a:endParaRPr lang="en-AU" dirty="0"/>
          </a:p>
          <a:p>
            <a:pPr marL="0" indent="0">
              <a:buNone/>
            </a:pPr>
            <a:r>
              <a:rPr lang="en-AU" dirty="0"/>
              <a:t>The most common multiplicities you will see are</a:t>
            </a:r>
          </a:p>
          <a:p>
            <a:pPr marL="0" indent="0">
              <a:buNone/>
            </a:pPr>
            <a:endParaRPr lang="en-AU" dirty="0"/>
          </a:p>
          <a:p>
            <a:pPr marL="0" indent="0">
              <a:buNone/>
            </a:pPr>
            <a:r>
              <a:rPr lang="en-AU" b="1" dirty="0"/>
              <a:t>	1</a:t>
            </a:r>
            <a:r>
              <a:rPr lang="en-AU" dirty="0"/>
              <a:t> 	(An order must have exactly one customer.)</a:t>
            </a:r>
          </a:p>
          <a:p>
            <a:pPr marL="0" indent="0">
              <a:buNone/>
            </a:pPr>
            <a:r>
              <a:rPr lang="en-AU" b="1" dirty="0"/>
              <a:t>	0..1</a:t>
            </a:r>
            <a:r>
              <a:rPr lang="en-AU" dirty="0"/>
              <a:t> 	(A corporate customer may or may not have a single sales rep.)</a:t>
            </a:r>
          </a:p>
          <a:p>
            <a:pPr marL="0" indent="0">
              <a:buNone/>
            </a:pPr>
            <a:r>
              <a:rPr lang="en-AU" b="1" dirty="0"/>
              <a:t>	*</a:t>
            </a:r>
            <a:r>
              <a:rPr lang="en-AU" dirty="0"/>
              <a:t> 	(A customer need not place an Order; there is no upper limit 			to the number of Orders.  That is, zero or more orders.)</a:t>
            </a:r>
          </a:p>
          <a:p>
            <a:pPr marL="0" indent="0">
              <a:buNone/>
            </a:pPr>
            <a:endParaRPr lang="en-AU" dirty="0"/>
          </a:p>
          <a:p>
            <a:pPr marL="0" indent="0">
              <a:buNone/>
            </a:pPr>
            <a:r>
              <a:rPr lang="en-AU" dirty="0"/>
              <a:t>If I have a multivalued property, I prefer to use a plural form for its name.</a:t>
            </a:r>
          </a:p>
          <a:p>
            <a:endParaRPr lang="en-US" dirty="0"/>
          </a:p>
        </p:txBody>
      </p:sp>
    </p:spTree>
    <p:extLst>
      <p:ext uri="{BB962C8B-B14F-4D97-AF65-F5344CB8AC3E}">
        <p14:creationId xmlns:p14="http://schemas.microsoft.com/office/powerpoint/2010/main" val="335327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1F767-AFA8-DD4B-9CFF-BD204DE9A134}"/>
              </a:ext>
            </a:extLst>
          </p:cNvPr>
          <p:cNvSpPr>
            <a:spLocks noGrp="1"/>
          </p:cNvSpPr>
          <p:nvPr>
            <p:ph type="title"/>
          </p:nvPr>
        </p:nvSpPr>
        <p:spPr/>
        <p:txBody>
          <a:bodyPr/>
          <a:lstStyle/>
          <a:p>
            <a:r>
              <a:rPr lang="en-US" dirty="0"/>
              <a:t>Multiplicity (</a:t>
            </a:r>
            <a:r>
              <a:rPr lang="en-US" dirty="0" err="1"/>
              <a:t>cont</a:t>
            </a:r>
            <a:r>
              <a:rPr lang="en-US" dirty="0"/>
              <a:t>)</a:t>
            </a:r>
          </a:p>
        </p:txBody>
      </p:sp>
      <p:sp>
        <p:nvSpPr>
          <p:cNvPr id="3" name="Content Placeholder 2">
            <a:extLst>
              <a:ext uri="{FF2B5EF4-FFF2-40B4-BE49-F238E27FC236}">
                <a16:creationId xmlns:a16="http://schemas.microsoft.com/office/drawing/2014/main" id="{D655556D-9772-3840-B782-0809842F0F53}"/>
              </a:ext>
            </a:extLst>
          </p:cNvPr>
          <p:cNvSpPr>
            <a:spLocks noGrp="1"/>
          </p:cNvSpPr>
          <p:nvPr>
            <p:ph idx="1"/>
          </p:nvPr>
        </p:nvSpPr>
        <p:spPr>
          <a:xfrm>
            <a:off x="457200" y="1600200"/>
            <a:ext cx="8458200" cy="4525963"/>
          </a:xfrm>
        </p:spPr>
        <p:txBody>
          <a:bodyPr/>
          <a:lstStyle/>
          <a:p>
            <a:pPr marL="0" indent="0">
              <a:buNone/>
            </a:pPr>
            <a:r>
              <a:rPr lang="en-AU" dirty="0"/>
              <a:t>In attributes, you come across various terms that refer to the multiplicity.</a:t>
            </a:r>
          </a:p>
          <a:p>
            <a:pPr marL="0" indent="0">
              <a:buNone/>
            </a:pPr>
            <a:endParaRPr lang="en-AU" dirty="0"/>
          </a:p>
          <a:p>
            <a:pPr marL="0" indent="0">
              <a:buNone/>
            </a:pPr>
            <a:endParaRPr lang="en-AU" dirty="0"/>
          </a:p>
          <a:p>
            <a:pPr lvl="1"/>
            <a:r>
              <a:rPr lang="en-AU" sz="2000" b="1" dirty="0"/>
              <a:t>Optional</a:t>
            </a:r>
            <a:r>
              <a:rPr lang="en-AU" sz="2000" dirty="0"/>
              <a:t> implies a lower bound of 0.</a:t>
            </a:r>
          </a:p>
          <a:p>
            <a:pPr lvl="1"/>
            <a:endParaRPr lang="en-AU" sz="2000" dirty="0"/>
          </a:p>
          <a:p>
            <a:pPr lvl="1"/>
            <a:r>
              <a:rPr lang="en-AU" sz="2000" b="1" dirty="0"/>
              <a:t>Mandatory</a:t>
            </a:r>
            <a:r>
              <a:rPr lang="en-AU" sz="2000" dirty="0"/>
              <a:t> implies a lower bound of 1 or possibly more.</a:t>
            </a:r>
          </a:p>
          <a:p>
            <a:pPr lvl="1"/>
            <a:endParaRPr lang="en-AU" sz="2000" dirty="0"/>
          </a:p>
          <a:p>
            <a:pPr lvl="1"/>
            <a:r>
              <a:rPr lang="en-AU" sz="2000" b="1" dirty="0"/>
              <a:t>Single-valued</a:t>
            </a:r>
            <a:r>
              <a:rPr lang="en-AU" sz="2000" dirty="0"/>
              <a:t> implies an upper bound of 1.</a:t>
            </a:r>
          </a:p>
          <a:p>
            <a:pPr lvl="1"/>
            <a:endParaRPr lang="en-AU" sz="2000" dirty="0"/>
          </a:p>
          <a:p>
            <a:pPr lvl="1"/>
            <a:r>
              <a:rPr lang="en-AU" sz="2000" b="1" dirty="0"/>
              <a:t>Multivalued</a:t>
            </a:r>
            <a:r>
              <a:rPr lang="en-AU" sz="2000" dirty="0"/>
              <a:t> implies an upper bound of more than 1: usually *.</a:t>
            </a:r>
          </a:p>
          <a:p>
            <a:endParaRPr lang="en-US" dirty="0"/>
          </a:p>
        </p:txBody>
      </p:sp>
    </p:spTree>
    <p:extLst>
      <p:ext uri="{BB962C8B-B14F-4D97-AF65-F5344CB8AC3E}">
        <p14:creationId xmlns:p14="http://schemas.microsoft.com/office/powerpoint/2010/main" val="569968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C4B52-EAD0-6E4B-A6EB-A9107CE046AC}"/>
              </a:ext>
            </a:extLst>
          </p:cNvPr>
          <p:cNvSpPr>
            <a:spLocks noGrp="1"/>
          </p:cNvSpPr>
          <p:nvPr>
            <p:ph type="title"/>
          </p:nvPr>
        </p:nvSpPr>
        <p:spPr>
          <a:xfrm>
            <a:off x="251520" y="404664"/>
            <a:ext cx="6530280" cy="648072"/>
          </a:xfrm>
        </p:spPr>
        <p:txBody>
          <a:bodyPr/>
          <a:lstStyle/>
          <a:p>
            <a:r>
              <a:rPr lang="en-US" dirty="0"/>
              <a:t>Practice example: Multiplicities</a:t>
            </a:r>
          </a:p>
        </p:txBody>
      </p:sp>
      <p:sp>
        <p:nvSpPr>
          <p:cNvPr id="3" name="Content Placeholder 2">
            <a:extLst>
              <a:ext uri="{FF2B5EF4-FFF2-40B4-BE49-F238E27FC236}">
                <a16:creationId xmlns:a16="http://schemas.microsoft.com/office/drawing/2014/main" id="{31459B60-8D6E-FA48-9D22-035FEE68E444}"/>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descr="Fowler UML Distilled Fig 3.1">
            <a:extLst>
              <a:ext uri="{FF2B5EF4-FFF2-40B4-BE49-F238E27FC236}">
                <a16:creationId xmlns:a16="http://schemas.microsoft.com/office/drawing/2014/main" id="{5B8AC110-E179-E345-8338-27E5BB8AD47B}"/>
              </a:ext>
            </a:extLst>
          </p:cNvPr>
          <p:cNvPicPr>
            <a:picLocks noChangeAspect="1"/>
          </p:cNvPicPr>
          <p:nvPr/>
        </p:nvPicPr>
        <p:blipFill>
          <a:blip r:embed="rId3"/>
          <a:stretch>
            <a:fillRect/>
          </a:stretch>
        </p:blipFill>
        <p:spPr>
          <a:xfrm>
            <a:off x="1397000" y="1295400"/>
            <a:ext cx="4699000" cy="4792980"/>
          </a:xfrm>
          <a:prstGeom prst="rect">
            <a:avLst/>
          </a:prstGeom>
        </p:spPr>
      </p:pic>
      <p:sp>
        <p:nvSpPr>
          <p:cNvPr id="6" name="TextBox 5">
            <a:extLst>
              <a:ext uri="{FF2B5EF4-FFF2-40B4-BE49-F238E27FC236}">
                <a16:creationId xmlns:a16="http://schemas.microsoft.com/office/drawing/2014/main" id="{E2BAD626-7727-3A41-AAB6-FEA5CDDC25EE}"/>
              </a:ext>
            </a:extLst>
          </p:cNvPr>
          <p:cNvSpPr txBox="1"/>
          <p:nvPr/>
        </p:nvSpPr>
        <p:spPr>
          <a:xfrm>
            <a:off x="4419600" y="5712828"/>
            <a:ext cx="4634217" cy="646331"/>
          </a:xfrm>
          <a:prstGeom prst="rect">
            <a:avLst/>
          </a:prstGeom>
          <a:noFill/>
        </p:spPr>
        <p:txBody>
          <a:bodyPr wrap="none" rtlCol="0">
            <a:spAutoFit/>
          </a:bodyPr>
          <a:lstStyle/>
          <a:p>
            <a:r>
              <a:rPr lang="en-US" sz="1200" dirty="0"/>
              <a:t>Source: Fowler, UML Distilled, Figure 3.1</a:t>
            </a:r>
            <a:br>
              <a:rPr lang="en-US" sz="1200" dirty="0"/>
            </a:br>
            <a:r>
              <a:rPr lang="en-AU" sz="1200" dirty="0">
                <a:hlinkClick r:id="rId4"/>
              </a:rPr>
              <a:t>https://learning.oreilly.com/library/view/uml-distilled-a/0321193687</a:t>
            </a:r>
            <a:endParaRPr lang="en-US" sz="1200" dirty="0"/>
          </a:p>
          <a:p>
            <a:endParaRPr lang="en-US" sz="1200" dirty="0"/>
          </a:p>
        </p:txBody>
      </p:sp>
    </p:spTree>
    <p:extLst>
      <p:ext uri="{BB962C8B-B14F-4D97-AF65-F5344CB8AC3E}">
        <p14:creationId xmlns:p14="http://schemas.microsoft.com/office/powerpoint/2010/main" val="1092118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4F1BB-0901-4B40-96F2-2307499B2073}"/>
              </a:ext>
            </a:extLst>
          </p:cNvPr>
          <p:cNvSpPr>
            <a:spLocks noGrp="1"/>
          </p:cNvSpPr>
          <p:nvPr>
            <p:ph type="title"/>
          </p:nvPr>
        </p:nvSpPr>
        <p:spPr/>
        <p:txBody>
          <a:bodyPr/>
          <a:lstStyle/>
          <a:p>
            <a:r>
              <a:rPr lang="en-AU" dirty="0"/>
              <a:t>attributes</a:t>
            </a:r>
            <a:endParaRPr lang="en-US" dirty="0"/>
          </a:p>
        </p:txBody>
      </p:sp>
      <p:sp>
        <p:nvSpPr>
          <p:cNvPr id="3" name="Content Placeholder 2">
            <a:extLst>
              <a:ext uri="{FF2B5EF4-FFF2-40B4-BE49-F238E27FC236}">
                <a16:creationId xmlns:a16="http://schemas.microsoft.com/office/drawing/2014/main" id="{4CBEBDBF-5F90-1645-99B6-4D9B03FA4077}"/>
              </a:ext>
            </a:extLst>
          </p:cNvPr>
          <p:cNvSpPr>
            <a:spLocks noGrp="1"/>
          </p:cNvSpPr>
          <p:nvPr>
            <p:ph idx="1"/>
          </p:nvPr>
        </p:nvSpPr>
        <p:spPr/>
        <p:txBody>
          <a:bodyPr/>
          <a:lstStyle/>
          <a:p>
            <a:pPr marL="0" indent="0">
              <a:buNone/>
            </a:pPr>
            <a:r>
              <a:rPr lang="en-AU" dirty="0"/>
              <a:t> classes, associations, </a:t>
            </a:r>
            <a:r>
              <a:rPr lang="en-AU" b="1" dirty="0"/>
              <a:t>attributes</a:t>
            </a:r>
            <a:r>
              <a:rPr lang="en-AU" dirty="0"/>
              <a:t>, generalization, and constraints</a:t>
            </a:r>
            <a:endParaRPr lang="en-US" dirty="0"/>
          </a:p>
        </p:txBody>
      </p:sp>
    </p:spTree>
    <p:extLst>
      <p:ext uri="{BB962C8B-B14F-4D97-AF65-F5344CB8AC3E}">
        <p14:creationId xmlns:p14="http://schemas.microsoft.com/office/powerpoint/2010/main" val="2424128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Attributes</a:t>
            </a:r>
          </a:p>
        </p:txBody>
      </p:sp>
      <p:sp>
        <p:nvSpPr>
          <p:cNvPr id="3" name="Content Placeholder 2"/>
          <p:cNvSpPr>
            <a:spLocks noGrp="1"/>
          </p:cNvSpPr>
          <p:nvPr>
            <p:ph idx="1"/>
          </p:nvPr>
        </p:nvSpPr>
        <p:spPr/>
        <p:txBody>
          <a:bodyPr/>
          <a:lstStyle/>
          <a:p>
            <a:r>
              <a:rPr lang="en-AU" b="1" dirty="0"/>
              <a:t>Properties</a:t>
            </a:r>
            <a:r>
              <a:rPr lang="en-AU" dirty="0"/>
              <a:t> represent structural features of a class. As a first approximation, you can think of properties as corresponding to fields in a class</a:t>
            </a:r>
          </a:p>
          <a:p>
            <a:endParaRPr lang="en-AU" dirty="0"/>
          </a:p>
          <a:p>
            <a:r>
              <a:rPr lang="en-AU" dirty="0"/>
              <a:t>The </a:t>
            </a:r>
            <a:r>
              <a:rPr lang="en-AU" b="1" dirty="0"/>
              <a:t>attribute</a:t>
            </a:r>
            <a:r>
              <a:rPr lang="en-AU" dirty="0"/>
              <a:t> notation describes a property as a line of text within the class box itself. </a:t>
            </a:r>
          </a:p>
          <a:p>
            <a:endParaRPr lang="en-AU" dirty="0"/>
          </a:p>
          <a:p>
            <a:r>
              <a:rPr lang="en-AU" dirty="0"/>
              <a:t>Properties are a single concept, but they appear in two quite distinct notations: attributes and associations. </a:t>
            </a:r>
          </a:p>
          <a:p>
            <a:endParaRPr lang="en-AU" dirty="0"/>
          </a:p>
          <a:p>
            <a:r>
              <a:rPr lang="en-AU" dirty="0"/>
              <a:t>Although they look quite different on a diagram, they are really the same thing.</a:t>
            </a:r>
          </a:p>
        </p:txBody>
      </p:sp>
    </p:spTree>
    <p:extLst>
      <p:ext uri="{BB962C8B-B14F-4D97-AF65-F5344CB8AC3E}">
        <p14:creationId xmlns:p14="http://schemas.microsoft.com/office/powerpoint/2010/main" val="21938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CFDBE-BA9C-9246-9366-4C9827678A98}"/>
              </a:ext>
            </a:extLst>
          </p:cNvPr>
          <p:cNvSpPr>
            <a:spLocks noGrp="1"/>
          </p:cNvSpPr>
          <p:nvPr>
            <p:ph type="title"/>
          </p:nvPr>
        </p:nvSpPr>
        <p:spPr/>
        <p:txBody>
          <a:bodyPr/>
          <a:lstStyle/>
          <a:p>
            <a:r>
              <a:rPr lang="en-US" dirty="0"/>
              <a:t>Attributes or Associations</a:t>
            </a:r>
          </a:p>
        </p:txBody>
      </p:sp>
      <p:pic>
        <p:nvPicPr>
          <p:cNvPr id="5" name="Content Placeholder 4" descr="A picture containing screenshot&#10;&#10;Description automatically generated">
            <a:extLst>
              <a:ext uri="{FF2B5EF4-FFF2-40B4-BE49-F238E27FC236}">
                <a16:creationId xmlns:a16="http://schemas.microsoft.com/office/drawing/2014/main" id="{341B9C78-C041-FF4E-8464-B5EC605AECC7}"/>
              </a:ext>
            </a:extLst>
          </p:cNvPr>
          <p:cNvPicPr>
            <a:picLocks noGrp="1" noChangeAspect="1"/>
          </p:cNvPicPr>
          <p:nvPr>
            <p:ph idx="1"/>
          </p:nvPr>
        </p:nvPicPr>
        <p:blipFill>
          <a:blip r:embed="rId2"/>
          <a:stretch>
            <a:fillRect/>
          </a:stretch>
        </p:blipFill>
        <p:spPr>
          <a:xfrm>
            <a:off x="425610" y="1204949"/>
            <a:ext cx="6863206" cy="5348251"/>
          </a:xfrm>
        </p:spPr>
      </p:pic>
      <p:sp>
        <p:nvSpPr>
          <p:cNvPr id="6" name="TextBox 5">
            <a:extLst>
              <a:ext uri="{FF2B5EF4-FFF2-40B4-BE49-F238E27FC236}">
                <a16:creationId xmlns:a16="http://schemas.microsoft.com/office/drawing/2014/main" id="{2C3B3573-3D94-5340-9210-949BE423885C}"/>
              </a:ext>
            </a:extLst>
          </p:cNvPr>
          <p:cNvSpPr txBox="1"/>
          <p:nvPr/>
        </p:nvSpPr>
        <p:spPr>
          <a:xfrm>
            <a:off x="4343400" y="1204949"/>
            <a:ext cx="4634217" cy="646331"/>
          </a:xfrm>
          <a:prstGeom prst="rect">
            <a:avLst/>
          </a:prstGeom>
          <a:noFill/>
        </p:spPr>
        <p:txBody>
          <a:bodyPr wrap="none" rtlCol="0">
            <a:spAutoFit/>
          </a:bodyPr>
          <a:lstStyle/>
          <a:p>
            <a:r>
              <a:rPr lang="en-US" sz="1200" dirty="0"/>
              <a:t>Source: Fowler, UML Distilled</a:t>
            </a:r>
            <a:br>
              <a:rPr lang="en-US" sz="1200" dirty="0"/>
            </a:br>
            <a:r>
              <a:rPr lang="en-AU" sz="1200" dirty="0">
                <a:hlinkClick r:id="rId3"/>
              </a:rPr>
              <a:t>https://learning.oreilly.com/library/view/uml-distilled-a/0321193687</a:t>
            </a:r>
            <a:endParaRPr lang="en-US" sz="1200" dirty="0"/>
          </a:p>
          <a:p>
            <a:endParaRPr lang="en-US" sz="1200" dirty="0"/>
          </a:p>
        </p:txBody>
      </p:sp>
    </p:spTree>
    <p:extLst>
      <p:ext uri="{BB962C8B-B14F-4D97-AF65-F5344CB8AC3E}">
        <p14:creationId xmlns:p14="http://schemas.microsoft.com/office/powerpoint/2010/main" val="2012324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r>
              <a:rPr lang="en-US" altLang="en-US" b="1" dirty="0"/>
              <a:t>Key Topics this week</a:t>
            </a:r>
          </a:p>
        </p:txBody>
      </p:sp>
      <p:sp>
        <p:nvSpPr>
          <p:cNvPr id="7171" name="Rectangle 3"/>
          <p:cNvSpPr>
            <a:spLocks noGrp="1" noChangeArrowheads="1"/>
          </p:cNvSpPr>
          <p:nvPr>
            <p:ph type="subTitle" idx="1"/>
          </p:nvPr>
        </p:nvSpPr>
        <p:spPr>
          <a:xfrm>
            <a:off x="457200" y="1210458"/>
            <a:ext cx="5791200" cy="4800600"/>
          </a:xfrm>
        </p:spPr>
        <p:txBody>
          <a:bodyPr/>
          <a:lstStyle/>
          <a:p>
            <a:pPr lvl="1">
              <a:spcBef>
                <a:spcPts val="1200"/>
              </a:spcBef>
            </a:pPr>
            <a:endParaRPr lang="en-US" altLang="en-US" dirty="0"/>
          </a:p>
          <a:p>
            <a:pPr marL="342900" indent="-342900">
              <a:spcBef>
                <a:spcPts val="1200"/>
              </a:spcBef>
              <a:buFont typeface="+mj-lt"/>
              <a:buAutoNum type="arabicPeriod"/>
            </a:pPr>
            <a:r>
              <a:rPr lang="en-US" altLang="en-US" sz="2400" dirty="0"/>
              <a:t>UML Class diagrams (what they are for and how to read them)</a:t>
            </a:r>
          </a:p>
          <a:p>
            <a:pPr marL="342900" indent="-342900">
              <a:spcBef>
                <a:spcPts val="1200"/>
              </a:spcBef>
              <a:buFont typeface="+mj-lt"/>
              <a:buAutoNum type="arabicPeriod"/>
            </a:pPr>
            <a:r>
              <a:rPr lang="en-US" altLang="en-US" sz="2400" dirty="0"/>
              <a:t>Discovering objects (noun discovery method)</a:t>
            </a:r>
          </a:p>
          <a:p>
            <a:pPr marL="342900" indent="-342900">
              <a:spcBef>
                <a:spcPts val="1200"/>
              </a:spcBef>
              <a:buFont typeface="+mj-lt"/>
              <a:buAutoNum type="arabicPeriod"/>
            </a:pPr>
            <a:r>
              <a:rPr lang="en-US" altLang="en-US" sz="2400" dirty="0"/>
              <a:t>Discovering associations (Class, Responsibilities, Collaboration (CRC) method)</a:t>
            </a:r>
          </a:p>
          <a:p>
            <a:pPr lvl="1">
              <a:spcBef>
                <a:spcPts val="1200"/>
              </a:spcBef>
            </a:pPr>
            <a:endParaRPr lang="en-US" altLang="en-US" dirty="0"/>
          </a:p>
        </p:txBody>
      </p:sp>
      <p:pic>
        <p:nvPicPr>
          <p:cNvPr id="2" name="Picture 1">
            <a:extLst>
              <a:ext uri="{FF2B5EF4-FFF2-40B4-BE49-F238E27FC236}">
                <a16:creationId xmlns:a16="http://schemas.microsoft.com/office/drawing/2014/main" id="{24F7D7A4-AC31-5A45-BCDE-31E557F29AEF}"/>
              </a:ext>
            </a:extLst>
          </p:cNvPr>
          <p:cNvPicPr>
            <a:picLocks noChangeAspect="1"/>
          </p:cNvPicPr>
          <p:nvPr/>
        </p:nvPicPr>
        <p:blipFill>
          <a:blip r:embed="rId3"/>
          <a:stretch>
            <a:fillRect/>
          </a:stretch>
        </p:blipFill>
        <p:spPr>
          <a:xfrm>
            <a:off x="6096000" y="2209800"/>
            <a:ext cx="2762250" cy="3683000"/>
          </a:xfrm>
          <a:prstGeom prst="rect">
            <a:avLst/>
          </a:prstGeom>
        </p:spPr>
      </p:pic>
    </p:spTree>
    <p:extLst>
      <p:ext uri="{BB962C8B-B14F-4D97-AF65-F5344CB8AC3E}">
        <p14:creationId xmlns:p14="http://schemas.microsoft.com/office/powerpoint/2010/main" val="1932423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9FC75-5A04-D24D-A218-2C1833C049FD}"/>
              </a:ext>
            </a:extLst>
          </p:cNvPr>
          <p:cNvSpPr>
            <a:spLocks noGrp="1"/>
          </p:cNvSpPr>
          <p:nvPr>
            <p:ph type="title"/>
          </p:nvPr>
        </p:nvSpPr>
        <p:spPr/>
        <p:txBody>
          <a:bodyPr/>
          <a:lstStyle/>
          <a:p>
            <a:r>
              <a:rPr lang="en-US" dirty="0"/>
              <a:t>Which to use? </a:t>
            </a:r>
            <a:r>
              <a:rPr lang="en-US" sz="2000" dirty="0"/>
              <a:t>[Fowler]</a:t>
            </a:r>
            <a:endParaRPr lang="en-US" dirty="0"/>
          </a:p>
        </p:txBody>
      </p:sp>
      <p:sp>
        <p:nvSpPr>
          <p:cNvPr id="3" name="Content Placeholder 2">
            <a:extLst>
              <a:ext uri="{FF2B5EF4-FFF2-40B4-BE49-F238E27FC236}">
                <a16:creationId xmlns:a16="http://schemas.microsoft.com/office/drawing/2014/main" id="{C6C4BF2F-3C00-BA4B-AD98-E6C32C69A636}"/>
              </a:ext>
            </a:extLst>
          </p:cNvPr>
          <p:cNvSpPr>
            <a:spLocks noGrp="1"/>
          </p:cNvSpPr>
          <p:nvPr>
            <p:ph idx="1"/>
          </p:nvPr>
        </p:nvSpPr>
        <p:spPr/>
        <p:txBody>
          <a:bodyPr>
            <a:normAutofit lnSpcReduction="10000"/>
          </a:bodyPr>
          <a:lstStyle/>
          <a:p>
            <a:pPr marL="0" indent="0">
              <a:buNone/>
            </a:pPr>
            <a:r>
              <a:rPr lang="en-AU" dirty="0"/>
              <a:t>With two notations for the same thing, the obvious question is, </a:t>
            </a:r>
          </a:p>
          <a:p>
            <a:pPr marL="0" indent="0">
              <a:buNone/>
            </a:pPr>
            <a:r>
              <a:rPr lang="en-AU" dirty="0"/>
              <a:t>Why should you use one or the other? </a:t>
            </a:r>
          </a:p>
          <a:p>
            <a:pPr marL="0" indent="0">
              <a:buNone/>
            </a:pPr>
            <a:r>
              <a:rPr lang="en-AU" dirty="0"/>
              <a:t>In general, I tend to use </a:t>
            </a:r>
          </a:p>
          <a:p>
            <a:pPr marL="0" indent="0">
              <a:buNone/>
            </a:pPr>
            <a:endParaRPr lang="en-AU" dirty="0"/>
          </a:p>
          <a:p>
            <a:pPr marL="0" indent="0">
              <a:buNone/>
            </a:pPr>
            <a:r>
              <a:rPr lang="en-AU" b="1" dirty="0">
                <a:solidFill>
                  <a:srgbClr val="0432FF"/>
                </a:solidFill>
              </a:rPr>
              <a:t>attributes</a:t>
            </a:r>
            <a:r>
              <a:rPr lang="en-AU" dirty="0"/>
              <a:t> for small things, </a:t>
            </a:r>
          </a:p>
          <a:p>
            <a:pPr marL="0" indent="0">
              <a:buNone/>
            </a:pPr>
            <a:r>
              <a:rPr lang="en-AU" dirty="0"/>
              <a:t>such as dates or Booleans—in general, value types (page 73)—and </a:t>
            </a:r>
          </a:p>
          <a:p>
            <a:pPr marL="0" indent="0">
              <a:buNone/>
            </a:pPr>
            <a:endParaRPr lang="en-AU" dirty="0"/>
          </a:p>
          <a:p>
            <a:pPr marL="0" indent="0">
              <a:buNone/>
            </a:pPr>
            <a:r>
              <a:rPr lang="en-AU" b="1" dirty="0">
                <a:solidFill>
                  <a:srgbClr val="0432FF"/>
                </a:solidFill>
              </a:rPr>
              <a:t>associations</a:t>
            </a:r>
            <a:r>
              <a:rPr lang="en-AU" dirty="0"/>
              <a:t> for more significant classes, such as customers and orders. </a:t>
            </a:r>
          </a:p>
          <a:p>
            <a:pPr marL="0" indent="0">
              <a:buNone/>
            </a:pPr>
            <a:endParaRPr lang="en-AU" dirty="0"/>
          </a:p>
          <a:p>
            <a:pPr marL="0" indent="0">
              <a:buNone/>
            </a:pPr>
            <a:r>
              <a:rPr lang="en-AU" dirty="0"/>
              <a:t>I also tend to prefer to use class boxes for classes that are significant for the diagram, which leads to using associations, and attributes for things less important for that diagram. </a:t>
            </a:r>
          </a:p>
          <a:p>
            <a:pPr marL="0" indent="0">
              <a:buNone/>
            </a:pPr>
            <a:endParaRPr lang="en-AU" dirty="0"/>
          </a:p>
          <a:p>
            <a:pPr marL="0" indent="0">
              <a:buNone/>
            </a:pPr>
            <a:r>
              <a:rPr lang="en-AU" dirty="0"/>
              <a:t>The choice is much more about emphasis than about any underlying meaning.</a:t>
            </a:r>
            <a:endParaRPr lang="en-US" dirty="0"/>
          </a:p>
        </p:txBody>
      </p:sp>
    </p:spTree>
    <p:extLst>
      <p:ext uri="{BB962C8B-B14F-4D97-AF65-F5344CB8AC3E}">
        <p14:creationId xmlns:p14="http://schemas.microsoft.com/office/powerpoint/2010/main" val="111283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190CA-1E46-174A-A343-780382062B96}"/>
              </a:ext>
            </a:extLst>
          </p:cNvPr>
          <p:cNvSpPr>
            <a:spLocks noGrp="1"/>
          </p:cNvSpPr>
          <p:nvPr>
            <p:ph type="title"/>
          </p:nvPr>
        </p:nvSpPr>
        <p:spPr/>
        <p:txBody>
          <a:bodyPr/>
          <a:lstStyle/>
          <a:p>
            <a:r>
              <a:rPr lang="en-US" dirty="0"/>
              <a:t>Programming Interpretation</a:t>
            </a:r>
          </a:p>
        </p:txBody>
      </p:sp>
      <p:sp>
        <p:nvSpPr>
          <p:cNvPr id="4" name="Rectangle 3">
            <a:extLst>
              <a:ext uri="{FF2B5EF4-FFF2-40B4-BE49-F238E27FC236}">
                <a16:creationId xmlns:a16="http://schemas.microsoft.com/office/drawing/2014/main" id="{4C85594B-BE33-4644-9616-EFF36C98C8BC}"/>
              </a:ext>
            </a:extLst>
          </p:cNvPr>
          <p:cNvSpPr/>
          <p:nvPr/>
        </p:nvSpPr>
        <p:spPr>
          <a:xfrm>
            <a:off x="381000" y="1143000"/>
            <a:ext cx="6400800" cy="5878532"/>
          </a:xfrm>
          <a:prstGeom prst="rect">
            <a:avLst/>
          </a:prstGeom>
        </p:spPr>
        <p:txBody>
          <a:bodyPr wrap="square">
            <a:spAutoFit/>
          </a:bodyPr>
          <a:lstStyle/>
          <a:p>
            <a:r>
              <a:rPr lang="en-AU" sz="2000" dirty="0">
                <a:solidFill>
                  <a:srgbClr val="333333"/>
                </a:solidFill>
              </a:rPr>
              <a:t>As with anything else in the UML, there’s no one way to interpret properties in code. </a:t>
            </a:r>
          </a:p>
          <a:p>
            <a:endParaRPr lang="en-AU" sz="2000" dirty="0">
              <a:solidFill>
                <a:srgbClr val="333333"/>
              </a:solidFill>
            </a:endParaRPr>
          </a:p>
          <a:p>
            <a:r>
              <a:rPr lang="en-AU" sz="2000" dirty="0">
                <a:solidFill>
                  <a:srgbClr val="333333"/>
                </a:solidFill>
              </a:rPr>
              <a:t>The most common software representation is that of a field or property of your programming language. </a:t>
            </a:r>
          </a:p>
          <a:p>
            <a:endParaRPr lang="en-AU" sz="2000" dirty="0">
              <a:solidFill>
                <a:srgbClr val="333333"/>
              </a:solidFill>
            </a:endParaRPr>
          </a:p>
          <a:p>
            <a:r>
              <a:rPr lang="en-AU" sz="2000" dirty="0">
                <a:solidFill>
                  <a:srgbClr val="333333"/>
                </a:solidFill>
              </a:rPr>
              <a:t>So the Order Line class from </a:t>
            </a:r>
            <a:r>
              <a:rPr lang="en-AU" sz="2000" dirty="0">
                <a:solidFill>
                  <a:srgbClr val="070707"/>
                </a:solidFill>
                <a:hlinkClick r:id="rId3"/>
              </a:rPr>
              <a:t>Figure 3.1</a:t>
            </a:r>
            <a:r>
              <a:rPr lang="en-AU" sz="2000" dirty="0">
                <a:solidFill>
                  <a:srgbClr val="333333"/>
                </a:solidFill>
              </a:rPr>
              <a:t> would correspond to something like the following in Java:</a:t>
            </a:r>
          </a:p>
          <a:p>
            <a:endParaRPr lang="en-AU" sz="2000" dirty="0">
              <a:solidFill>
                <a:srgbClr val="333333"/>
              </a:solidFill>
            </a:endParaRPr>
          </a:p>
          <a:p>
            <a:r>
              <a:rPr lang="en-AU" sz="2000" dirty="0">
                <a:solidFill>
                  <a:srgbClr val="333333"/>
                </a:solidFill>
                <a:latin typeface="Courier" pitchFamily="2" charset="0"/>
              </a:rPr>
              <a:t>public class </a:t>
            </a:r>
            <a:r>
              <a:rPr lang="en-AU" sz="2000" dirty="0" err="1">
                <a:solidFill>
                  <a:srgbClr val="333333"/>
                </a:solidFill>
                <a:latin typeface="Courier" pitchFamily="2" charset="0"/>
              </a:rPr>
              <a:t>OrderLine</a:t>
            </a:r>
            <a:r>
              <a:rPr lang="en-AU" sz="2000" dirty="0">
                <a:solidFill>
                  <a:srgbClr val="333333"/>
                </a:solidFill>
                <a:latin typeface="Courier" pitchFamily="2" charset="0"/>
              </a:rPr>
              <a:t>... </a:t>
            </a:r>
          </a:p>
          <a:p>
            <a:r>
              <a:rPr lang="en-AU" sz="2000" dirty="0">
                <a:solidFill>
                  <a:srgbClr val="333333"/>
                </a:solidFill>
                <a:latin typeface="Courier" pitchFamily="2" charset="0"/>
              </a:rPr>
              <a:t>private int quantity; </a:t>
            </a:r>
          </a:p>
          <a:p>
            <a:r>
              <a:rPr lang="en-AU" sz="2000" dirty="0">
                <a:solidFill>
                  <a:srgbClr val="333333"/>
                </a:solidFill>
                <a:latin typeface="Courier" pitchFamily="2" charset="0"/>
              </a:rPr>
              <a:t>private Money price; </a:t>
            </a:r>
          </a:p>
          <a:p>
            <a:r>
              <a:rPr lang="en-AU" sz="2000" dirty="0">
                <a:solidFill>
                  <a:srgbClr val="333333"/>
                </a:solidFill>
                <a:latin typeface="Courier" pitchFamily="2" charset="0"/>
              </a:rPr>
              <a:t>private Order order; </a:t>
            </a:r>
          </a:p>
          <a:p>
            <a:r>
              <a:rPr lang="en-AU" sz="2000" dirty="0">
                <a:solidFill>
                  <a:srgbClr val="333333"/>
                </a:solidFill>
                <a:latin typeface="Courier" pitchFamily="2" charset="0"/>
              </a:rPr>
              <a:t>private Product product </a:t>
            </a:r>
          </a:p>
          <a:p>
            <a:endParaRPr lang="en-AU" sz="2000" dirty="0">
              <a:solidFill>
                <a:srgbClr val="333333"/>
              </a:solidFill>
              <a:latin typeface="Courier" pitchFamily="2" charset="0"/>
            </a:endParaRPr>
          </a:p>
          <a:p>
            <a:r>
              <a:rPr lang="en-AU" sz="2000" dirty="0"/>
              <a:t>If an attribute is multivalued, this implies that the data concerned is a collection (</a:t>
            </a:r>
            <a:r>
              <a:rPr lang="en-AU" sz="2000" dirty="0" err="1"/>
              <a:t>ArrayList</a:t>
            </a:r>
            <a:r>
              <a:rPr lang="en-AU" sz="2000" dirty="0"/>
              <a:t> etc in Java)</a:t>
            </a:r>
            <a:endParaRPr lang="en-AU" sz="2000" dirty="0">
              <a:solidFill>
                <a:srgbClr val="333333"/>
              </a:solidFill>
              <a:latin typeface="Courier" pitchFamily="2" charset="0"/>
            </a:endParaRPr>
          </a:p>
          <a:p>
            <a:br>
              <a:rPr lang="en-AU" dirty="0"/>
            </a:br>
            <a:endParaRPr lang="en-US" dirty="0"/>
          </a:p>
        </p:txBody>
      </p:sp>
      <p:pic>
        <p:nvPicPr>
          <p:cNvPr id="6" name="Picture 5" descr="A screenshot of a cell phone&#10;&#10;Description automatically generated">
            <a:extLst>
              <a:ext uri="{FF2B5EF4-FFF2-40B4-BE49-F238E27FC236}">
                <a16:creationId xmlns:a16="http://schemas.microsoft.com/office/drawing/2014/main" id="{03445848-9117-6C47-8CF0-E65A32573BC4}"/>
              </a:ext>
            </a:extLst>
          </p:cNvPr>
          <p:cNvPicPr>
            <a:picLocks noChangeAspect="1"/>
          </p:cNvPicPr>
          <p:nvPr/>
        </p:nvPicPr>
        <p:blipFill>
          <a:blip r:embed="rId4"/>
          <a:stretch>
            <a:fillRect/>
          </a:stretch>
        </p:blipFill>
        <p:spPr>
          <a:xfrm>
            <a:off x="6750934" y="914400"/>
            <a:ext cx="1935993" cy="5627665"/>
          </a:xfrm>
          <a:prstGeom prst="rect">
            <a:avLst/>
          </a:prstGeom>
        </p:spPr>
      </p:pic>
    </p:spTree>
    <p:extLst>
      <p:ext uri="{BB962C8B-B14F-4D97-AF65-F5344CB8AC3E}">
        <p14:creationId xmlns:p14="http://schemas.microsoft.com/office/powerpoint/2010/main" val="185266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4F1BB-0901-4B40-96F2-2307499B2073}"/>
              </a:ext>
            </a:extLst>
          </p:cNvPr>
          <p:cNvSpPr>
            <a:spLocks noGrp="1"/>
          </p:cNvSpPr>
          <p:nvPr>
            <p:ph type="title"/>
          </p:nvPr>
        </p:nvSpPr>
        <p:spPr/>
        <p:txBody>
          <a:bodyPr/>
          <a:lstStyle/>
          <a:p>
            <a:r>
              <a:rPr lang="en-AU" dirty="0"/>
              <a:t> generalization</a:t>
            </a:r>
            <a:endParaRPr lang="en-US" dirty="0"/>
          </a:p>
        </p:txBody>
      </p:sp>
      <p:sp>
        <p:nvSpPr>
          <p:cNvPr id="3" name="Content Placeholder 2">
            <a:extLst>
              <a:ext uri="{FF2B5EF4-FFF2-40B4-BE49-F238E27FC236}">
                <a16:creationId xmlns:a16="http://schemas.microsoft.com/office/drawing/2014/main" id="{4CBEBDBF-5F90-1645-99B6-4D9B03FA4077}"/>
              </a:ext>
            </a:extLst>
          </p:cNvPr>
          <p:cNvSpPr>
            <a:spLocks noGrp="1"/>
          </p:cNvSpPr>
          <p:nvPr>
            <p:ph idx="1"/>
          </p:nvPr>
        </p:nvSpPr>
        <p:spPr/>
        <p:txBody>
          <a:bodyPr/>
          <a:lstStyle/>
          <a:p>
            <a:pPr marL="0" indent="0">
              <a:buNone/>
            </a:pPr>
            <a:r>
              <a:rPr lang="en-AU" dirty="0"/>
              <a:t> classes</a:t>
            </a:r>
            <a:r>
              <a:rPr lang="en-AU" b="1" dirty="0"/>
              <a:t>, </a:t>
            </a:r>
            <a:r>
              <a:rPr lang="en-AU" dirty="0"/>
              <a:t>associations, attributes, </a:t>
            </a:r>
            <a:r>
              <a:rPr lang="en-AU" b="1" dirty="0"/>
              <a:t>generalization</a:t>
            </a:r>
            <a:r>
              <a:rPr lang="en-AU" dirty="0"/>
              <a:t>, and constraints</a:t>
            </a:r>
            <a:endParaRPr lang="en-US" dirty="0"/>
          </a:p>
        </p:txBody>
      </p:sp>
    </p:spTree>
    <p:extLst>
      <p:ext uri="{BB962C8B-B14F-4D97-AF65-F5344CB8AC3E}">
        <p14:creationId xmlns:p14="http://schemas.microsoft.com/office/powerpoint/2010/main" val="2451516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E4A56-CF4C-694B-BB56-3D3429F93706}"/>
              </a:ext>
            </a:extLst>
          </p:cNvPr>
          <p:cNvSpPr>
            <a:spLocks noGrp="1"/>
          </p:cNvSpPr>
          <p:nvPr>
            <p:ph type="title"/>
          </p:nvPr>
        </p:nvSpPr>
        <p:spPr/>
        <p:txBody>
          <a:bodyPr/>
          <a:lstStyle/>
          <a:p>
            <a:r>
              <a:rPr lang="en-US" dirty="0"/>
              <a:t>What is generalization?</a:t>
            </a:r>
          </a:p>
        </p:txBody>
      </p:sp>
      <p:pic>
        <p:nvPicPr>
          <p:cNvPr id="5" name="Picture 4" descr="A close up of a map&#10;&#10;Description automatically generated">
            <a:extLst>
              <a:ext uri="{FF2B5EF4-FFF2-40B4-BE49-F238E27FC236}">
                <a16:creationId xmlns:a16="http://schemas.microsoft.com/office/drawing/2014/main" id="{3FB5DA33-982C-2242-9CDE-1136230133C7}"/>
              </a:ext>
            </a:extLst>
          </p:cNvPr>
          <p:cNvPicPr>
            <a:picLocks noChangeAspect="1"/>
          </p:cNvPicPr>
          <p:nvPr/>
        </p:nvPicPr>
        <p:blipFill>
          <a:blip r:embed="rId2"/>
          <a:stretch>
            <a:fillRect/>
          </a:stretch>
        </p:blipFill>
        <p:spPr>
          <a:xfrm>
            <a:off x="4800600" y="1219200"/>
            <a:ext cx="4076700" cy="5105400"/>
          </a:xfrm>
          <a:prstGeom prst="rect">
            <a:avLst/>
          </a:prstGeom>
        </p:spPr>
      </p:pic>
      <p:sp>
        <p:nvSpPr>
          <p:cNvPr id="3" name="Content Placeholder 2">
            <a:extLst>
              <a:ext uri="{FF2B5EF4-FFF2-40B4-BE49-F238E27FC236}">
                <a16:creationId xmlns:a16="http://schemas.microsoft.com/office/drawing/2014/main" id="{F944EE2A-1559-8E4D-827F-8F64FCCDC736}"/>
              </a:ext>
            </a:extLst>
          </p:cNvPr>
          <p:cNvSpPr>
            <a:spLocks noGrp="1"/>
          </p:cNvSpPr>
          <p:nvPr>
            <p:ph idx="1"/>
          </p:nvPr>
        </p:nvSpPr>
        <p:spPr>
          <a:xfrm>
            <a:off x="457200" y="1600200"/>
            <a:ext cx="4495800" cy="4525963"/>
          </a:xfrm>
          <a:solidFill>
            <a:schemeClr val="bg1"/>
          </a:solidFill>
        </p:spPr>
        <p:txBody>
          <a:bodyPr/>
          <a:lstStyle/>
          <a:p>
            <a:r>
              <a:rPr lang="en-AU" dirty="0"/>
              <a:t>A typical example of </a:t>
            </a:r>
            <a:br>
              <a:rPr lang="en-AU" dirty="0"/>
            </a:br>
            <a:r>
              <a:rPr lang="en-AU" b="1" dirty="0"/>
              <a:t>generalization</a:t>
            </a:r>
            <a:r>
              <a:rPr lang="en-AU" dirty="0"/>
              <a:t> </a:t>
            </a:r>
            <a:br>
              <a:rPr lang="en-AU" dirty="0"/>
            </a:br>
            <a:r>
              <a:rPr lang="en-AU" dirty="0"/>
              <a:t>involves the personal and corporate customers of a business. </a:t>
            </a:r>
            <a:br>
              <a:rPr lang="en-AU" dirty="0"/>
            </a:br>
            <a:endParaRPr lang="en-AU" dirty="0"/>
          </a:p>
          <a:p>
            <a:r>
              <a:rPr lang="en-AU" dirty="0"/>
              <a:t>They have differences but also many similarities. </a:t>
            </a:r>
            <a:br>
              <a:rPr lang="en-AU" dirty="0"/>
            </a:br>
            <a:endParaRPr lang="en-AU" dirty="0"/>
          </a:p>
          <a:p>
            <a:r>
              <a:rPr lang="en-AU" dirty="0"/>
              <a:t>The similarities can be placed in a general Customer class (the supertype), </a:t>
            </a:r>
            <a:br>
              <a:rPr lang="en-AU" dirty="0"/>
            </a:br>
            <a:endParaRPr lang="en-AU" dirty="0"/>
          </a:p>
          <a:p>
            <a:r>
              <a:rPr lang="en-AU" dirty="0"/>
              <a:t>Personal Customer and Corporate Customer are subtypes.</a:t>
            </a:r>
            <a:endParaRPr lang="en-US" dirty="0"/>
          </a:p>
        </p:txBody>
      </p:sp>
    </p:spTree>
    <p:extLst>
      <p:ext uri="{BB962C8B-B14F-4D97-AF65-F5344CB8AC3E}">
        <p14:creationId xmlns:p14="http://schemas.microsoft.com/office/powerpoint/2010/main" val="738692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a:xfrm>
            <a:off x="235025" y="560203"/>
            <a:ext cx="6156176" cy="648072"/>
          </a:xfrm>
        </p:spPr>
        <p:txBody>
          <a:bodyPr/>
          <a:lstStyle/>
          <a:p>
            <a:pPr eaLnBrk="1" hangingPunct="1"/>
            <a:r>
              <a:rPr lang="en-US" altLang="en-US" dirty="0">
                <a:ea typeface="ＭＳ Ｐゴシック" panose="020B0600070205080204" pitchFamily="34" charset="-128"/>
              </a:rPr>
              <a:t>Generalization</a:t>
            </a:r>
          </a:p>
        </p:txBody>
      </p:sp>
      <p:sp>
        <p:nvSpPr>
          <p:cNvPr id="31747" name="Rectangle 1027"/>
          <p:cNvSpPr>
            <a:spLocks noGrp="1" noChangeArrowheads="1"/>
          </p:cNvSpPr>
          <p:nvPr>
            <p:ph idx="1"/>
          </p:nvPr>
        </p:nvSpPr>
        <p:spPr>
          <a:xfrm>
            <a:off x="457200" y="4116388"/>
            <a:ext cx="8226425" cy="1825625"/>
          </a:xfrm>
        </p:spPr>
        <p:txBody>
          <a:bodyPr>
            <a:normAutofit fontScale="85000" lnSpcReduction="20000"/>
          </a:bodyPr>
          <a:lstStyle/>
          <a:p>
            <a:pPr eaLnBrk="1" hangingPunct="1">
              <a:lnSpc>
                <a:spcPct val="140000"/>
              </a:lnSpc>
            </a:pPr>
            <a:r>
              <a:rPr lang="en-US" altLang="en-US" sz="2500" dirty="0">
                <a:ea typeface="ＭＳ Ｐゴシック" panose="020B0600070205080204" pitchFamily="34" charset="-128"/>
              </a:rPr>
              <a:t>Generalization relationships denote inheritance between classes.</a:t>
            </a:r>
          </a:p>
          <a:p>
            <a:pPr eaLnBrk="1" hangingPunct="1">
              <a:lnSpc>
                <a:spcPct val="140000"/>
              </a:lnSpc>
            </a:pPr>
            <a:r>
              <a:rPr lang="en-US" altLang="en-US" sz="2500" dirty="0">
                <a:ea typeface="ＭＳ Ｐゴシック" panose="020B0600070205080204" pitchFamily="34" charset="-128"/>
              </a:rPr>
              <a:t>The children classes inherit the attributes and operations of the parent class.</a:t>
            </a:r>
          </a:p>
          <a:p>
            <a:pPr eaLnBrk="1" hangingPunct="1">
              <a:lnSpc>
                <a:spcPct val="140000"/>
              </a:lnSpc>
            </a:pPr>
            <a:r>
              <a:rPr lang="en-US" altLang="en-US" sz="2500" dirty="0">
                <a:ea typeface="ＭＳ Ｐゴシック" panose="020B0600070205080204" pitchFamily="34" charset="-128"/>
              </a:rPr>
              <a:t>Generalization simplifies the model by eliminating redundancy.</a:t>
            </a:r>
          </a:p>
        </p:txBody>
      </p:sp>
      <p:grpSp>
        <p:nvGrpSpPr>
          <p:cNvPr id="31748" name="Group 1028"/>
          <p:cNvGrpSpPr>
            <a:grpSpLocks/>
          </p:cNvGrpSpPr>
          <p:nvPr/>
        </p:nvGrpSpPr>
        <p:grpSpPr bwMode="auto">
          <a:xfrm>
            <a:off x="1106488" y="1620838"/>
            <a:ext cx="6931025" cy="1895475"/>
            <a:chOff x="614" y="1021"/>
            <a:chExt cx="4366" cy="1194"/>
          </a:xfrm>
        </p:grpSpPr>
        <p:grpSp>
          <p:nvGrpSpPr>
            <p:cNvPr id="31749" name="Group 1029"/>
            <p:cNvGrpSpPr>
              <a:grpSpLocks/>
            </p:cNvGrpSpPr>
            <p:nvPr/>
          </p:nvGrpSpPr>
          <p:grpSpPr bwMode="auto">
            <a:xfrm>
              <a:off x="2054" y="1021"/>
              <a:ext cx="1390" cy="282"/>
              <a:chOff x="2054" y="1021"/>
              <a:chExt cx="1390" cy="282"/>
            </a:xfrm>
          </p:grpSpPr>
          <p:sp>
            <p:nvSpPr>
              <p:cNvPr id="31759" name="Rectangle 1030"/>
              <p:cNvSpPr>
                <a:spLocks noChangeArrowheads="1"/>
              </p:cNvSpPr>
              <p:nvPr/>
            </p:nvSpPr>
            <p:spPr bwMode="auto">
              <a:xfrm>
                <a:off x="2054" y="1021"/>
                <a:ext cx="1390" cy="28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31760" name="Rectangle 1031"/>
              <p:cNvSpPr>
                <a:spLocks noChangeArrowheads="1"/>
              </p:cNvSpPr>
              <p:nvPr/>
            </p:nvSpPr>
            <p:spPr bwMode="auto">
              <a:xfrm>
                <a:off x="2491" y="1076"/>
                <a:ext cx="5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1800" b="1" i="1">
                    <a:solidFill>
                      <a:srgbClr val="000000"/>
                    </a:solidFill>
                    <a:latin typeface="Courier New" panose="02070309020205020404" pitchFamily="49" charset="0"/>
                  </a:rPr>
                  <a:t>Button</a:t>
                </a:r>
              </a:p>
            </p:txBody>
          </p:sp>
        </p:grpSp>
        <p:grpSp>
          <p:nvGrpSpPr>
            <p:cNvPr id="31750" name="Group 1032"/>
            <p:cNvGrpSpPr>
              <a:grpSpLocks/>
            </p:cNvGrpSpPr>
            <p:nvPr/>
          </p:nvGrpSpPr>
          <p:grpSpPr bwMode="auto">
            <a:xfrm>
              <a:off x="3590" y="1933"/>
              <a:ext cx="1390" cy="282"/>
              <a:chOff x="3590" y="1933"/>
              <a:chExt cx="1390" cy="282"/>
            </a:xfrm>
          </p:grpSpPr>
          <p:sp>
            <p:nvSpPr>
              <p:cNvPr id="31757" name="Rectangle 1033"/>
              <p:cNvSpPr>
                <a:spLocks noChangeArrowheads="1"/>
              </p:cNvSpPr>
              <p:nvPr/>
            </p:nvSpPr>
            <p:spPr bwMode="auto">
              <a:xfrm>
                <a:off x="3590" y="1933"/>
                <a:ext cx="1390" cy="28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31758" name="Rectangle 1034"/>
              <p:cNvSpPr>
                <a:spLocks noChangeArrowheads="1"/>
              </p:cNvSpPr>
              <p:nvPr/>
            </p:nvSpPr>
            <p:spPr bwMode="auto">
              <a:xfrm>
                <a:off x="3855" y="1988"/>
                <a:ext cx="8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1800" b="1">
                    <a:solidFill>
                      <a:srgbClr val="000000"/>
                    </a:solidFill>
                    <a:latin typeface="Courier New" panose="02070309020205020404" pitchFamily="49" charset="0"/>
                  </a:rPr>
                  <a:t>ZoneButton</a:t>
                </a:r>
              </a:p>
            </p:txBody>
          </p:sp>
        </p:grpSp>
        <p:cxnSp>
          <p:nvCxnSpPr>
            <p:cNvPr id="31751" name="AutoShape 1035"/>
            <p:cNvCxnSpPr>
              <a:cxnSpLocks noChangeShapeType="1"/>
              <a:stCxn id="31759" idx="2"/>
              <a:endCxn id="31757" idx="1"/>
            </p:cNvCxnSpPr>
            <p:nvPr/>
          </p:nvCxnSpPr>
          <p:spPr bwMode="auto">
            <a:xfrm rot="16200000" flipH="1">
              <a:off x="2784" y="1277"/>
              <a:ext cx="762" cy="832"/>
            </a:xfrm>
            <a:prstGeom prst="bentConnector2">
              <a:avLst/>
            </a:prstGeom>
            <a:noFill/>
            <a:ln w="28575">
              <a:solidFill>
                <a:schemeClr val="tx1"/>
              </a:solidFill>
              <a:miter lim="800000"/>
              <a:headEnd/>
              <a:tailEnd type="none" w="lg" len="lg"/>
            </a:ln>
            <a:extLst>
              <a:ext uri="{909E8E84-426E-40DD-AFC4-6F175D3DCCD1}">
                <a14:hiddenFill xmlns:a14="http://schemas.microsoft.com/office/drawing/2010/main">
                  <a:noFill/>
                </a14:hiddenFill>
              </a:ext>
            </a:extLst>
          </p:spPr>
        </p:cxnSp>
        <p:grpSp>
          <p:nvGrpSpPr>
            <p:cNvPr id="31752" name="Group 1036"/>
            <p:cNvGrpSpPr>
              <a:grpSpLocks/>
            </p:cNvGrpSpPr>
            <p:nvPr/>
          </p:nvGrpSpPr>
          <p:grpSpPr bwMode="auto">
            <a:xfrm>
              <a:off x="614" y="1933"/>
              <a:ext cx="1390" cy="282"/>
              <a:chOff x="614" y="1933"/>
              <a:chExt cx="1390" cy="282"/>
            </a:xfrm>
          </p:grpSpPr>
          <p:sp>
            <p:nvSpPr>
              <p:cNvPr id="31755" name="Rectangle 1037"/>
              <p:cNvSpPr>
                <a:spLocks noChangeArrowheads="1"/>
              </p:cNvSpPr>
              <p:nvPr/>
            </p:nvSpPr>
            <p:spPr bwMode="auto">
              <a:xfrm>
                <a:off x="614" y="1933"/>
                <a:ext cx="1390" cy="28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31756" name="Rectangle 1038"/>
              <p:cNvSpPr>
                <a:spLocks noChangeArrowheads="1"/>
              </p:cNvSpPr>
              <p:nvPr/>
            </p:nvSpPr>
            <p:spPr bwMode="auto">
              <a:xfrm>
                <a:off x="793" y="1988"/>
                <a:ext cx="10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1800" b="1">
                    <a:solidFill>
                      <a:srgbClr val="000000"/>
                    </a:solidFill>
                    <a:latin typeface="Courier New" panose="02070309020205020404" pitchFamily="49" charset="0"/>
                  </a:rPr>
                  <a:t>CancelButton</a:t>
                </a:r>
              </a:p>
            </p:txBody>
          </p:sp>
        </p:grpSp>
        <p:cxnSp>
          <p:nvCxnSpPr>
            <p:cNvPr id="31753" name="AutoShape 1039"/>
            <p:cNvCxnSpPr>
              <a:cxnSpLocks noChangeShapeType="1"/>
              <a:stCxn id="31755" idx="3"/>
              <a:endCxn id="31759" idx="2"/>
            </p:cNvCxnSpPr>
            <p:nvPr/>
          </p:nvCxnSpPr>
          <p:spPr bwMode="auto">
            <a:xfrm flipV="1">
              <a:off x="2013" y="1312"/>
              <a:ext cx="736" cy="762"/>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1754" name="AutoShape 1040"/>
            <p:cNvSpPr>
              <a:spLocks noChangeArrowheads="1"/>
            </p:cNvSpPr>
            <p:nvPr/>
          </p:nvSpPr>
          <p:spPr bwMode="auto">
            <a:xfrm>
              <a:off x="2616" y="1320"/>
              <a:ext cx="278" cy="240"/>
            </a:xfrm>
            <a:prstGeom prst="triangle">
              <a:avLst>
                <a:gd name="adj" fmla="val 50000"/>
              </a:avLst>
            </a:prstGeom>
            <a:solidFill>
              <a:schemeClr val="bg1"/>
            </a:solidFill>
            <a:ln w="2857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4F1BB-0901-4B40-96F2-2307499B2073}"/>
              </a:ext>
            </a:extLst>
          </p:cNvPr>
          <p:cNvSpPr>
            <a:spLocks noGrp="1"/>
          </p:cNvSpPr>
          <p:nvPr>
            <p:ph type="title"/>
          </p:nvPr>
        </p:nvSpPr>
        <p:spPr/>
        <p:txBody>
          <a:bodyPr/>
          <a:lstStyle/>
          <a:p>
            <a:r>
              <a:rPr lang="en-AU" dirty="0"/>
              <a:t> constraints</a:t>
            </a:r>
            <a:endParaRPr lang="en-US" dirty="0"/>
          </a:p>
        </p:txBody>
      </p:sp>
      <p:sp>
        <p:nvSpPr>
          <p:cNvPr id="3" name="Content Placeholder 2">
            <a:extLst>
              <a:ext uri="{FF2B5EF4-FFF2-40B4-BE49-F238E27FC236}">
                <a16:creationId xmlns:a16="http://schemas.microsoft.com/office/drawing/2014/main" id="{4CBEBDBF-5F90-1645-99B6-4D9B03FA4077}"/>
              </a:ext>
            </a:extLst>
          </p:cNvPr>
          <p:cNvSpPr>
            <a:spLocks noGrp="1"/>
          </p:cNvSpPr>
          <p:nvPr>
            <p:ph idx="1"/>
          </p:nvPr>
        </p:nvSpPr>
        <p:spPr/>
        <p:txBody>
          <a:bodyPr/>
          <a:lstStyle/>
          <a:p>
            <a:pPr marL="0" indent="0">
              <a:buNone/>
            </a:pPr>
            <a:r>
              <a:rPr lang="en-AU" dirty="0"/>
              <a:t> classes, associations, attributes, generalization, and </a:t>
            </a:r>
            <a:r>
              <a:rPr lang="en-AU" b="1" dirty="0"/>
              <a:t>constraints</a:t>
            </a:r>
            <a:endParaRPr lang="en-US" b="1" dirty="0"/>
          </a:p>
        </p:txBody>
      </p:sp>
    </p:spTree>
    <p:extLst>
      <p:ext uri="{BB962C8B-B14F-4D97-AF65-F5344CB8AC3E}">
        <p14:creationId xmlns:p14="http://schemas.microsoft.com/office/powerpoint/2010/main" val="517476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FEAA1-520E-B64B-84F6-265F207F4E79}"/>
              </a:ext>
            </a:extLst>
          </p:cNvPr>
          <p:cNvSpPr>
            <a:spLocks noGrp="1"/>
          </p:cNvSpPr>
          <p:nvPr>
            <p:ph type="title"/>
          </p:nvPr>
        </p:nvSpPr>
        <p:spPr/>
        <p:txBody>
          <a:bodyPr/>
          <a:lstStyle/>
          <a:p>
            <a:r>
              <a:rPr lang="en-US" dirty="0"/>
              <a:t>Constraints</a:t>
            </a:r>
          </a:p>
        </p:txBody>
      </p:sp>
      <p:sp>
        <p:nvSpPr>
          <p:cNvPr id="3" name="Content Placeholder 2">
            <a:extLst>
              <a:ext uri="{FF2B5EF4-FFF2-40B4-BE49-F238E27FC236}">
                <a16:creationId xmlns:a16="http://schemas.microsoft.com/office/drawing/2014/main" id="{6F657150-0A55-AE44-93BE-90FD560E8938}"/>
              </a:ext>
            </a:extLst>
          </p:cNvPr>
          <p:cNvSpPr>
            <a:spLocks noGrp="1"/>
          </p:cNvSpPr>
          <p:nvPr>
            <p:ph idx="1"/>
          </p:nvPr>
        </p:nvSpPr>
        <p:spPr/>
        <p:txBody>
          <a:bodyPr/>
          <a:lstStyle/>
          <a:p>
            <a:r>
              <a:rPr lang="en-US" dirty="0"/>
              <a:t>UML class diagrams indicate constraints via association, attributes and generalizations</a:t>
            </a:r>
          </a:p>
          <a:p>
            <a:r>
              <a:rPr lang="en-US" dirty="0"/>
              <a:t>But other types of constraints may also need to be capture</a:t>
            </a:r>
          </a:p>
          <a:p>
            <a:r>
              <a:rPr lang="en-US" dirty="0"/>
              <a:t>UML allows you to use </a:t>
            </a:r>
            <a:r>
              <a:rPr lang="en-US" i="1" dirty="0"/>
              <a:t>anything</a:t>
            </a:r>
            <a:r>
              <a:rPr lang="en-US" dirty="0"/>
              <a:t> to describe constraints</a:t>
            </a:r>
          </a:p>
          <a:p>
            <a:r>
              <a:rPr lang="en-US" dirty="0"/>
              <a:t>The only rule is you put them inside curly braces {}</a:t>
            </a:r>
          </a:p>
          <a:p>
            <a:r>
              <a:rPr lang="en-US" dirty="0"/>
              <a:t>Natural or formal language can be used to describe the constraint</a:t>
            </a:r>
          </a:p>
          <a:p>
            <a:endParaRPr lang="en-US" dirty="0"/>
          </a:p>
        </p:txBody>
      </p:sp>
      <p:pic>
        <p:nvPicPr>
          <p:cNvPr id="5" name="Picture 4" descr="Constraint example from Fowler Fig 3.1">
            <a:extLst>
              <a:ext uri="{FF2B5EF4-FFF2-40B4-BE49-F238E27FC236}">
                <a16:creationId xmlns:a16="http://schemas.microsoft.com/office/drawing/2014/main" id="{8AED5242-5056-8B47-952F-CD98444D133D}"/>
              </a:ext>
            </a:extLst>
          </p:cNvPr>
          <p:cNvPicPr>
            <a:picLocks noChangeAspect="1"/>
          </p:cNvPicPr>
          <p:nvPr/>
        </p:nvPicPr>
        <p:blipFill>
          <a:blip r:embed="rId2"/>
          <a:stretch>
            <a:fillRect/>
          </a:stretch>
        </p:blipFill>
        <p:spPr>
          <a:xfrm>
            <a:off x="1905000" y="3657600"/>
            <a:ext cx="4978400" cy="2311400"/>
          </a:xfrm>
          <a:prstGeom prst="rect">
            <a:avLst/>
          </a:prstGeom>
        </p:spPr>
      </p:pic>
    </p:spTree>
    <p:extLst>
      <p:ext uri="{BB962C8B-B14F-4D97-AF65-F5344CB8AC3E}">
        <p14:creationId xmlns:p14="http://schemas.microsoft.com/office/powerpoint/2010/main" val="1026361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D54F400-5862-B749-A59A-83176D63274A}"/>
              </a:ext>
            </a:extLst>
          </p:cNvPr>
          <p:cNvSpPr>
            <a:spLocks noGrp="1"/>
          </p:cNvSpPr>
          <p:nvPr>
            <p:ph type="ctrTitle"/>
          </p:nvPr>
        </p:nvSpPr>
        <p:spPr>
          <a:xfrm>
            <a:off x="381000" y="76200"/>
            <a:ext cx="7239000" cy="766762"/>
          </a:xfrm>
        </p:spPr>
        <p:txBody>
          <a:bodyPr/>
          <a:lstStyle/>
          <a:p>
            <a:r>
              <a:rPr lang="en-US" dirty="0"/>
              <a:t>2. </a:t>
            </a:r>
            <a:r>
              <a:rPr lang="en-US" altLang="en-US" dirty="0"/>
              <a:t>Discovering objects and associations </a:t>
            </a:r>
            <a:endParaRPr lang="en-US" dirty="0"/>
          </a:p>
        </p:txBody>
      </p:sp>
      <p:sp>
        <p:nvSpPr>
          <p:cNvPr id="8" name="Subtitle 7">
            <a:extLst>
              <a:ext uri="{FF2B5EF4-FFF2-40B4-BE49-F238E27FC236}">
                <a16:creationId xmlns:a16="http://schemas.microsoft.com/office/drawing/2014/main" id="{FFC08D0F-827E-B746-B35A-EFA346D475FB}"/>
              </a:ext>
            </a:extLst>
          </p:cNvPr>
          <p:cNvSpPr>
            <a:spLocks noGrp="1"/>
          </p:cNvSpPr>
          <p:nvPr>
            <p:ph type="subTitle" idx="1"/>
          </p:nvPr>
        </p:nvSpPr>
        <p:spPr/>
        <p:txBody>
          <a:bodyPr/>
          <a:lstStyle/>
          <a:p>
            <a:r>
              <a:rPr lang="en-US" dirty="0"/>
              <a:t>Now we know how to READ UML class models, we’ll look at how to discover classes and associations from problem descriptions.  Then you’ll be able to WRITE UML class models.</a:t>
            </a:r>
          </a:p>
        </p:txBody>
      </p:sp>
    </p:spTree>
    <p:extLst>
      <p:ext uri="{BB962C8B-B14F-4D97-AF65-F5344CB8AC3E}">
        <p14:creationId xmlns:p14="http://schemas.microsoft.com/office/powerpoint/2010/main" val="3313481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87" y="457200"/>
            <a:ext cx="7793037" cy="616314"/>
          </a:xfrm>
        </p:spPr>
        <p:txBody>
          <a:bodyPr/>
          <a:lstStyle/>
          <a:p>
            <a:r>
              <a:rPr lang="en-US" dirty="0"/>
              <a:t>OOP concept</a:t>
            </a:r>
            <a:endParaRPr lang="en-AU"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33049"/>
            <a:ext cx="3730293"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209800"/>
            <a:ext cx="3816424" cy="3018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631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457200"/>
            <a:ext cx="6156176" cy="648072"/>
          </a:xfrm>
        </p:spPr>
        <p:txBody>
          <a:bodyPr/>
          <a:lstStyle/>
          <a:p>
            <a:pPr eaLnBrk="1" hangingPunct="1"/>
            <a:r>
              <a:rPr lang="en-AU" altLang="en-US" dirty="0"/>
              <a:t>Actors, Objects and Classes</a:t>
            </a:r>
          </a:p>
        </p:txBody>
      </p:sp>
      <p:sp>
        <p:nvSpPr>
          <p:cNvPr id="11267" name="Rectangle 3"/>
          <p:cNvSpPr>
            <a:spLocks noGrp="1" noChangeArrowheads="1"/>
          </p:cNvSpPr>
          <p:nvPr>
            <p:ph idx="1"/>
          </p:nvPr>
        </p:nvSpPr>
        <p:spPr/>
        <p:txBody>
          <a:bodyPr/>
          <a:lstStyle/>
          <a:p>
            <a:pPr eaLnBrk="1" hangingPunct="1"/>
            <a:r>
              <a:rPr lang="en-US" altLang="en-US" sz="2500" dirty="0"/>
              <a:t>What is the difference between an actor and a class and an object?</a:t>
            </a:r>
          </a:p>
          <a:p>
            <a:pPr eaLnBrk="1" hangingPunct="1"/>
            <a:r>
              <a:rPr lang="en-US" altLang="en-US" sz="2500" dirty="0"/>
              <a:t>Actor: </a:t>
            </a:r>
          </a:p>
          <a:p>
            <a:pPr lvl="1" eaLnBrk="1" hangingPunct="1"/>
            <a:r>
              <a:rPr lang="en-US" altLang="en-US" sz="2100" dirty="0"/>
              <a:t>An entity outside the system to be modeled, interacting with the system (“Driver”)</a:t>
            </a:r>
          </a:p>
          <a:p>
            <a:pPr eaLnBrk="1" hangingPunct="1"/>
            <a:r>
              <a:rPr lang="en-US" altLang="en-US" sz="2500" dirty="0"/>
              <a:t>Class: </a:t>
            </a:r>
          </a:p>
          <a:p>
            <a:pPr lvl="1" eaLnBrk="1" hangingPunct="1"/>
            <a:r>
              <a:rPr lang="en-US" altLang="en-US" sz="2100" dirty="0"/>
              <a:t>An abstraction modeling of an entity in the problem domain, inside the system to be modeled (“Car”)</a:t>
            </a:r>
          </a:p>
          <a:p>
            <a:pPr eaLnBrk="1" hangingPunct="1"/>
            <a:r>
              <a:rPr lang="en-US" altLang="en-US" sz="2500" dirty="0"/>
              <a:t>Object: </a:t>
            </a:r>
          </a:p>
          <a:p>
            <a:pPr lvl="1" eaLnBrk="1" hangingPunct="1"/>
            <a:r>
              <a:rPr lang="en-US" altLang="en-US" sz="2100" dirty="0"/>
              <a:t>A specific instance of a class (“my white Toyota Corolla hybrid”).</a:t>
            </a:r>
            <a:endParaRPr lang="en-AU" altLang="en-US" sz="2100" dirty="0"/>
          </a:p>
        </p:txBody>
      </p:sp>
    </p:spTree>
    <p:extLst>
      <p:ext uri="{BB962C8B-B14F-4D97-AF65-F5344CB8AC3E}">
        <p14:creationId xmlns:p14="http://schemas.microsoft.com/office/powerpoint/2010/main" val="3817357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D54F400-5862-B749-A59A-83176D63274A}"/>
              </a:ext>
            </a:extLst>
          </p:cNvPr>
          <p:cNvSpPr>
            <a:spLocks noGrp="1"/>
          </p:cNvSpPr>
          <p:nvPr>
            <p:ph type="ctrTitle"/>
          </p:nvPr>
        </p:nvSpPr>
        <p:spPr/>
        <p:txBody>
          <a:bodyPr/>
          <a:lstStyle/>
          <a:p>
            <a:r>
              <a:rPr lang="en-US" dirty="0"/>
              <a:t>1. </a:t>
            </a:r>
            <a:r>
              <a:rPr lang="en-US" altLang="en-US" dirty="0"/>
              <a:t>UML Class diagrams </a:t>
            </a:r>
            <a:endParaRPr lang="en-US" dirty="0"/>
          </a:p>
        </p:txBody>
      </p:sp>
      <p:sp>
        <p:nvSpPr>
          <p:cNvPr id="8" name="Subtitle 7">
            <a:extLst>
              <a:ext uri="{FF2B5EF4-FFF2-40B4-BE49-F238E27FC236}">
                <a16:creationId xmlns:a16="http://schemas.microsoft.com/office/drawing/2014/main" id="{FFC08D0F-827E-B746-B35A-EFA346D475FB}"/>
              </a:ext>
            </a:extLst>
          </p:cNvPr>
          <p:cNvSpPr>
            <a:spLocks noGrp="1"/>
          </p:cNvSpPr>
          <p:nvPr>
            <p:ph type="subTitle" idx="1"/>
          </p:nvPr>
        </p:nvSpPr>
        <p:spPr/>
        <p:txBody>
          <a:bodyPr/>
          <a:lstStyle/>
          <a:p>
            <a:r>
              <a:rPr lang="en-US" dirty="0"/>
              <a:t>In this section we will learn how to READ and understand a UML class diagram</a:t>
            </a:r>
          </a:p>
        </p:txBody>
      </p:sp>
    </p:spTree>
    <p:extLst>
      <p:ext uri="{BB962C8B-B14F-4D97-AF65-F5344CB8AC3E}">
        <p14:creationId xmlns:p14="http://schemas.microsoft.com/office/powerpoint/2010/main" val="195891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1520" y="404664"/>
            <a:ext cx="6454080" cy="648072"/>
          </a:xfrm>
        </p:spPr>
        <p:txBody>
          <a:bodyPr/>
          <a:lstStyle/>
          <a:p>
            <a:pPr eaLnBrk="1" hangingPunct="1"/>
            <a:r>
              <a:rPr lang="en-AU" altLang="en-US" dirty="0"/>
              <a:t>Examples of Class Components</a:t>
            </a:r>
          </a:p>
        </p:txBody>
      </p:sp>
      <p:sp>
        <p:nvSpPr>
          <p:cNvPr id="15363" name="Rectangle 3"/>
          <p:cNvSpPr>
            <a:spLocks noGrp="1" noChangeArrowheads="1"/>
          </p:cNvSpPr>
          <p:nvPr>
            <p:ph idx="1"/>
          </p:nvPr>
        </p:nvSpPr>
        <p:spPr/>
        <p:txBody>
          <a:bodyPr/>
          <a:lstStyle/>
          <a:p>
            <a:pPr eaLnBrk="1" hangingPunct="1">
              <a:spcBef>
                <a:spcPts val="1200"/>
              </a:spcBef>
            </a:pPr>
            <a:r>
              <a:rPr lang="en-AU" altLang="en-US" b="1" dirty="0">
                <a:solidFill>
                  <a:schemeClr val="hlink"/>
                </a:solidFill>
              </a:rPr>
              <a:t>Name:</a:t>
            </a:r>
            <a:r>
              <a:rPr lang="en-AU" altLang="en-US" dirty="0"/>
              <a:t> employee</a:t>
            </a:r>
          </a:p>
          <a:p>
            <a:pPr eaLnBrk="1" hangingPunct="1">
              <a:spcBef>
                <a:spcPts val="1200"/>
              </a:spcBef>
            </a:pPr>
            <a:r>
              <a:rPr lang="en-AU" altLang="en-US" b="1" dirty="0">
                <a:solidFill>
                  <a:schemeClr val="hlink"/>
                </a:solidFill>
              </a:rPr>
              <a:t>Attributes:</a:t>
            </a:r>
            <a:r>
              <a:rPr lang="en-AU" altLang="en-US" dirty="0"/>
              <a:t> name, address, </a:t>
            </a:r>
            <a:r>
              <a:rPr lang="en-AU" altLang="en-US" dirty="0" err="1"/>
              <a:t>dateofbirth</a:t>
            </a:r>
            <a:r>
              <a:rPr lang="en-AU" altLang="en-US" dirty="0"/>
              <a:t>, </a:t>
            </a:r>
            <a:r>
              <a:rPr lang="en-AU" altLang="en-US" dirty="0" err="1"/>
              <a:t>employeenum</a:t>
            </a:r>
            <a:r>
              <a:rPr lang="en-AU" altLang="en-US" dirty="0"/>
              <a:t>, department, manager, salary, status, </a:t>
            </a:r>
            <a:r>
              <a:rPr lang="en-AU" altLang="en-US" dirty="0" err="1"/>
              <a:t>taxcode</a:t>
            </a:r>
            <a:endParaRPr lang="en-AU" altLang="en-US" dirty="0"/>
          </a:p>
          <a:p>
            <a:pPr eaLnBrk="1" hangingPunct="1">
              <a:spcBef>
                <a:spcPts val="1200"/>
              </a:spcBef>
            </a:pPr>
            <a:r>
              <a:rPr lang="en-AU" altLang="en-US" b="1" dirty="0">
                <a:solidFill>
                  <a:schemeClr val="hlink"/>
                </a:solidFill>
              </a:rPr>
              <a:t>Operations:</a:t>
            </a:r>
            <a:r>
              <a:rPr lang="en-AU" altLang="en-US" dirty="0"/>
              <a:t> join, leave, retire, </a:t>
            </a:r>
            <a:r>
              <a:rPr lang="en-AU" altLang="en-US" dirty="0" err="1"/>
              <a:t>changedetails</a:t>
            </a:r>
            <a:endParaRPr lang="en-AU" altLang="en-US" dirty="0"/>
          </a:p>
        </p:txBody>
      </p:sp>
    </p:spTree>
    <p:extLst>
      <p:ext uri="{BB962C8B-B14F-4D97-AF65-F5344CB8AC3E}">
        <p14:creationId xmlns:p14="http://schemas.microsoft.com/office/powerpoint/2010/main" val="2635995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0C791-3A30-0342-B66F-A7D66F100542}"/>
              </a:ext>
            </a:extLst>
          </p:cNvPr>
          <p:cNvSpPr>
            <a:spLocks noGrp="1"/>
          </p:cNvSpPr>
          <p:nvPr>
            <p:ph type="title"/>
          </p:nvPr>
        </p:nvSpPr>
        <p:spPr/>
        <p:txBody>
          <a:bodyPr/>
          <a:lstStyle/>
          <a:p>
            <a:r>
              <a:rPr lang="en-US" dirty="0"/>
              <a:t>Video References</a:t>
            </a:r>
          </a:p>
        </p:txBody>
      </p:sp>
      <p:sp>
        <p:nvSpPr>
          <p:cNvPr id="3" name="Content Placeholder 2">
            <a:extLst>
              <a:ext uri="{FF2B5EF4-FFF2-40B4-BE49-F238E27FC236}">
                <a16:creationId xmlns:a16="http://schemas.microsoft.com/office/drawing/2014/main" id="{57BCE42C-9297-EB4E-88A6-7EE513D90835}"/>
              </a:ext>
            </a:extLst>
          </p:cNvPr>
          <p:cNvSpPr>
            <a:spLocks noGrp="1"/>
          </p:cNvSpPr>
          <p:nvPr>
            <p:ph idx="1"/>
          </p:nvPr>
        </p:nvSpPr>
        <p:spPr/>
        <p:txBody>
          <a:bodyPr/>
          <a:lstStyle/>
          <a:p>
            <a:pPr marL="0" indent="0" fontAlgn="t">
              <a:buNone/>
            </a:pPr>
            <a:endParaRPr lang="en-AU" dirty="0"/>
          </a:p>
          <a:p>
            <a:pPr marL="0" indent="0" fontAlgn="t">
              <a:buNone/>
            </a:pPr>
            <a:endParaRPr lang="en-AU" dirty="0"/>
          </a:p>
          <a:p>
            <a:pPr marL="0" indent="0" fontAlgn="t">
              <a:buNone/>
            </a:pPr>
            <a:r>
              <a:rPr lang="en-AU" dirty="0"/>
              <a:t>Barnes and </a:t>
            </a:r>
            <a:r>
              <a:rPr lang="en-AU" dirty="0" err="1"/>
              <a:t>Kolling</a:t>
            </a:r>
            <a:r>
              <a:rPr lang="en-AU" dirty="0"/>
              <a:t>, Objects First with Java</a:t>
            </a:r>
          </a:p>
          <a:p>
            <a:pPr marL="0" indent="0" fontAlgn="t">
              <a:buNone/>
            </a:pPr>
            <a:endParaRPr lang="en-AU" dirty="0"/>
          </a:p>
          <a:p>
            <a:pPr marL="0" indent="0">
              <a:buNone/>
            </a:pPr>
            <a:r>
              <a:rPr lang="en-AU" dirty="0"/>
              <a:t>Chapter 1: VN 1.1 Introduction to key concepts (in object oriented design)</a:t>
            </a:r>
          </a:p>
          <a:p>
            <a:pPr marL="0" indent="0" fontAlgn="t">
              <a:buNone/>
            </a:pPr>
            <a:r>
              <a:rPr lang="en-AU" dirty="0">
                <a:hlinkClick r:id="rId2"/>
              </a:rPr>
              <a:t>https://www.youtube.com/watch?v=CPUaTT0Xoo4&amp;t=7s</a:t>
            </a:r>
            <a:endParaRPr lang="en-AU" dirty="0"/>
          </a:p>
          <a:p>
            <a:pPr marL="0" indent="0" fontAlgn="t">
              <a:buNone/>
            </a:pPr>
            <a:endParaRPr lang="en-AU" dirty="0"/>
          </a:p>
          <a:p>
            <a:pPr marL="0" indent="0" fontAlgn="t">
              <a:buNone/>
            </a:pPr>
            <a:endParaRPr lang="en-AU" dirty="0"/>
          </a:p>
          <a:p>
            <a:pPr marL="0" indent="0">
              <a:buNone/>
            </a:pPr>
            <a:r>
              <a:rPr lang="en-AU" dirty="0"/>
              <a:t>Chapter 13: VN 13.1 Using the noun-verb method for application design</a:t>
            </a:r>
          </a:p>
          <a:p>
            <a:pPr marL="0" indent="0">
              <a:buNone/>
            </a:pPr>
            <a:r>
              <a:rPr lang="en-AU" dirty="0">
                <a:hlinkClick r:id="rId3"/>
              </a:rPr>
              <a:t>https://www.youtube.com/watch?v=sbQqb_XXOK8</a:t>
            </a:r>
            <a:endParaRPr lang="en-AU" dirty="0"/>
          </a:p>
          <a:p>
            <a:endParaRPr lang="en-US" dirty="0"/>
          </a:p>
        </p:txBody>
      </p:sp>
    </p:spTree>
    <p:extLst>
      <p:ext uri="{BB962C8B-B14F-4D97-AF65-F5344CB8AC3E}">
        <p14:creationId xmlns:p14="http://schemas.microsoft.com/office/powerpoint/2010/main" val="1268010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51520" y="404664"/>
            <a:ext cx="6606480" cy="648072"/>
          </a:xfrm>
        </p:spPr>
        <p:txBody>
          <a:bodyPr/>
          <a:lstStyle/>
          <a:p>
            <a:pPr eaLnBrk="1" hangingPunct="1"/>
            <a:r>
              <a:rPr lang="en-US" altLang="en-US" dirty="0"/>
              <a:t>Noun-Verb Method</a:t>
            </a:r>
            <a:endParaRPr lang="en-AU" altLang="en-US" dirty="0"/>
          </a:p>
        </p:txBody>
      </p:sp>
      <p:sp>
        <p:nvSpPr>
          <p:cNvPr id="25603" name="Rectangle 3"/>
          <p:cNvSpPr>
            <a:spLocks noGrp="1" noChangeArrowheads="1"/>
          </p:cNvSpPr>
          <p:nvPr>
            <p:ph idx="1"/>
          </p:nvPr>
        </p:nvSpPr>
        <p:spPr>
          <a:xfrm>
            <a:off x="289620" y="1371600"/>
            <a:ext cx="8229600" cy="4525963"/>
          </a:xfrm>
        </p:spPr>
        <p:txBody>
          <a:bodyPr>
            <a:normAutofit/>
          </a:bodyPr>
          <a:lstStyle/>
          <a:p>
            <a:pPr eaLnBrk="1" hangingPunct="1">
              <a:lnSpc>
                <a:spcPct val="120000"/>
              </a:lnSpc>
              <a:spcBef>
                <a:spcPts val="600"/>
              </a:spcBef>
            </a:pPr>
            <a:r>
              <a:rPr lang="en-AU" altLang="en-US" dirty="0"/>
              <a:t>In a problem description …</a:t>
            </a:r>
          </a:p>
          <a:p>
            <a:pPr eaLnBrk="1" hangingPunct="1">
              <a:lnSpc>
                <a:spcPct val="120000"/>
              </a:lnSpc>
              <a:spcBef>
                <a:spcPts val="600"/>
              </a:spcBef>
            </a:pPr>
            <a:endParaRPr lang="en-AU" altLang="en-US" dirty="0"/>
          </a:p>
          <a:p>
            <a:pPr eaLnBrk="1" hangingPunct="1">
              <a:lnSpc>
                <a:spcPct val="120000"/>
              </a:lnSpc>
              <a:spcBef>
                <a:spcPts val="600"/>
              </a:spcBef>
            </a:pPr>
            <a:r>
              <a:rPr lang="en-AU" altLang="en-US" dirty="0"/>
              <a:t>NOUNS may represent </a:t>
            </a:r>
          </a:p>
          <a:p>
            <a:pPr lvl="1" eaLnBrk="1" hangingPunct="1">
              <a:lnSpc>
                <a:spcPct val="120000"/>
              </a:lnSpc>
              <a:spcBef>
                <a:spcPts val="600"/>
              </a:spcBef>
            </a:pPr>
            <a:r>
              <a:rPr lang="en-AU" altLang="en-US" dirty="0"/>
              <a:t>Objects and Attributes</a:t>
            </a:r>
          </a:p>
          <a:p>
            <a:pPr eaLnBrk="1" hangingPunct="1">
              <a:lnSpc>
                <a:spcPct val="120000"/>
              </a:lnSpc>
              <a:spcBef>
                <a:spcPts val="600"/>
              </a:spcBef>
            </a:pPr>
            <a:r>
              <a:rPr lang="en-AU" altLang="en-US" dirty="0"/>
              <a:t>VERBS may represent</a:t>
            </a:r>
          </a:p>
          <a:p>
            <a:pPr lvl="1" eaLnBrk="1" hangingPunct="1">
              <a:lnSpc>
                <a:spcPct val="120000"/>
              </a:lnSpc>
              <a:spcBef>
                <a:spcPts val="600"/>
              </a:spcBef>
            </a:pPr>
            <a:r>
              <a:rPr lang="en-AU" altLang="en-US" dirty="0"/>
              <a:t>operations or services</a:t>
            </a:r>
          </a:p>
          <a:p>
            <a:pPr lvl="1" eaLnBrk="1" hangingPunct="1">
              <a:lnSpc>
                <a:spcPct val="120000"/>
              </a:lnSpc>
              <a:spcBef>
                <a:spcPts val="600"/>
              </a:spcBef>
            </a:pPr>
            <a:endParaRPr lang="en-AU" altLang="en-US" dirty="0"/>
          </a:p>
          <a:p>
            <a:pPr eaLnBrk="1" hangingPunct="1">
              <a:lnSpc>
                <a:spcPct val="120000"/>
              </a:lnSpc>
              <a:spcBef>
                <a:spcPts val="600"/>
              </a:spcBef>
            </a:pPr>
            <a:r>
              <a:rPr lang="en-AU" altLang="en-US" dirty="0"/>
              <a:t>The noun-verb method throws up noise</a:t>
            </a:r>
          </a:p>
          <a:p>
            <a:pPr eaLnBrk="1" hangingPunct="1">
              <a:lnSpc>
                <a:spcPct val="120000"/>
              </a:lnSpc>
              <a:spcBef>
                <a:spcPts val="600"/>
              </a:spcBef>
            </a:pPr>
            <a:r>
              <a:rPr lang="en-AU" altLang="en-US" dirty="0"/>
              <a:t>So it needs to be used alongside other methods</a:t>
            </a:r>
          </a:p>
          <a:p>
            <a:pPr eaLnBrk="1" hangingPunct="1">
              <a:lnSpc>
                <a:spcPct val="120000"/>
              </a:lnSpc>
              <a:spcBef>
                <a:spcPts val="600"/>
              </a:spcBef>
            </a:pPr>
            <a:endParaRPr lang="en-AU" altLang="en-US" dirty="0"/>
          </a:p>
        </p:txBody>
      </p:sp>
    </p:spTree>
    <p:extLst>
      <p:ext uri="{BB962C8B-B14F-4D97-AF65-F5344CB8AC3E}">
        <p14:creationId xmlns:p14="http://schemas.microsoft.com/office/powerpoint/2010/main" val="1231279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5480-A89E-DC42-82A2-3C8E9DFC4C2E}"/>
              </a:ext>
            </a:extLst>
          </p:cNvPr>
          <p:cNvSpPr>
            <a:spLocks noGrp="1"/>
          </p:cNvSpPr>
          <p:nvPr>
            <p:ph type="title"/>
          </p:nvPr>
        </p:nvSpPr>
        <p:spPr/>
        <p:txBody>
          <a:bodyPr/>
          <a:lstStyle/>
          <a:p>
            <a:r>
              <a:rPr lang="en-US" dirty="0"/>
              <a:t>Heuristics</a:t>
            </a:r>
          </a:p>
        </p:txBody>
      </p:sp>
      <p:sp>
        <p:nvSpPr>
          <p:cNvPr id="3" name="Content Placeholder 2">
            <a:extLst>
              <a:ext uri="{FF2B5EF4-FFF2-40B4-BE49-F238E27FC236}">
                <a16:creationId xmlns:a16="http://schemas.microsoft.com/office/drawing/2014/main" id="{39E31783-5C06-8047-8EF7-CA3D770C136D}"/>
              </a:ext>
            </a:extLst>
          </p:cNvPr>
          <p:cNvSpPr>
            <a:spLocks noGrp="1"/>
          </p:cNvSpPr>
          <p:nvPr>
            <p:ph idx="1"/>
          </p:nvPr>
        </p:nvSpPr>
        <p:spPr>
          <a:xfrm>
            <a:off x="475129" y="1371600"/>
            <a:ext cx="8229600" cy="4525963"/>
          </a:xfrm>
        </p:spPr>
        <p:txBody>
          <a:bodyPr/>
          <a:lstStyle/>
          <a:p>
            <a:pPr marL="0" indent="0">
              <a:buNone/>
            </a:pPr>
            <a:r>
              <a:rPr lang="en-US" dirty="0"/>
              <a:t>Heuristics for Mapping parts of speech to model components</a:t>
            </a:r>
            <a:br>
              <a:rPr lang="en-US" dirty="0"/>
            </a:br>
            <a:r>
              <a:rPr lang="en-US" dirty="0"/>
              <a:t>Source Abbot 1983 quoted in </a:t>
            </a:r>
            <a:r>
              <a:rPr lang="en-US" dirty="0" err="1"/>
              <a:t>Bruegge</a:t>
            </a:r>
            <a:r>
              <a:rPr lang="en-US" dirty="0"/>
              <a:t> and </a:t>
            </a:r>
            <a:r>
              <a:rPr lang="en-US" dirty="0" err="1"/>
              <a:t>Dutoit</a:t>
            </a:r>
            <a:r>
              <a:rPr lang="en-US" dirty="0"/>
              <a:t> Object-Oriented SW </a:t>
            </a:r>
            <a:r>
              <a:rPr lang="en-US" dirty="0" err="1"/>
              <a:t>Eng</a:t>
            </a:r>
            <a:endParaRPr lang="en-US" dirty="0"/>
          </a:p>
          <a:p>
            <a:endParaRPr lang="en-US" dirty="0"/>
          </a:p>
        </p:txBody>
      </p:sp>
      <p:graphicFrame>
        <p:nvGraphicFramePr>
          <p:cNvPr id="4" name="Table 3">
            <a:extLst>
              <a:ext uri="{FF2B5EF4-FFF2-40B4-BE49-F238E27FC236}">
                <a16:creationId xmlns:a16="http://schemas.microsoft.com/office/drawing/2014/main" id="{01559BDF-5C3C-384C-80F0-5AE770308B91}"/>
              </a:ext>
            </a:extLst>
          </p:cNvPr>
          <p:cNvGraphicFramePr>
            <a:graphicFrameLocks noGrp="1"/>
          </p:cNvGraphicFramePr>
          <p:nvPr/>
        </p:nvGraphicFramePr>
        <p:xfrm>
          <a:off x="475129" y="2209800"/>
          <a:ext cx="8229600" cy="3911600"/>
        </p:xfrm>
        <a:graphic>
          <a:graphicData uri="http://schemas.openxmlformats.org/drawingml/2006/table">
            <a:tbl>
              <a:tblPr firstRow="1" bandRow="1">
                <a:tableStyleId>{5C22544A-7EE6-4342-B048-85BDC9FD1C3A}</a:tableStyleId>
              </a:tblPr>
              <a:tblGrid>
                <a:gridCol w="2115671">
                  <a:extLst>
                    <a:ext uri="{9D8B030D-6E8A-4147-A177-3AD203B41FA5}">
                      <a16:colId xmlns:a16="http://schemas.microsoft.com/office/drawing/2014/main" val="1794346228"/>
                    </a:ext>
                  </a:extLst>
                </a:gridCol>
                <a:gridCol w="2667000">
                  <a:extLst>
                    <a:ext uri="{9D8B030D-6E8A-4147-A177-3AD203B41FA5}">
                      <a16:colId xmlns:a16="http://schemas.microsoft.com/office/drawing/2014/main" val="901922617"/>
                    </a:ext>
                  </a:extLst>
                </a:gridCol>
                <a:gridCol w="3446929">
                  <a:extLst>
                    <a:ext uri="{9D8B030D-6E8A-4147-A177-3AD203B41FA5}">
                      <a16:colId xmlns:a16="http://schemas.microsoft.com/office/drawing/2014/main" val="3874067772"/>
                    </a:ext>
                  </a:extLst>
                </a:gridCol>
              </a:tblGrid>
              <a:tr h="370840">
                <a:tc>
                  <a:txBody>
                    <a:bodyPr/>
                    <a:lstStyle/>
                    <a:p>
                      <a:r>
                        <a:rPr lang="en-US" sz="2000" dirty="0"/>
                        <a:t>Part of Speech</a:t>
                      </a:r>
                    </a:p>
                  </a:txBody>
                  <a:tcPr/>
                </a:tc>
                <a:tc>
                  <a:txBody>
                    <a:bodyPr/>
                    <a:lstStyle/>
                    <a:p>
                      <a:r>
                        <a:rPr lang="en-US" sz="2000" dirty="0"/>
                        <a:t>Model component</a:t>
                      </a:r>
                    </a:p>
                  </a:txBody>
                  <a:tcPr/>
                </a:tc>
                <a:tc>
                  <a:txBody>
                    <a:bodyPr/>
                    <a:lstStyle/>
                    <a:p>
                      <a:r>
                        <a:rPr lang="en-US" sz="2000" dirty="0"/>
                        <a:t>Examples</a:t>
                      </a:r>
                    </a:p>
                  </a:txBody>
                  <a:tcPr/>
                </a:tc>
                <a:extLst>
                  <a:ext uri="{0D108BD9-81ED-4DB2-BD59-A6C34878D82A}">
                    <a16:rowId xmlns:a16="http://schemas.microsoft.com/office/drawing/2014/main" val="4189963081"/>
                  </a:ext>
                </a:extLst>
              </a:tr>
              <a:tr h="370840">
                <a:tc>
                  <a:txBody>
                    <a:bodyPr/>
                    <a:lstStyle/>
                    <a:p>
                      <a:r>
                        <a:rPr lang="en-US" sz="2000" dirty="0"/>
                        <a:t>Proper noun</a:t>
                      </a:r>
                    </a:p>
                  </a:txBody>
                  <a:tcPr/>
                </a:tc>
                <a:tc>
                  <a:txBody>
                    <a:bodyPr/>
                    <a:lstStyle/>
                    <a:p>
                      <a:r>
                        <a:rPr lang="en-US" sz="2000" dirty="0"/>
                        <a:t>Instance</a:t>
                      </a:r>
                    </a:p>
                  </a:txBody>
                  <a:tcPr/>
                </a:tc>
                <a:tc>
                  <a:txBody>
                    <a:bodyPr/>
                    <a:lstStyle/>
                    <a:p>
                      <a:r>
                        <a:rPr lang="en-US" sz="2000" dirty="0"/>
                        <a:t>Alice</a:t>
                      </a:r>
                    </a:p>
                  </a:txBody>
                  <a:tcPr/>
                </a:tc>
                <a:extLst>
                  <a:ext uri="{0D108BD9-81ED-4DB2-BD59-A6C34878D82A}">
                    <a16:rowId xmlns:a16="http://schemas.microsoft.com/office/drawing/2014/main" val="2874905364"/>
                  </a:ext>
                </a:extLst>
              </a:tr>
              <a:tr h="370840">
                <a:tc>
                  <a:txBody>
                    <a:bodyPr/>
                    <a:lstStyle/>
                    <a:p>
                      <a:r>
                        <a:rPr lang="en-US" sz="2000" dirty="0"/>
                        <a:t>Common noun</a:t>
                      </a:r>
                    </a:p>
                  </a:txBody>
                  <a:tcPr/>
                </a:tc>
                <a:tc>
                  <a:txBody>
                    <a:bodyPr/>
                    <a:lstStyle/>
                    <a:p>
                      <a:r>
                        <a:rPr lang="en-US" sz="2000" dirty="0"/>
                        <a:t>Class</a:t>
                      </a:r>
                    </a:p>
                  </a:txBody>
                  <a:tcPr/>
                </a:tc>
                <a:tc>
                  <a:txBody>
                    <a:bodyPr/>
                    <a:lstStyle/>
                    <a:p>
                      <a:r>
                        <a:rPr lang="en-US" sz="2000" dirty="0"/>
                        <a:t>Field officer</a:t>
                      </a:r>
                    </a:p>
                  </a:txBody>
                  <a:tcPr/>
                </a:tc>
                <a:extLst>
                  <a:ext uri="{0D108BD9-81ED-4DB2-BD59-A6C34878D82A}">
                    <a16:rowId xmlns:a16="http://schemas.microsoft.com/office/drawing/2014/main" val="2527110618"/>
                  </a:ext>
                </a:extLst>
              </a:tr>
              <a:tr h="370840">
                <a:tc>
                  <a:txBody>
                    <a:bodyPr/>
                    <a:lstStyle/>
                    <a:p>
                      <a:r>
                        <a:rPr lang="en-US" sz="2000" dirty="0"/>
                        <a:t>Doing verb</a:t>
                      </a:r>
                    </a:p>
                  </a:txBody>
                  <a:tcPr/>
                </a:tc>
                <a:tc>
                  <a:txBody>
                    <a:bodyPr/>
                    <a:lstStyle/>
                    <a:p>
                      <a:r>
                        <a:rPr lang="en-US" sz="2000" dirty="0"/>
                        <a:t>Operation</a:t>
                      </a:r>
                    </a:p>
                  </a:txBody>
                  <a:tcPr/>
                </a:tc>
                <a:tc>
                  <a:txBody>
                    <a:bodyPr/>
                    <a:lstStyle/>
                    <a:p>
                      <a:r>
                        <a:rPr lang="en-US" sz="2000" dirty="0"/>
                        <a:t>Creates, submits, selects</a:t>
                      </a:r>
                    </a:p>
                  </a:txBody>
                  <a:tcPr/>
                </a:tc>
                <a:extLst>
                  <a:ext uri="{0D108BD9-81ED-4DB2-BD59-A6C34878D82A}">
                    <a16:rowId xmlns:a16="http://schemas.microsoft.com/office/drawing/2014/main" val="1176800501"/>
                  </a:ext>
                </a:extLst>
              </a:tr>
              <a:tr h="370840">
                <a:tc>
                  <a:txBody>
                    <a:bodyPr/>
                    <a:lstStyle/>
                    <a:p>
                      <a:r>
                        <a:rPr lang="en-US" sz="2000" dirty="0"/>
                        <a:t>Being verb</a:t>
                      </a:r>
                    </a:p>
                  </a:txBody>
                  <a:tcPr/>
                </a:tc>
                <a:tc>
                  <a:txBody>
                    <a:bodyPr/>
                    <a:lstStyle/>
                    <a:p>
                      <a:r>
                        <a:rPr lang="en-US" sz="2000" dirty="0"/>
                        <a:t>Inheritance</a:t>
                      </a:r>
                    </a:p>
                  </a:txBody>
                  <a:tcPr/>
                </a:tc>
                <a:tc>
                  <a:txBody>
                    <a:bodyPr/>
                    <a:lstStyle/>
                    <a:p>
                      <a:r>
                        <a:rPr lang="en-US" sz="2000" dirty="0"/>
                        <a:t>Is a kind of</a:t>
                      </a:r>
                    </a:p>
                  </a:txBody>
                  <a:tcPr/>
                </a:tc>
                <a:extLst>
                  <a:ext uri="{0D108BD9-81ED-4DB2-BD59-A6C34878D82A}">
                    <a16:rowId xmlns:a16="http://schemas.microsoft.com/office/drawing/2014/main" val="12608498"/>
                  </a:ext>
                </a:extLst>
              </a:tr>
              <a:tr h="370840">
                <a:tc>
                  <a:txBody>
                    <a:bodyPr/>
                    <a:lstStyle/>
                    <a:p>
                      <a:r>
                        <a:rPr lang="en-US" sz="2000" dirty="0"/>
                        <a:t>Having verb</a:t>
                      </a:r>
                    </a:p>
                  </a:txBody>
                  <a:tcPr/>
                </a:tc>
                <a:tc>
                  <a:txBody>
                    <a:bodyPr/>
                    <a:lstStyle/>
                    <a:p>
                      <a:r>
                        <a:rPr lang="en-US" sz="2000" dirty="0"/>
                        <a:t>Aggregation</a:t>
                      </a:r>
                    </a:p>
                  </a:txBody>
                  <a:tcPr/>
                </a:tc>
                <a:tc>
                  <a:txBody>
                    <a:bodyPr/>
                    <a:lstStyle/>
                    <a:p>
                      <a:r>
                        <a:rPr lang="en-US" sz="2000" dirty="0"/>
                        <a:t>Has, includes</a:t>
                      </a:r>
                    </a:p>
                  </a:txBody>
                  <a:tcPr/>
                </a:tc>
                <a:extLst>
                  <a:ext uri="{0D108BD9-81ED-4DB2-BD59-A6C34878D82A}">
                    <a16:rowId xmlns:a16="http://schemas.microsoft.com/office/drawing/2014/main" val="3776793318"/>
                  </a:ext>
                </a:extLst>
              </a:tr>
              <a:tr h="370840">
                <a:tc>
                  <a:txBody>
                    <a:bodyPr/>
                    <a:lstStyle/>
                    <a:p>
                      <a:r>
                        <a:rPr lang="en-US" sz="2000" dirty="0"/>
                        <a:t>Modal verb</a:t>
                      </a:r>
                    </a:p>
                  </a:txBody>
                  <a:tcPr/>
                </a:tc>
                <a:tc>
                  <a:txBody>
                    <a:bodyPr/>
                    <a:lstStyle/>
                    <a:p>
                      <a:r>
                        <a:rPr lang="en-US" sz="2000" dirty="0"/>
                        <a:t>Constraints</a:t>
                      </a:r>
                    </a:p>
                  </a:txBody>
                  <a:tcPr/>
                </a:tc>
                <a:tc>
                  <a:txBody>
                    <a:bodyPr/>
                    <a:lstStyle/>
                    <a:p>
                      <a:r>
                        <a:rPr lang="en-US" sz="2000" dirty="0"/>
                        <a:t>Must be</a:t>
                      </a:r>
                    </a:p>
                  </a:txBody>
                  <a:tcPr/>
                </a:tc>
                <a:extLst>
                  <a:ext uri="{0D108BD9-81ED-4DB2-BD59-A6C34878D82A}">
                    <a16:rowId xmlns:a16="http://schemas.microsoft.com/office/drawing/2014/main" val="733660075"/>
                  </a:ext>
                </a:extLst>
              </a:tr>
              <a:tr h="370840">
                <a:tc>
                  <a:txBody>
                    <a:bodyPr/>
                    <a:lstStyle/>
                    <a:p>
                      <a:r>
                        <a:rPr lang="en-US" sz="2000" dirty="0"/>
                        <a:t>Adjective</a:t>
                      </a:r>
                    </a:p>
                  </a:txBody>
                  <a:tcPr/>
                </a:tc>
                <a:tc>
                  <a:txBody>
                    <a:bodyPr/>
                    <a:lstStyle/>
                    <a:p>
                      <a:r>
                        <a:rPr lang="en-US" sz="2000" dirty="0"/>
                        <a:t>Attribute</a:t>
                      </a:r>
                    </a:p>
                  </a:txBody>
                  <a:tcPr/>
                </a:tc>
                <a:tc>
                  <a:txBody>
                    <a:bodyPr/>
                    <a:lstStyle/>
                    <a:p>
                      <a:r>
                        <a:rPr lang="en-US" sz="2000" dirty="0"/>
                        <a:t>Incident description</a:t>
                      </a:r>
                    </a:p>
                  </a:txBody>
                  <a:tcPr/>
                </a:tc>
                <a:extLst>
                  <a:ext uri="{0D108BD9-81ED-4DB2-BD59-A6C34878D82A}">
                    <a16:rowId xmlns:a16="http://schemas.microsoft.com/office/drawing/2014/main" val="1726659563"/>
                  </a:ext>
                </a:extLst>
              </a:tr>
              <a:tr h="370840">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967712783"/>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65404878"/>
                  </a:ext>
                </a:extLst>
              </a:tr>
            </a:tbl>
          </a:graphicData>
        </a:graphic>
      </p:graphicFrame>
    </p:spTree>
    <p:extLst>
      <p:ext uri="{BB962C8B-B14F-4D97-AF65-F5344CB8AC3E}">
        <p14:creationId xmlns:p14="http://schemas.microsoft.com/office/powerpoint/2010/main" val="877072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32CA6-A6D5-6446-A384-CDCAE0B85BB0}"/>
              </a:ext>
            </a:extLst>
          </p:cNvPr>
          <p:cNvSpPr>
            <a:spLocks noGrp="1"/>
          </p:cNvSpPr>
          <p:nvPr>
            <p:ph type="title"/>
          </p:nvPr>
        </p:nvSpPr>
        <p:spPr>
          <a:xfrm>
            <a:off x="152400" y="407801"/>
            <a:ext cx="8534400" cy="648072"/>
          </a:xfrm>
        </p:spPr>
        <p:txBody>
          <a:bodyPr/>
          <a:lstStyle/>
          <a:p>
            <a:r>
              <a:rPr lang="en-US" dirty="0"/>
              <a:t>Case Study: Cinema booking system</a:t>
            </a:r>
          </a:p>
        </p:txBody>
      </p:sp>
      <p:sp>
        <p:nvSpPr>
          <p:cNvPr id="3" name="Content Placeholder 2">
            <a:extLst>
              <a:ext uri="{FF2B5EF4-FFF2-40B4-BE49-F238E27FC236}">
                <a16:creationId xmlns:a16="http://schemas.microsoft.com/office/drawing/2014/main" id="{189FBA1D-3D01-F140-9A24-7874BD1C936E}"/>
              </a:ext>
            </a:extLst>
          </p:cNvPr>
          <p:cNvSpPr>
            <a:spLocks noGrp="1"/>
          </p:cNvSpPr>
          <p:nvPr>
            <p:ph idx="1"/>
          </p:nvPr>
        </p:nvSpPr>
        <p:spPr/>
        <p:txBody>
          <a:bodyPr/>
          <a:lstStyle/>
          <a:p>
            <a:r>
              <a:rPr lang="en-AU" dirty="0"/>
              <a:t>The cinema booking system should store seat bookings for multiple theatres.  Each theatre has seats arranged in rows.</a:t>
            </a:r>
          </a:p>
          <a:p>
            <a:r>
              <a:rPr lang="en-AU" dirty="0"/>
              <a:t>Customers can reserve seats and are given a row number and a seat number.  They may request bookings of several adjoining seats.</a:t>
            </a:r>
          </a:p>
          <a:p>
            <a:r>
              <a:rPr lang="en-AU" dirty="0"/>
              <a:t>Each booking is for a particular show (that is a screening of a given movie at a certain time).</a:t>
            </a:r>
          </a:p>
          <a:p>
            <a:r>
              <a:rPr lang="en-AU" dirty="0"/>
              <a:t>Shows are at an assigned date and time and are scheduled for a theatre where they are screened.</a:t>
            </a:r>
          </a:p>
          <a:p>
            <a:r>
              <a:rPr lang="en-AU" dirty="0"/>
              <a:t>The system stores the customer’s telephone number.</a:t>
            </a:r>
          </a:p>
          <a:p>
            <a:endParaRPr lang="en-AU" dirty="0"/>
          </a:p>
          <a:p>
            <a:r>
              <a:rPr lang="en-AU" dirty="0"/>
              <a:t>Reference Barnes and </a:t>
            </a:r>
            <a:r>
              <a:rPr lang="en-AU" dirty="0" err="1"/>
              <a:t>Kolling</a:t>
            </a:r>
            <a:r>
              <a:rPr lang="en-AU" dirty="0"/>
              <a:t> Objects First Chapter 15</a:t>
            </a:r>
          </a:p>
          <a:p>
            <a:r>
              <a:rPr lang="en-AU" dirty="0"/>
              <a:t>Video Notes: VN 13.1 Using the noun-verb method for application design</a:t>
            </a:r>
          </a:p>
          <a:p>
            <a:endParaRPr lang="en-US" dirty="0"/>
          </a:p>
        </p:txBody>
      </p:sp>
    </p:spTree>
    <p:extLst>
      <p:ext uri="{BB962C8B-B14F-4D97-AF65-F5344CB8AC3E}">
        <p14:creationId xmlns:p14="http://schemas.microsoft.com/office/powerpoint/2010/main" val="952590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21C3D2-B133-7C45-B973-3D9F8F473C40}"/>
              </a:ext>
            </a:extLst>
          </p:cNvPr>
          <p:cNvSpPr txBox="1"/>
          <p:nvPr/>
        </p:nvSpPr>
        <p:spPr>
          <a:xfrm>
            <a:off x="711590" y="1482124"/>
            <a:ext cx="934871" cy="715581"/>
          </a:xfrm>
          <a:prstGeom prst="rect">
            <a:avLst/>
          </a:prstGeom>
          <a:noFill/>
          <a:ln w="12700">
            <a:solidFill>
              <a:schemeClr val="tx2"/>
            </a:solidFill>
          </a:ln>
        </p:spPr>
        <p:txBody>
          <a:bodyPr wrap="none" rtlCol="0">
            <a:spAutoFit/>
          </a:bodyPr>
          <a:lstStyle/>
          <a:p>
            <a:endParaRPr lang="en-US" sz="1350" dirty="0"/>
          </a:p>
          <a:p>
            <a:r>
              <a:rPr lang="en-US" sz="1350" dirty="0"/>
              <a:t>Customer</a:t>
            </a:r>
          </a:p>
          <a:p>
            <a:endParaRPr lang="en-US" sz="1350" dirty="0"/>
          </a:p>
        </p:txBody>
      </p:sp>
      <p:sp>
        <p:nvSpPr>
          <p:cNvPr id="3" name="TextBox 2">
            <a:extLst>
              <a:ext uri="{FF2B5EF4-FFF2-40B4-BE49-F238E27FC236}">
                <a16:creationId xmlns:a16="http://schemas.microsoft.com/office/drawing/2014/main" id="{4661B47F-5F84-8D49-A718-B792D52A0899}"/>
              </a:ext>
            </a:extLst>
          </p:cNvPr>
          <p:cNvSpPr txBox="1"/>
          <p:nvPr/>
        </p:nvSpPr>
        <p:spPr>
          <a:xfrm>
            <a:off x="767025" y="2392397"/>
            <a:ext cx="809837" cy="715581"/>
          </a:xfrm>
          <a:prstGeom prst="rect">
            <a:avLst/>
          </a:prstGeom>
          <a:noFill/>
          <a:ln w="12700">
            <a:solidFill>
              <a:schemeClr val="tx2"/>
            </a:solidFill>
          </a:ln>
        </p:spPr>
        <p:txBody>
          <a:bodyPr wrap="none" rtlCol="0">
            <a:spAutoFit/>
          </a:bodyPr>
          <a:lstStyle/>
          <a:p>
            <a:endParaRPr lang="en-US" sz="1350" dirty="0"/>
          </a:p>
          <a:p>
            <a:r>
              <a:rPr lang="en-US" sz="1350" dirty="0"/>
              <a:t>Booking</a:t>
            </a:r>
          </a:p>
          <a:p>
            <a:endParaRPr lang="en-US" sz="1350" dirty="0"/>
          </a:p>
        </p:txBody>
      </p:sp>
      <p:sp>
        <p:nvSpPr>
          <p:cNvPr id="6" name="TextBox 5">
            <a:extLst>
              <a:ext uri="{FF2B5EF4-FFF2-40B4-BE49-F238E27FC236}">
                <a16:creationId xmlns:a16="http://schemas.microsoft.com/office/drawing/2014/main" id="{6478625F-D8D0-E34F-8F76-24FCCE150A63}"/>
              </a:ext>
            </a:extLst>
          </p:cNvPr>
          <p:cNvSpPr txBox="1"/>
          <p:nvPr/>
        </p:nvSpPr>
        <p:spPr>
          <a:xfrm>
            <a:off x="815724" y="3340371"/>
            <a:ext cx="780983" cy="715581"/>
          </a:xfrm>
          <a:prstGeom prst="rect">
            <a:avLst/>
          </a:prstGeom>
          <a:noFill/>
          <a:ln w="12700">
            <a:solidFill>
              <a:schemeClr val="tx2"/>
            </a:solidFill>
          </a:ln>
        </p:spPr>
        <p:txBody>
          <a:bodyPr wrap="none" rtlCol="0">
            <a:spAutoFit/>
          </a:bodyPr>
          <a:lstStyle/>
          <a:p>
            <a:endParaRPr lang="en-US" sz="1350" dirty="0"/>
          </a:p>
          <a:p>
            <a:r>
              <a:rPr lang="en-US" sz="1350" dirty="0"/>
              <a:t>Theatre</a:t>
            </a:r>
          </a:p>
          <a:p>
            <a:endParaRPr lang="en-US" sz="1350" dirty="0"/>
          </a:p>
        </p:txBody>
      </p:sp>
      <p:sp>
        <p:nvSpPr>
          <p:cNvPr id="7" name="TextBox 6">
            <a:extLst>
              <a:ext uri="{FF2B5EF4-FFF2-40B4-BE49-F238E27FC236}">
                <a16:creationId xmlns:a16="http://schemas.microsoft.com/office/drawing/2014/main" id="{ED450F22-E78E-A643-A407-EE1F4D0E64B1}"/>
              </a:ext>
            </a:extLst>
          </p:cNvPr>
          <p:cNvSpPr txBox="1"/>
          <p:nvPr/>
        </p:nvSpPr>
        <p:spPr>
          <a:xfrm>
            <a:off x="2362200" y="3340371"/>
            <a:ext cx="1143000" cy="715581"/>
          </a:xfrm>
          <a:prstGeom prst="rect">
            <a:avLst/>
          </a:prstGeom>
          <a:noFill/>
          <a:ln w="12700">
            <a:solidFill>
              <a:schemeClr val="tx2"/>
            </a:solidFill>
          </a:ln>
        </p:spPr>
        <p:txBody>
          <a:bodyPr wrap="square" rtlCol="0">
            <a:spAutoFit/>
          </a:bodyPr>
          <a:lstStyle/>
          <a:p>
            <a:endParaRPr lang="en-US" sz="1350" dirty="0"/>
          </a:p>
          <a:p>
            <a:r>
              <a:rPr lang="en-US" sz="1350" dirty="0"/>
              <a:t>      Show</a:t>
            </a:r>
          </a:p>
          <a:p>
            <a:endParaRPr lang="en-US" sz="1350" dirty="0"/>
          </a:p>
        </p:txBody>
      </p:sp>
      <p:sp>
        <p:nvSpPr>
          <p:cNvPr id="8" name="TextBox 7">
            <a:extLst>
              <a:ext uri="{FF2B5EF4-FFF2-40B4-BE49-F238E27FC236}">
                <a16:creationId xmlns:a16="http://schemas.microsoft.com/office/drawing/2014/main" id="{FF483C11-0340-8F4D-BD08-DE2A6817D3DE}"/>
              </a:ext>
            </a:extLst>
          </p:cNvPr>
          <p:cNvSpPr txBox="1"/>
          <p:nvPr/>
        </p:nvSpPr>
        <p:spPr>
          <a:xfrm>
            <a:off x="906352" y="4288345"/>
            <a:ext cx="1098378" cy="1338828"/>
          </a:xfrm>
          <a:prstGeom prst="rect">
            <a:avLst/>
          </a:prstGeom>
          <a:noFill/>
          <a:ln w="12700">
            <a:solidFill>
              <a:schemeClr val="tx2"/>
            </a:solidFill>
          </a:ln>
        </p:spPr>
        <p:txBody>
          <a:bodyPr wrap="none" rtlCol="0">
            <a:spAutoFit/>
          </a:bodyPr>
          <a:lstStyle/>
          <a:p>
            <a:endParaRPr lang="en-US" sz="1350" dirty="0"/>
          </a:p>
          <a:p>
            <a:r>
              <a:rPr lang="en-US" sz="1350" dirty="0"/>
              <a:t>Seat</a:t>
            </a:r>
          </a:p>
          <a:p>
            <a:endParaRPr lang="en-US" sz="1350" dirty="0"/>
          </a:p>
          <a:p>
            <a:r>
              <a:rPr lang="en-US" sz="1350" dirty="0"/>
              <a:t>row</a:t>
            </a:r>
          </a:p>
          <a:p>
            <a:r>
              <a:rPr lang="en-US" sz="1350" dirty="0" err="1"/>
              <a:t>seatnumber</a:t>
            </a:r>
            <a:endParaRPr lang="en-US" sz="1350" dirty="0"/>
          </a:p>
          <a:p>
            <a:endParaRPr lang="en-US" sz="1350" dirty="0"/>
          </a:p>
        </p:txBody>
      </p:sp>
      <p:sp>
        <p:nvSpPr>
          <p:cNvPr id="30" name="Title 29">
            <a:extLst>
              <a:ext uri="{FF2B5EF4-FFF2-40B4-BE49-F238E27FC236}">
                <a16:creationId xmlns:a16="http://schemas.microsoft.com/office/drawing/2014/main" id="{13A702F6-FF48-BF4D-A552-0C6E8D1CC58B}"/>
              </a:ext>
            </a:extLst>
          </p:cNvPr>
          <p:cNvSpPr>
            <a:spLocks noGrp="1"/>
          </p:cNvSpPr>
          <p:nvPr>
            <p:ph type="title"/>
          </p:nvPr>
        </p:nvSpPr>
        <p:spPr>
          <a:xfrm>
            <a:off x="228600" y="54715"/>
            <a:ext cx="7886700" cy="994172"/>
          </a:xfrm>
          <a:ln>
            <a:solidFill>
              <a:schemeClr val="tx2"/>
            </a:solidFill>
          </a:ln>
        </p:spPr>
        <p:txBody>
          <a:bodyPr/>
          <a:lstStyle/>
          <a:p>
            <a:r>
              <a:rPr lang="en-US" dirty="0"/>
              <a:t>Cinema Booking System </a:t>
            </a:r>
            <a:br>
              <a:rPr lang="en-US" dirty="0"/>
            </a:br>
            <a:r>
              <a:rPr lang="en-US" dirty="0"/>
              <a:t>Nouns = potential classes</a:t>
            </a:r>
          </a:p>
        </p:txBody>
      </p:sp>
      <p:sp>
        <p:nvSpPr>
          <p:cNvPr id="31" name="TextBox 30">
            <a:extLst>
              <a:ext uri="{FF2B5EF4-FFF2-40B4-BE49-F238E27FC236}">
                <a16:creationId xmlns:a16="http://schemas.microsoft.com/office/drawing/2014/main" id="{427113B9-6055-0D46-A78D-53AC5E960B2A}"/>
              </a:ext>
            </a:extLst>
          </p:cNvPr>
          <p:cNvSpPr txBox="1"/>
          <p:nvPr/>
        </p:nvSpPr>
        <p:spPr>
          <a:xfrm>
            <a:off x="2362199" y="2300147"/>
            <a:ext cx="646331" cy="715581"/>
          </a:xfrm>
          <a:prstGeom prst="rect">
            <a:avLst/>
          </a:prstGeom>
          <a:noFill/>
          <a:ln w="12700">
            <a:solidFill>
              <a:schemeClr val="tx2"/>
            </a:solidFill>
          </a:ln>
        </p:spPr>
        <p:txBody>
          <a:bodyPr wrap="none" rtlCol="0">
            <a:spAutoFit/>
          </a:bodyPr>
          <a:lstStyle/>
          <a:p>
            <a:endParaRPr lang="en-US" sz="1350" dirty="0"/>
          </a:p>
          <a:p>
            <a:r>
              <a:rPr lang="en-US" sz="1350" dirty="0"/>
              <a:t>Movie</a:t>
            </a:r>
          </a:p>
          <a:p>
            <a:endParaRPr lang="en-US" sz="1350" dirty="0"/>
          </a:p>
        </p:txBody>
      </p:sp>
      <p:sp>
        <p:nvSpPr>
          <p:cNvPr id="32" name="TextBox 31">
            <a:extLst>
              <a:ext uri="{FF2B5EF4-FFF2-40B4-BE49-F238E27FC236}">
                <a16:creationId xmlns:a16="http://schemas.microsoft.com/office/drawing/2014/main" id="{A1C8E5B5-E3B2-BE49-B5DD-0E32707029A5}"/>
              </a:ext>
            </a:extLst>
          </p:cNvPr>
          <p:cNvSpPr txBox="1"/>
          <p:nvPr/>
        </p:nvSpPr>
        <p:spPr>
          <a:xfrm>
            <a:off x="2521928" y="4380595"/>
            <a:ext cx="550151" cy="715581"/>
          </a:xfrm>
          <a:prstGeom prst="rect">
            <a:avLst/>
          </a:prstGeom>
          <a:noFill/>
          <a:ln w="12700">
            <a:solidFill>
              <a:schemeClr val="tx2"/>
            </a:solidFill>
          </a:ln>
        </p:spPr>
        <p:txBody>
          <a:bodyPr wrap="none" rtlCol="0">
            <a:spAutoFit/>
          </a:bodyPr>
          <a:lstStyle/>
          <a:p>
            <a:endParaRPr lang="en-US" sz="1350" dirty="0"/>
          </a:p>
          <a:p>
            <a:r>
              <a:rPr lang="en-US" sz="1350" dirty="0"/>
              <a:t>Date</a:t>
            </a:r>
          </a:p>
          <a:p>
            <a:endParaRPr lang="en-US" sz="1350" dirty="0"/>
          </a:p>
        </p:txBody>
      </p:sp>
      <p:sp>
        <p:nvSpPr>
          <p:cNvPr id="33" name="TextBox 32">
            <a:extLst>
              <a:ext uri="{FF2B5EF4-FFF2-40B4-BE49-F238E27FC236}">
                <a16:creationId xmlns:a16="http://schemas.microsoft.com/office/drawing/2014/main" id="{18960AE3-67B1-C748-BBB6-4803B49EFBC1}"/>
              </a:ext>
            </a:extLst>
          </p:cNvPr>
          <p:cNvSpPr txBox="1"/>
          <p:nvPr/>
        </p:nvSpPr>
        <p:spPr>
          <a:xfrm>
            <a:off x="3307789" y="4380595"/>
            <a:ext cx="562975" cy="715581"/>
          </a:xfrm>
          <a:prstGeom prst="rect">
            <a:avLst/>
          </a:prstGeom>
          <a:noFill/>
          <a:ln w="12700">
            <a:solidFill>
              <a:schemeClr val="tx2"/>
            </a:solidFill>
          </a:ln>
        </p:spPr>
        <p:txBody>
          <a:bodyPr wrap="none" rtlCol="0">
            <a:spAutoFit/>
          </a:bodyPr>
          <a:lstStyle/>
          <a:p>
            <a:endParaRPr lang="en-US" sz="1350" dirty="0"/>
          </a:p>
          <a:p>
            <a:r>
              <a:rPr lang="en-US" sz="1350" dirty="0"/>
              <a:t>Time</a:t>
            </a:r>
          </a:p>
          <a:p>
            <a:endParaRPr lang="en-US" sz="1350" dirty="0"/>
          </a:p>
        </p:txBody>
      </p:sp>
    </p:spTree>
    <p:extLst>
      <p:ext uri="{BB962C8B-B14F-4D97-AF65-F5344CB8AC3E}">
        <p14:creationId xmlns:p14="http://schemas.microsoft.com/office/powerpoint/2010/main" val="1078532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21C3D2-B133-7C45-B973-3D9F8F473C40}"/>
              </a:ext>
            </a:extLst>
          </p:cNvPr>
          <p:cNvSpPr txBox="1"/>
          <p:nvPr/>
        </p:nvSpPr>
        <p:spPr>
          <a:xfrm>
            <a:off x="711590" y="1482124"/>
            <a:ext cx="934871" cy="715581"/>
          </a:xfrm>
          <a:prstGeom prst="rect">
            <a:avLst/>
          </a:prstGeom>
          <a:noFill/>
          <a:ln w="12700">
            <a:solidFill>
              <a:schemeClr val="tx2"/>
            </a:solidFill>
          </a:ln>
        </p:spPr>
        <p:txBody>
          <a:bodyPr wrap="none" rtlCol="0">
            <a:spAutoFit/>
          </a:bodyPr>
          <a:lstStyle/>
          <a:p>
            <a:endParaRPr lang="en-US" sz="1350" dirty="0"/>
          </a:p>
          <a:p>
            <a:r>
              <a:rPr lang="en-US" sz="1350" dirty="0"/>
              <a:t>Customer</a:t>
            </a:r>
          </a:p>
          <a:p>
            <a:endParaRPr lang="en-US" sz="1350" dirty="0"/>
          </a:p>
        </p:txBody>
      </p:sp>
      <p:sp>
        <p:nvSpPr>
          <p:cNvPr id="3" name="TextBox 2">
            <a:extLst>
              <a:ext uri="{FF2B5EF4-FFF2-40B4-BE49-F238E27FC236}">
                <a16:creationId xmlns:a16="http://schemas.microsoft.com/office/drawing/2014/main" id="{4661B47F-5F84-8D49-A718-B792D52A0899}"/>
              </a:ext>
            </a:extLst>
          </p:cNvPr>
          <p:cNvSpPr txBox="1"/>
          <p:nvPr/>
        </p:nvSpPr>
        <p:spPr>
          <a:xfrm>
            <a:off x="767025" y="2392397"/>
            <a:ext cx="809837" cy="715581"/>
          </a:xfrm>
          <a:prstGeom prst="rect">
            <a:avLst/>
          </a:prstGeom>
          <a:noFill/>
          <a:ln w="12700">
            <a:solidFill>
              <a:schemeClr val="tx2"/>
            </a:solidFill>
          </a:ln>
        </p:spPr>
        <p:txBody>
          <a:bodyPr wrap="none" rtlCol="0">
            <a:spAutoFit/>
          </a:bodyPr>
          <a:lstStyle/>
          <a:p>
            <a:endParaRPr lang="en-US" sz="1350" dirty="0"/>
          </a:p>
          <a:p>
            <a:r>
              <a:rPr lang="en-US" sz="1350" dirty="0"/>
              <a:t>Booking</a:t>
            </a:r>
          </a:p>
          <a:p>
            <a:endParaRPr lang="en-US" sz="1350" dirty="0"/>
          </a:p>
        </p:txBody>
      </p:sp>
      <p:sp>
        <p:nvSpPr>
          <p:cNvPr id="6" name="TextBox 5">
            <a:extLst>
              <a:ext uri="{FF2B5EF4-FFF2-40B4-BE49-F238E27FC236}">
                <a16:creationId xmlns:a16="http://schemas.microsoft.com/office/drawing/2014/main" id="{6478625F-D8D0-E34F-8F76-24FCCE150A63}"/>
              </a:ext>
            </a:extLst>
          </p:cNvPr>
          <p:cNvSpPr txBox="1"/>
          <p:nvPr/>
        </p:nvSpPr>
        <p:spPr>
          <a:xfrm>
            <a:off x="815724" y="3340371"/>
            <a:ext cx="780983" cy="715581"/>
          </a:xfrm>
          <a:prstGeom prst="rect">
            <a:avLst/>
          </a:prstGeom>
          <a:noFill/>
          <a:ln w="12700">
            <a:solidFill>
              <a:schemeClr val="tx2"/>
            </a:solidFill>
          </a:ln>
        </p:spPr>
        <p:txBody>
          <a:bodyPr wrap="none" rtlCol="0">
            <a:spAutoFit/>
          </a:bodyPr>
          <a:lstStyle/>
          <a:p>
            <a:endParaRPr lang="en-US" sz="1350" dirty="0"/>
          </a:p>
          <a:p>
            <a:r>
              <a:rPr lang="en-US" sz="1350" dirty="0"/>
              <a:t>Theatre</a:t>
            </a:r>
          </a:p>
          <a:p>
            <a:endParaRPr lang="en-US" sz="1350" dirty="0"/>
          </a:p>
        </p:txBody>
      </p:sp>
      <p:sp>
        <p:nvSpPr>
          <p:cNvPr id="7" name="TextBox 6">
            <a:extLst>
              <a:ext uri="{FF2B5EF4-FFF2-40B4-BE49-F238E27FC236}">
                <a16:creationId xmlns:a16="http://schemas.microsoft.com/office/drawing/2014/main" id="{ED450F22-E78E-A643-A407-EE1F4D0E64B1}"/>
              </a:ext>
            </a:extLst>
          </p:cNvPr>
          <p:cNvSpPr txBox="1"/>
          <p:nvPr/>
        </p:nvSpPr>
        <p:spPr>
          <a:xfrm>
            <a:off x="2362200" y="3340371"/>
            <a:ext cx="1143000" cy="715581"/>
          </a:xfrm>
          <a:prstGeom prst="rect">
            <a:avLst/>
          </a:prstGeom>
          <a:noFill/>
          <a:ln w="12700">
            <a:solidFill>
              <a:schemeClr val="tx2"/>
            </a:solidFill>
          </a:ln>
        </p:spPr>
        <p:txBody>
          <a:bodyPr wrap="square" rtlCol="0">
            <a:spAutoFit/>
          </a:bodyPr>
          <a:lstStyle/>
          <a:p>
            <a:endParaRPr lang="en-US" sz="1350" dirty="0"/>
          </a:p>
          <a:p>
            <a:r>
              <a:rPr lang="en-US" sz="1350" dirty="0"/>
              <a:t>      Show</a:t>
            </a:r>
          </a:p>
          <a:p>
            <a:endParaRPr lang="en-US" sz="1350" dirty="0"/>
          </a:p>
        </p:txBody>
      </p:sp>
      <p:sp>
        <p:nvSpPr>
          <p:cNvPr id="8" name="TextBox 7">
            <a:extLst>
              <a:ext uri="{FF2B5EF4-FFF2-40B4-BE49-F238E27FC236}">
                <a16:creationId xmlns:a16="http://schemas.microsoft.com/office/drawing/2014/main" id="{FF483C11-0340-8F4D-BD08-DE2A6817D3DE}"/>
              </a:ext>
            </a:extLst>
          </p:cNvPr>
          <p:cNvSpPr txBox="1"/>
          <p:nvPr/>
        </p:nvSpPr>
        <p:spPr>
          <a:xfrm>
            <a:off x="906352" y="4288345"/>
            <a:ext cx="1098378" cy="1338828"/>
          </a:xfrm>
          <a:prstGeom prst="rect">
            <a:avLst/>
          </a:prstGeom>
          <a:noFill/>
          <a:ln w="12700">
            <a:solidFill>
              <a:schemeClr val="tx2"/>
            </a:solidFill>
          </a:ln>
        </p:spPr>
        <p:txBody>
          <a:bodyPr wrap="none" rtlCol="0">
            <a:spAutoFit/>
          </a:bodyPr>
          <a:lstStyle/>
          <a:p>
            <a:endParaRPr lang="en-US" sz="1350" dirty="0"/>
          </a:p>
          <a:p>
            <a:r>
              <a:rPr lang="en-US" sz="1350" dirty="0"/>
              <a:t>Seat</a:t>
            </a:r>
          </a:p>
          <a:p>
            <a:endParaRPr lang="en-US" sz="1350" dirty="0"/>
          </a:p>
          <a:p>
            <a:r>
              <a:rPr lang="en-US" sz="1350" dirty="0"/>
              <a:t>row</a:t>
            </a:r>
          </a:p>
          <a:p>
            <a:r>
              <a:rPr lang="en-US" sz="1350" dirty="0" err="1"/>
              <a:t>seatnumber</a:t>
            </a:r>
            <a:endParaRPr lang="en-US" sz="1350" dirty="0"/>
          </a:p>
          <a:p>
            <a:endParaRPr lang="en-US" sz="1350" dirty="0"/>
          </a:p>
        </p:txBody>
      </p:sp>
      <p:sp>
        <p:nvSpPr>
          <p:cNvPr id="30" name="Title 29">
            <a:extLst>
              <a:ext uri="{FF2B5EF4-FFF2-40B4-BE49-F238E27FC236}">
                <a16:creationId xmlns:a16="http://schemas.microsoft.com/office/drawing/2014/main" id="{13A702F6-FF48-BF4D-A552-0C6E8D1CC58B}"/>
              </a:ext>
            </a:extLst>
          </p:cNvPr>
          <p:cNvSpPr>
            <a:spLocks noGrp="1"/>
          </p:cNvSpPr>
          <p:nvPr>
            <p:ph type="title"/>
          </p:nvPr>
        </p:nvSpPr>
        <p:spPr>
          <a:ln>
            <a:solidFill>
              <a:schemeClr val="tx2"/>
            </a:solidFill>
          </a:ln>
        </p:spPr>
        <p:txBody>
          <a:bodyPr/>
          <a:lstStyle/>
          <a:p>
            <a:r>
              <a:rPr lang="en-US" dirty="0"/>
              <a:t>Cinema Booking System</a:t>
            </a:r>
          </a:p>
        </p:txBody>
      </p:sp>
      <p:sp>
        <p:nvSpPr>
          <p:cNvPr id="5" name="Content Placeholder 4">
            <a:extLst>
              <a:ext uri="{FF2B5EF4-FFF2-40B4-BE49-F238E27FC236}">
                <a16:creationId xmlns:a16="http://schemas.microsoft.com/office/drawing/2014/main" id="{AA86255E-285B-014D-91BB-D9DA7B89B8B9}"/>
              </a:ext>
            </a:extLst>
          </p:cNvPr>
          <p:cNvSpPr>
            <a:spLocks noGrp="1"/>
          </p:cNvSpPr>
          <p:nvPr>
            <p:ph sz="half" idx="2"/>
          </p:nvPr>
        </p:nvSpPr>
        <p:spPr>
          <a:xfrm>
            <a:off x="4270693" y="1552273"/>
            <a:ext cx="4038600" cy="4619927"/>
          </a:xfrm>
        </p:spPr>
        <p:txBody>
          <a:bodyPr>
            <a:normAutofit/>
          </a:bodyPr>
          <a:lstStyle/>
          <a:p>
            <a:pPr marL="0" indent="0">
              <a:buNone/>
            </a:pPr>
            <a:r>
              <a:rPr lang="en-US" sz="2400" dirty="0"/>
              <a:t>Verbs = potential associations</a:t>
            </a:r>
          </a:p>
          <a:p>
            <a:endParaRPr lang="en-US" sz="2400" dirty="0"/>
          </a:p>
          <a:p>
            <a:r>
              <a:rPr lang="en-US" sz="2400" dirty="0"/>
              <a:t>stores (seat booking)</a:t>
            </a:r>
          </a:p>
          <a:p>
            <a:r>
              <a:rPr lang="en-US" sz="2400" dirty="0"/>
              <a:t>has (seats)</a:t>
            </a:r>
          </a:p>
          <a:p>
            <a:r>
              <a:rPr lang="en-US" sz="2400" dirty="0"/>
              <a:t>reserves (seats)</a:t>
            </a:r>
          </a:p>
          <a:p>
            <a:r>
              <a:rPr lang="en-US" sz="2400" dirty="0"/>
              <a:t>Is given (row and seat number)</a:t>
            </a:r>
          </a:p>
          <a:p>
            <a:r>
              <a:rPr lang="en-US" sz="2400" dirty="0"/>
              <a:t>Requests (seat booking)</a:t>
            </a:r>
          </a:p>
          <a:p>
            <a:r>
              <a:rPr lang="en-US" sz="2400" dirty="0"/>
              <a:t>is scheduled (in theatre)</a:t>
            </a:r>
          </a:p>
        </p:txBody>
      </p:sp>
      <p:sp>
        <p:nvSpPr>
          <p:cNvPr id="31" name="TextBox 30">
            <a:extLst>
              <a:ext uri="{FF2B5EF4-FFF2-40B4-BE49-F238E27FC236}">
                <a16:creationId xmlns:a16="http://schemas.microsoft.com/office/drawing/2014/main" id="{427113B9-6055-0D46-A78D-53AC5E960B2A}"/>
              </a:ext>
            </a:extLst>
          </p:cNvPr>
          <p:cNvSpPr txBox="1"/>
          <p:nvPr/>
        </p:nvSpPr>
        <p:spPr>
          <a:xfrm>
            <a:off x="2362199" y="2300147"/>
            <a:ext cx="646331" cy="715581"/>
          </a:xfrm>
          <a:prstGeom prst="rect">
            <a:avLst/>
          </a:prstGeom>
          <a:noFill/>
          <a:ln w="12700">
            <a:solidFill>
              <a:schemeClr val="tx2"/>
            </a:solidFill>
          </a:ln>
        </p:spPr>
        <p:txBody>
          <a:bodyPr wrap="none" rtlCol="0">
            <a:spAutoFit/>
          </a:bodyPr>
          <a:lstStyle/>
          <a:p>
            <a:endParaRPr lang="en-US" sz="1350" dirty="0"/>
          </a:p>
          <a:p>
            <a:r>
              <a:rPr lang="en-US" sz="1350" dirty="0"/>
              <a:t>Movie</a:t>
            </a:r>
          </a:p>
          <a:p>
            <a:endParaRPr lang="en-US" sz="1350" dirty="0"/>
          </a:p>
        </p:txBody>
      </p:sp>
      <p:sp>
        <p:nvSpPr>
          <p:cNvPr id="32" name="TextBox 31">
            <a:extLst>
              <a:ext uri="{FF2B5EF4-FFF2-40B4-BE49-F238E27FC236}">
                <a16:creationId xmlns:a16="http://schemas.microsoft.com/office/drawing/2014/main" id="{A1C8E5B5-E3B2-BE49-B5DD-0E32707029A5}"/>
              </a:ext>
            </a:extLst>
          </p:cNvPr>
          <p:cNvSpPr txBox="1"/>
          <p:nvPr/>
        </p:nvSpPr>
        <p:spPr>
          <a:xfrm>
            <a:off x="2521928" y="4380595"/>
            <a:ext cx="550151" cy="715581"/>
          </a:xfrm>
          <a:prstGeom prst="rect">
            <a:avLst/>
          </a:prstGeom>
          <a:noFill/>
          <a:ln w="12700">
            <a:solidFill>
              <a:schemeClr val="tx2"/>
            </a:solidFill>
          </a:ln>
        </p:spPr>
        <p:txBody>
          <a:bodyPr wrap="none" rtlCol="0">
            <a:spAutoFit/>
          </a:bodyPr>
          <a:lstStyle/>
          <a:p>
            <a:endParaRPr lang="en-US" sz="1350" dirty="0"/>
          </a:p>
          <a:p>
            <a:r>
              <a:rPr lang="en-US" sz="1350" dirty="0"/>
              <a:t>Date</a:t>
            </a:r>
          </a:p>
          <a:p>
            <a:endParaRPr lang="en-US" sz="1350" dirty="0"/>
          </a:p>
        </p:txBody>
      </p:sp>
      <p:sp>
        <p:nvSpPr>
          <p:cNvPr id="33" name="TextBox 32">
            <a:extLst>
              <a:ext uri="{FF2B5EF4-FFF2-40B4-BE49-F238E27FC236}">
                <a16:creationId xmlns:a16="http://schemas.microsoft.com/office/drawing/2014/main" id="{18960AE3-67B1-C748-BBB6-4803B49EFBC1}"/>
              </a:ext>
            </a:extLst>
          </p:cNvPr>
          <p:cNvSpPr txBox="1"/>
          <p:nvPr/>
        </p:nvSpPr>
        <p:spPr>
          <a:xfrm>
            <a:off x="3307789" y="4380595"/>
            <a:ext cx="562975" cy="715581"/>
          </a:xfrm>
          <a:prstGeom prst="rect">
            <a:avLst/>
          </a:prstGeom>
          <a:noFill/>
          <a:ln w="12700">
            <a:solidFill>
              <a:schemeClr val="tx2"/>
            </a:solidFill>
          </a:ln>
        </p:spPr>
        <p:txBody>
          <a:bodyPr wrap="none" rtlCol="0">
            <a:spAutoFit/>
          </a:bodyPr>
          <a:lstStyle/>
          <a:p>
            <a:endParaRPr lang="en-US" sz="1350" dirty="0"/>
          </a:p>
          <a:p>
            <a:r>
              <a:rPr lang="en-US" sz="1350" dirty="0"/>
              <a:t>Time</a:t>
            </a:r>
          </a:p>
          <a:p>
            <a:endParaRPr lang="en-US" sz="1350" dirty="0"/>
          </a:p>
        </p:txBody>
      </p:sp>
    </p:spTree>
    <p:extLst>
      <p:ext uri="{BB962C8B-B14F-4D97-AF65-F5344CB8AC3E}">
        <p14:creationId xmlns:p14="http://schemas.microsoft.com/office/powerpoint/2010/main" val="1152640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8965"/>
            <a:ext cx="8458200" cy="1143000"/>
          </a:xfrm>
        </p:spPr>
        <p:txBody>
          <a:bodyPr/>
          <a:lstStyle/>
          <a:p>
            <a:pPr eaLnBrk="1" hangingPunct="1"/>
            <a:r>
              <a:rPr lang="en-AU" altLang="en-US" dirty="0"/>
              <a:t>Class-Responsibility-Collaborator </a:t>
            </a:r>
            <a:br>
              <a:rPr lang="en-AU" altLang="en-US" dirty="0"/>
            </a:br>
            <a:r>
              <a:rPr lang="en-AU" altLang="en-US" dirty="0"/>
              <a:t>Model</a:t>
            </a:r>
          </a:p>
        </p:txBody>
      </p:sp>
      <p:sp>
        <p:nvSpPr>
          <p:cNvPr id="31747" name="Rectangle 3"/>
          <p:cNvSpPr>
            <a:spLocks noGrp="1" noChangeArrowheads="1"/>
          </p:cNvSpPr>
          <p:nvPr>
            <p:ph idx="1"/>
          </p:nvPr>
        </p:nvSpPr>
        <p:spPr/>
        <p:txBody>
          <a:bodyPr>
            <a:normAutofit lnSpcReduction="10000"/>
          </a:bodyPr>
          <a:lstStyle/>
          <a:p>
            <a:pPr eaLnBrk="1" hangingPunct="1">
              <a:lnSpc>
                <a:spcPct val="120000"/>
              </a:lnSpc>
              <a:spcBef>
                <a:spcPts val="1200"/>
              </a:spcBef>
            </a:pPr>
            <a:r>
              <a:rPr lang="en-AU" altLang="en-US" sz="2000" dirty="0"/>
              <a:t>the </a:t>
            </a:r>
            <a:r>
              <a:rPr lang="en-AU" altLang="en-US" sz="2000" dirty="0">
                <a:solidFill>
                  <a:schemeClr val="hlink"/>
                </a:solidFill>
              </a:rPr>
              <a:t>class name</a:t>
            </a:r>
            <a:r>
              <a:rPr lang="en-AU" altLang="en-US" sz="2000" dirty="0"/>
              <a:t> of an object</a:t>
            </a:r>
          </a:p>
          <a:p>
            <a:pPr lvl="1" eaLnBrk="1" hangingPunct="1">
              <a:lnSpc>
                <a:spcPct val="120000"/>
              </a:lnSpc>
              <a:spcBef>
                <a:spcPts val="1200"/>
              </a:spcBef>
            </a:pPr>
            <a:r>
              <a:rPr lang="en-AU" altLang="en-US" sz="1800" dirty="0"/>
              <a:t>creates a </a:t>
            </a:r>
            <a:r>
              <a:rPr lang="en-AU" altLang="en-US" sz="1800" dirty="0">
                <a:solidFill>
                  <a:schemeClr val="tx2"/>
                </a:solidFill>
              </a:rPr>
              <a:t>vocabulary for discussing</a:t>
            </a:r>
            <a:r>
              <a:rPr lang="en-AU" altLang="en-US" sz="1800" dirty="0"/>
              <a:t> a design</a:t>
            </a:r>
          </a:p>
          <a:p>
            <a:pPr eaLnBrk="1" hangingPunct="1">
              <a:lnSpc>
                <a:spcPct val="120000"/>
              </a:lnSpc>
              <a:spcBef>
                <a:spcPts val="1200"/>
              </a:spcBef>
            </a:pPr>
            <a:r>
              <a:rPr lang="en-AU" altLang="en-US" sz="2000" dirty="0">
                <a:solidFill>
                  <a:schemeClr val="hlink"/>
                </a:solidFill>
              </a:rPr>
              <a:t>responsibilities</a:t>
            </a:r>
            <a:r>
              <a:rPr lang="en-AU" altLang="en-US" sz="2000" dirty="0"/>
              <a:t> of an object</a:t>
            </a:r>
          </a:p>
          <a:p>
            <a:pPr lvl="1" eaLnBrk="1" hangingPunct="1">
              <a:lnSpc>
                <a:spcPct val="120000"/>
              </a:lnSpc>
              <a:spcBef>
                <a:spcPts val="1200"/>
              </a:spcBef>
            </a:pPr>
            <a:r>
              <a:rPr lang="en-AU" altLang="en-US" sz="1800" dirty="0"/>
              <a:t>identify </a:t>
            </a:r>
            <a:r>
              <a:rPr lang="en-AU" altLang="en-US" sz="1800" dirty="0">
                <a:solidFill>
                  <a:schemeClr val="tx2"/>
                </a:solidFill>
              </a:rPr>
              <a:t>problems</a:t>
            </a:r>
            <a:r>
              <a:rPr lang="en-AU" altLang="en-US" sz="1800" dirty="0"/>
              <a:t> </a:t>
            </a:r>
            <a:r>
              <a:rPr lang="en-AU" altLang="en-US" sz="1800" dirty="0">
                <a:solidFill>
                  <a:schemeClr val="tx2"/>
                </a:solidFill>
              </a:rPr>
              <a:t>to be solved</a:t>
            </a:r>
          </a:p>
          <a:p>
            <a:pPr lvl="1" eaLnBrk="1" hangingPunct="1">
              <a:lnSpc>
                <a:spcPct val="120000"/>
              </a:lnSpc>
              <a:spcBef>
                <a:spcPts val="1200"/>
              </a:spcBef>
            </a:pPr>
            <a:r>
              <a:rPr lang="en-AU" altLang="en-US" sz="1800" dirty="0"/>
              <a:t>a handful of short verb phrases, each containing an active verb</a:t>
            </a:r>
          </a:p>
          <a:p>
            <a:pPr eaLnBrk="1" hangingPunct="1">
              <a:lnSpc>
                <a:spcPct val="120000"/>
              </a:lnSpc>
              <a:spcBef>
                <a:spcPts val="1200"/>
              </a:spcBef>
            </a:pPr>
            <a:r>
              <a:rPr lang="en-AU" altLang="en-US" sz="2000" dirty="0">
                <a:solidFill>
                  <a:schemeClr val="hlink"/>
                </a:solidFill>
              </a:rPr>
              <a:t>collaborators</a:t>
            </a:r>
            <a:r>
              <a:rPr lang="en-AU" altLang="en-US" sz="2000" dirty="0"/>
              <a:t> of an object are</a:t>
            </a:r>
          </a:p>
          <a:p>
            <a:pPr lvl="1" eaLnBrk="1" hangingPunct="1">
              <a:lnSpc>
                <a:spcPct val="120000"/>
              </a:lnSpc>
              <a:spcBef>
                <a:spcPts val="1200"/>
              </a:spcBef>
            </a:pPr>
            <a:r>
              <a:rPr lang="en-AU" altLang="en-US" sz="1800" dirty="0"/>
              <a:t>other objects which </a:t>
            </a:r>
            <a:r>
              <a:rPr lang="en-AU" altLang="en-US" sz="1800" dirty="0">
                <a:solidFill>
                  <a:schemeClr val="tx2"/>
                </a:solidFill>
              </a:rPr>
              <a:t>will send or be sent messages</a:t>
            </a:r>
            <a:r>
              <a:rPr lang="en-AU" altLang="en-US" sz="1800" dirty="0"/>
              <a:t> in the context of satisfying responsibilities</a:t>
            </a:r>
          </a:p>
          <a:p>
            <a:pPr>
              <a:lnSpc>
                <a:spcPct val="120000"/>
              </a:lnSpc>
              <a:spcBef>
                <a:spcPts val="1200"/>
              </a:spcBef>
            </a:pPr>
            <a:r>
              <a:rPr lang="en-AU" altLang="en-US" sz="2000" dirty="0"/>
              <a:t>CRC cards are a brainstorming tool for OO design</a:t>
            </a:r>
          </a:p>
          <a:p>
            <a:pPr>
              <a:lnSpc>
                <a:spcPct val="120000"/>
              </a:lnSpc>
              <a:spcBef>
                <a:spcPts val="1200"/>
              </a:spcBef>
            </a:pPr>
            <a:r>
              <a:rPr lang="en-AU" altLang="en-US" sz="2000" dirty="0"/>
              <a:t>Recommended for Extreme Programming </a:t>
            </a:r>
            <a:r>
              <a:rPr lang="en-AU" altLang="en-US" sz="2000"/>
              <a:t>XP methodology</a:t>
            </a:r>
            <a:endParaRPr lang="en-AU" altLang="en-US" sz="2000" dirty="0"/>
          </a:p>
        </p:txBody>
      </p:sp>
    </p:spTree>
    <p:extLst>
      <p:ext uri="{BB962C8B-B14F-4D97-AF65-F5344CB8AC3E}">
        <p14:creationId xmlns:p14="http://schemas.microsoft.com/office/powerpoint/2010/main" val="3579160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rot="10800000" flipH="1" flipV="1">
            <a:off x="692150" y="241301"/>
            <a:ext cx="5861050" cy="889000"/>
          </a:xfrm>
        </p:spPr>
        <p:txBody>
          <a:bodyPr/>
          <a:lstStyle/>
          <a:p>
            <a:pPr eaLnBrk="1" hangingPunct="1"/>
            <a:r>
              <a:rPr lang="en-AU" altLang="en-US" sz="2800" dirty="0"/>
              <a:t>CRC Example</a:t>
            </a:r>
          </a:p>
        </p:txBody>
      </p:sp>
      <p:sp>
        <p:nvSpPr>
          <p:cNvPr id="33795" name="Rectangle 6"/>
          <p:cNvSpPr>
            <a:spLocks noChangeArrowheads="1"/>
          </p:cNvSpPr>
          <p:nvPr/>
        </p:nvSpPr>
        <p:spPr bwMode="auto">
          <a:xfrm>
            <a:off x="3143250" y="2476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endParaRPr lang="en-US" altLang="en-US" sz="1800"/>
          </a:p>
        </p:txBody>
      </p:sp>
      <p:pic>
        <p:nvPicPr>
          <p:cNvPr id="33796" name="Picture 5" descr="E:\sed200prep\2002\papers\HotDraw CRC Cards_files\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47020"/>
            <a:ext cx="36576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4" descr="E:\sed200prep\2002\papers\HotDraw CRC Cards_files\dv.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2950" y="1572420"/>
            <a:ext cx="35433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3" descr="E:\sed200prep\2002\papers\HotDraw CRC Cards_files\dc.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1438" y="3927473"/>
            <a:ext cx="3657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 Box 7"/>
          <p:cNvSpPr txBox="1">
            <a:spLocks noChangeArrowheads="1"/>
          </p:cNvSpPr>
          <p:nvPr/>
        </p:nvSpPr>
        <p:spPr bwMode="auto">
          <a:xfrm>
            <a:off x="533400" y="41910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50000"/>
              </a:spcBef>
              <a:buClrTx/>
              <a:buSzTx/>
              <a:buFontTx/>
              <a:buNone/>
            </a:pPr>
            <a:r>
              <a:rPr lang="en-AU" altLang="en-US" sz="1800" b="1">
                <a:solidFill>
                  <a:schemeClr val="hlink"/>
                </a:solidFill>
              </a:rPr>
              <a:t>class name</a:t>
            </a:r>
          </a:p>
        </p:txBody>
      </p:sp>
      <p:sp>
        <p:nvSpPr>
          <p:cNvPr id="33800" name="Text Box 8"/>
          <p:cNvSpPr txBox="1">
            <a:spLocks noChangeArrowheads="1"/>
          </p:cNvSpPr>
          <p:nvPr/>
        </p:nvSpPr>
        <p:spPr bwMode="auto">
          <a:xfrm>
            <a:off x="228600" y="5486400"/>
            <a:ext cx="2143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AU" altLang="en-US" sz="1800" b="1">
                <a:solidFill>
                  <a:schemeClr val="hlink"/>
                </a:solidFill>
              </a:rPr>
              <a:t>responsibilities</a:t>
            </a:r>
          </a:p>
        </p:txBody>
      </p:sp>
      <p:sp>
        <p:nvSpPr>
          <p:cNvPr id="33801" name="Text Box 9"/>
          <p:cNvSpPr txBox="1">
            <a:spLocks noChangeArrowheads="1"/>
          </p:cNvSpPr>
          <p:nvPr/>
        </p:nvSpPr>
        <p:spPr bwMode="auto">
          <a:xfrm>
            <a:off x="6537325" y="4603750"/>
            <a:ext cx="1897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AU" altLang="en-US" sz="1800" b="1">
                <a:solidFill>
                  <a:schemeClr val="hlink"/>
                </a:solidFill>
              </a:rPr>
              <a:t>collaborators</a:t>
            </a:r>
          </a:p>
        </p:txBody>
      </p:sp>
      <p:sp>
        <p:nvSpPr>
          <p:cNvPr id="33802" name="Line 10"/>
          <p:cNvSpPr>
            <a:spLocks noChangeShapeType="1"/>
          </p:cNvSpPr>
          <p:nvPr/>
        </p:nvSpPr>
        <p:spPr bwMode="auto">
          <a:xfrm>
            <a:off x="2133600" y="4419600"/>
            <a:ext cx="609600" cy="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33803" name="Line 11"/>
          <p:cNvSpPr>
            <a:spLocks noChangeShapeType="1"/>
          </p:cNvSpPr>
          <p:nvPr/>
        </p:nvSpPr>
        <p:spPr bwMode="auto">
          <a:xfrm flipV="1">
            <a:off x="2362200" y="5257800"/>
            <a:ext cx="381000" cy="3810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33804" name="Line 12"/>
          <p:cNvSpPr>
            <a:spLocks noChangeShapeType="1"/>
          </p:cNvSpPr>
          <p:nvPr/>
        </p:nvSpPr>
        <p:spPr bwMode="auto">
          <a:xfrm flipH="1">
            <a:off x="6096000" y="4800600"/>
            <a:ext cx="457200" cy="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Tree>
    <p:extLst>
      <p:ext uri="{BB962C8B-B14F-4D97-AF65-F5344CB8AC3E}">
        <p14:creationId xmlns:p14="http://schemas.microsoft.com/office/powerpoint/2010/main" val="6437573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74884-8512-EC4F-AA59-5F03EB50A677}"/>
              </a:ext>
            </a:extLst>
          </p:cNvPr>
          <p:cNvSpPr>
            <a:spLocks noGrp="1"/>
          </p:cNvSpPr>
          <p:nvPr>
            <p:ph type="title"/>
          </p:nvPr>
        </p:nvSpPr>
        <p:spPr>
          <a:xfrm>
            <a:off x="251520" y="404664"/>
            <a:ext cx="6530280" cy="648072"/>
          </a:xfrm>
        </p:spPr>
        <p:txBody>
          <a:bodyPr/>
          <a:lstStyle/>
          <a:p>
            <a:r>
              <a:rPr lang="en-US" dirty="0"/>
              <a:t>Cinema Booking Scenario CRC</a:t>
            </a:r>
          </a:p>
        </p:txBody>
      </p:sp>
      <p:sp>
        <p:nvSpPr>
          <p:cNvPr id="3" name="Content Placeholder 2">
            <a:extLst>
              <a:ext uri="{FF2B5EF4-FFF2-40B4-BE49-F238E27FC236}">
                <a16:creationId xmlns:a16="http://schemas.microsoft.com/office/drawing/2014/main" id="{9D5B9E5F-0D55-4943-8001-4E7CF68F8A0C}"/>
              </a:ext>
            </a:extLst>
          </p:cNvPr>
          <p:cNvSpPr>
            <a:spLocks noGrp="1"/>
          </p:cNvSpPr>
          <p:nvPr>
            <p:ph idx="1"/>
          </p:nvPr>
        </p:nvSpPr>
        <p:spPr/>
        <p:txBody>
          <a:bodyPr/>
          <a:lstStyle/>
          <a:p>
            <a:r>
              <a:rPr lang="en-US" dirty="0"/>
              <a:t>Alice selects the movie Star Wars at the Apollo Theatre</a:t>
            </a:r>
          </a:p>
          <a:p>
            <a:r>
              <a:rPr lang="en-US" dirty="0"/>
              <a:t>She requests the 8pm showing on 24 March 2020</a:t>
            </a:r>
          </a:p>
          <a:p>
            <a:r>
              <a:rPr lang="en-US" dirty="0"/>
              <a:t>The booking system sends the request to Apollo</a:t>
            </a:r>
          </a:p>
          <a:p>
            <a:r>
              <a:rPr lang="en-US" dirty="0"/>
              <a:t>Alice is allocated seat R18</a:t>
            </a:r>
          </a:p>
          <a:p>
            <a:endParaRPr lang="en-US" dirty="0"/>
          </a:p>
          <a:p>
            <a:endParaRPr lang="en-US" u="sng" dirty="0"/>
          </a:p>
          <a:p>
            <a:endParaRPr lang="en-US" dirty="0"/>
          </a:p>
          <a:p>
            <a:endParaRPr lang="en-US" dirty="0"/>
          </a:p>
        </p:txBody>
      </p:sp>
      <p:graphicFrame>
        <p:nvGraphicFramePr>
          <p:cNvPr id="5" name="Table 4">
            <a:extLst>
              <a:ext uri="{FF2B5EF4-FFF2-40B4-BE49-F238E27FC236}">
                <a16:creationId xmlns:a16="http://schemas.microsoft.com/office/drawing/2014/main" id="{0C8A702F-2CEE-B34E-AEF7-2409EE7158A3}"/>
              </a:ext>
            </a:extLst>
          </p:cNvPr>
          <p:cNvGraphicFramePr>
            <a:graphicFrameLocks noGrp="1"/>
          </p:cNvGraphicFramePr>
          <p:nvPr>
            <p:extLst>
              <p:ext uri="{D42A27DB-BD31-4B8C-83A1-F6EECF244321}">
                <p14:modId xmlns:p14="http://schemas.microsoft.com/office/powerpoint/2010/main" val="68305923"/>
              </p:ext>
            </p:extLst>
          </p:nvPr>
        </p:nvGraphicFramePr>
        <p:xfrm>
          <a:off x="486137" y="3276600"/>
          <a:ext cx="4390664" cy="2775544"/>
        </p:xfrm>
        <a:graphic>
          <a:graphicData uri="http://schemas.openxmlformats.org/drawingml/2006/table">
            <a:tbl>
              <a:tblPr firstRow="1" bandRow="1">
                <a:tableStyleId>{5C22544A-7EE6-4342-B048-85BDC9FD1C3A}</a:tableStyleId>
              </a:tblPr>
              <a:tblGrid>
                <a:gridCol w="2195332">
                  <a:extLst>
                    <a:ext uri="{9D8B030D-6E8A-4147-A177-3AD203B41FA5}">
                      <a16:colId xmlns:a16="http://schemas.microsoft.com/office/drawing/2014/main" val="4231095935"/>
                    </a:ext>
                  </a:extLst>
                </a:gridCol>
                <a:gridCol w="2195332">
                  <a:extLst>
                    <a:ext uri="{9D8B030D-6E8A-4147-A177-3AD203B41FA5}">
                      <a16:colId xmlns:a16="http://schemas.microsoft.com/office/drawing/2014/main" val="1246192603"/>
                    </a:ext>
                  </a:extLst>
                </a:gridCol>
              </a:tblGrid>
              <a:tr h="460489">
                <a:tc>
                  <a:txBody>
                    <a:bodyPr/>
                    <a:lstStyle/>
                    <a:p>
                      <a:r>
                        <a:rPr lang="en-US" u="sng" dirty="0"/>
                        <a:t>Customer</a:t>
                      </a:r>
                    </a:p>
                  </a:txBody>
                  <a:tcPr/>
                </a:tc>
                <a:tc>
                  <a:txBody>
                    <a:bodyPr/>
                    <a:lstStyle/>
                    <a:p>
                      <a:endParaRPr lang="en-US"/>
                    </a:p>
                  </a:txBody>
                  <a:tcPr/>
                </a:tc>
                <a:extLst>
                  <a:ext uri="{0D108BD9-81ED-4DB2-BD59-A6C34878D82A}">
                    <a16:rowId xmlns:a16="http://schemas.microsoft.com/office/drawing/2014/main" val="1992937133"/>
                  </a:ext>
                </a:extLst>
              </a:tr>
              <a:tr h="805856">
                <a:tc>
                  <a:txBody>
                    <a:bodyPr/>
                    <a:lstStyle/>
                    <a:p>
                      <a:r>
                        <a:rPr lang="en-US" dirty="0"/>
                        <a:t>Selects theatre, movie and show date and time</a:t>
                      </a:r>
                    </a:p>
                  </a:txBody>
                  <a:tcPr/>
                </a:tc>
                <a:tc>
                  <a:txBody>
                    <a:bodyPr/>
                    <a:lstStyle/>
                    <a:p>
                      <a:r>
                        <a:rPr lang="en-US" dirty="0"/>
                        <a:t>Show</a:t>
                      </a:r>
                    </a:p>
                  </a:txBody>
                  <a:tcPr/>
                </a:tc>
                <a:extLst>
                  <a:ext uri="{0D108BD9-81ED-4DB2-BD59-A6C34878D82A}">
                    <a16:rowId xmlns:a16="http://schemas.microsoft.com/office/drawing/2014/main" val="1030320989"/>
                  </a:ext>
                </a:extLst>
              </a:tr>
              <a:tr h="466885">
                <a:tc>
                  <a:txBody>
                    <a:bodyPr/>
                    <a:lstStyle/>
                    <a:p>
                      <a:r>
                        <a:rPr lang="en-US" dirty="0"/>
                        <a:t>Receives tickets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Theatre</a:t>
                      </a:r>
                    </a:p>
                  </a:txBody>
                  <a:tcPr/>
                </a:tc>
                <a:extLst>
                  <a:ext uri="{0D108BD9-81ED-4DB2-BD59-A6C34878D82A}">
                    <a16:rowId xmlns:a16="http://schemas.microsoft.com/office/drawing/2014/main" val="2828826377"/>
                  </a:ext>
                </a:extLst>
              </a:tr>
              <a:tr h="466885">
                <a:tc>
                  <a:txBody>
                    <a:bodyPr/>
                    <a:lstStyle/>
                    <a:p>
                      <a:endParaRPr lang="en-US"/>
                    </a:p>
                  </a:txBody>
                  <a:tcPr/>
                </a:tc>
                <a:tc>
                  <a:txBody>
                    <a:bodyPr/>
                    <a:lstStyle/>
                    <a:p>
                      <a:endParaRPr lang="en-US"/>
                    </a:p>
                  </a:txBody>
                  <a:tcPr/>
                </a:tc>
                <a:extLst>
                  <a:ext uri="{0D108BD9-81ED-4DB2-BD59-A6C34878D82A}">
                    <a16:rowId xmlns:a16="http://schemas.microsoft.com/office/drawing/2014/main" val="175025432"/>
                  </a:ext>
                </a:extLst>
              </a:tr>
              <a:tr h="466885">
                <a:tc>
                  <a:txBody>
                    <a:bodyPr/>
                    <a:lstStyle/>
                    <a:p>
                      <a:endParaRPr lang="en-US"/>
                    </a:p>
                  </a:txBody>
                  <a:tcPr/>
                </a:tc>
                <a:tc>
                  <a:txBody>
                    <a:bodyPr/>
                    <a:lstStyle/>
                    <a:p>
                      <a:endParaRPr lang="en-US" dirty="0"/>
                    </a:p>
                  </a:txBody>
                  <a:tcPr/>
                </a:tc>
                <a:extLst>
                  <a:ext uri="{0D108BD9-81ED-4DB2-BD59-A6C34878D82A}">
                    <a16:rowId xmlns:a16="http://schemas.microsoft.com/office/drawing/2014/main" val="713924618"/>
                  </a:ext>
                </a:extLst>
              </a:tr>
            </a:tbl>
          </a:graphicData>
        </a:graphic>
      </p:graphicFrame>
      <p:graphicFrame>
        <p:nvGraphicFramePr>
          <p:cNvPr id="6" name="Table 5">
            <a:extLst>
              <a:ext uri="{FF2B5EF4-FFF2-40B4-BE49-F238E27FC236}">
                <a16:creationId xmlns:a16="http://schemas.microsoft.com/office/drawing/2014/main" id="{08C21AC6-F8A9-334B-A4E9-BEDDEBC1BC82}"/>
              </a:ext>
            </a:extLst>
          </p:cNvPr>
          <p:cNvGraphicFramePr>
            <a:graphicFrameLocks noGrp="1"/>
          </p:cNvGraphicFramePr>
          <p:nvPr>
            <p:extLst>
              <p:ext uri="{D42A27DB-BD31-4B8C-83A1-F6EECF244321}">
                <p14:modId xmlns:p14="http://schemas.microsoft.com/office/powerpoint/2010/main" val="1218150313"/>
              </p:ext>
            </p:extLst>
          </p:nvPr>
        </p:nvGraphicFramePr>
        <p:xfrm>
          <a:off x="4572000" y="2708880"/>
          <a:ext cx="4390664" cy="2667000"/>
        </p:xfrm>
        <a:graphic>
          <a:graphicData uri="http://schemas.openxmlformats.org/drawingml/2006/table">
            <a:tbl>
              <a:tblPr firstRow="1" bandRow="1">
                <a:tableStyleId>{5C22544A-7EE6-4342-B048-85BDC9FD1C3A}</a:tableStyleId>
              </a:tblPr>
              <a:tblGrid>
                <a:gridCol w="2195332">
                  <a:extLst>
                    <a:ext uri="{9D8B030D-6E8A-4147-A177-3AD203B41FA5}">
                      <a16:colId xmlns:a16="http://schemas.microsoft.com/office/drawing/2014/main" val="4231095935"/>
                    </a:ext>
                  </a:extLst>
                </a:gridCol>
                <a:gridCol w="2195332">
                  <a:extLst>
                    <a:ext uri="{9D8B030D-6E8A-4147-A177-3AD203B41FA5}">
                      <a16:colId xmlns:a16="http://schemas.microsoft.com/office/drawing/2014/main" val="1246192603"/>
                    </a:ext>
                  </a:extLst>
                </a:gridCol>
              </a:tblGrid>
              <a:tr h="460489">
                <a:tc>
                  <a:txBody>
                    <a:bodyPr/>
                    <a:lstStyle/>
                    <a:p>
                      <a:r>
                        <a:rPr lang="en-US" u="sng" dirty="0"/>
                        <a:t>Theatre</a:t>
                      </a:r>
                    </a:p>
                  </a:txBody>
                  <a:tcPr/>
                </a:tc>
                <a:tc>
                  <a:txBody>
                    <a:bodyPr/>
                    <a:lstStyle/>
                    <a:p>
                      <a:endParaRPr lang="en-US"/>
                    </a:p>
                  </a:txBody>
                  <a:tcPr/>
                </a:tc>
                <a:extLst>
                  <a:ext uri="{0D108BD9-81ED-4DB2-BD59-A6C34878D82A}">
                    <a16:rowId xmlns:a16="http://schemas.microsoft.com/office/drawing/2014/main" val="1992937133"/>
                  </a:ext>
                </a:extLst>
              </a:tr>
              <a:tr h="805856">
                <a:tc>
                  <a:txBody>
                    <a:bodyPr/>
                    <a:lstStyle/>
                    <a:p>
                      <a:r>
                        <a:rPr lang="en-US" dirty="0"/>
                        <a:t>Receives booking request</a:t>
                      </a:r>
                    </a:p>
                  </a:txBody>
                  <a:tcPr/>
                </a:tc>
                <a:tc>
                  <a:txBody>
                    <a:bodyPr/>
                    <a:lstStyle/>
                    <a:p>
                      <a:r>
                        <a:rPr lang="en-US" dirty="0"/>
                        <a:t>Customer, Show</a:t>
                      </a:r>
                    </a:p>
                  </a:txBody>
                  <a:tcPr/>
                </a:tc>
                <a:extLst>
                  <a:ext uri="{0D108BD9-81ED-4DB2-BD59-A6C34878D82A}">
                    <a16:rowId xmlns:a16="http://schemas.microsoft.com/office/drawing/2014/main" val="1030320989"/>
                  </a:ext>
                </a:extLst>
              </a:tr>
              <a:tr h="466885">
                <a:tc>
                  <a:txBody>
                    <a:bodyPr/>
                    <a:lstStyle/>
                    <a:p>
                      <a:r>
                        <a:rPr lang="en-US" dirty="0"/>
                        <a:t>Allocates tickets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Customer, Show</a:t>
                      </a:r>
                    </a:p>
                  </a:txBody>
                  <a:tcPr/>
                </a:tc>
                <a:extLst>
                  <a:ext uri="{0D108BD9-81ED-4DB2-BD59-A6C34878D82A}">
                    <a16:rowId xmlns:a16="http://schemas.microsoft.com/office/drawing/2014/main" val="2828826377"/>
                  </a:ext>
                </a:extLst>
              </a:tr>
              <a:tr h="466885">
                <a:tc>
                  <a:txBody>
                    <a:bodyPr/>
                    <a:lstStyle/>
                    <a:p>
                      <a:endParaRPr lang="en-US"/>
                    </a:p>
                  </a:txBody>
                  <a:tcPr/>
                </a:tc>
                <a:tc>
                  <a:txBody>
                    <a:bodyPr/>
                    <a:lstStyle/>
                    <a:p>
                      <a:endParaRPr lang="en-US"/>
                    </a:p>
                  </a:txBody>
                  <a:tcPr/>
                </a:tc>
                <a:extLst>
                  <a:ext uri="{0D108BD9-81ED-4DB2-BD59-A6C34878D82A}">
                    <a16:rowId xmlns:a16="http://schemas.microsoft.com/office/drawing/2014/main" val="175025432"/>
                  </a:ext>
                </a:extLst>
              </a:tr>
              <a:tr h="466885">
                <a:tc>
                  <a:txBody>
                    <a:bodyPr/>
                    <a:lstStyle/>
                    <a:p>
                      <a:endParaRPr lang="en-US"/>
                    </a:p>
                  </a:txBody>
                  <a:tcPr/>
                </a:tc>
                <a:tc>
                  <a:txBody>
                    <a:bodyPr/>
                    <a:lstStyle/>
                    <a:p>
                      <a:endParaRPr lang="en-US" dirty="0"/>
                    </a:p>
                  </a:txBody>
                  <a:tcPr/>
                </a:tc>
                <a:extLst>
                  <a:ext uri="{0D108BD9-81ED-4DB2-BD59-A6C34878D82A}">
                    <a16:rowId xmlns:a16="http://schemas.microsoft.com/office/drawing/2014/main" val="713924618"/>
                  </a:ext>
                </a:extLst>
              </a:tr>
            </a:tbl>
          </a:graphicData>
        </a:graphic>
      </p:graphicFrame>
    </p:spTree>
    <p:extLst>
      <p:ext uri="{BB962C8B-B14F-4D97-AF65-F5344CB8AC3E}">
        <p14:creationId xmlns:p14="http://schemas.microsoft.com/office/powerpoint/2010/main" val="8240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21C3D2-B133-7C45-B973-3D9F8F473C40}"/>
              </a:ext>
            </a:extLst>
          </p:cNvPr>
          <p:cNvSpPr txBox="1"/>
          <p:nvPr/>
        </p:nvSpPr>
        <p:spPr>
          <a:xfrm>
            <a:off x="1988175" y="1783947"/>
            <a:ext cx="771365" cy="715581"/>
          </a:xfrm>
          <a:prstGeom prst="rect">
            <a:avLst/>
          </a:prstGeom>
          <a:noFill/>
          <a:ln w="12700">
            <a:solidFill>
              <a:schemeClr val="tx2"/>
            </a:solidFill>
          </a:ln>
        </p:spPr>
        <p:txBody>
          <a:bodyPr wrap="none" rtlCol="0">
            <a:spAutoFit/>
          </a:bodyPr>
          <a:lstStyle/>
          <a:p>
            <a:endParaRPr lang="en-US" sz="1350" dirty="0"/>
          </a:p>
          <a:p>
            <a:r>
              <a:rPr lang="en-US" sz="1350" dirty="0"/>
              <a:t>  Order </a:t>
            </a:r>
          </a:p>
          <a:p>
            <a:endParaRPr lang="en-US" sz="1350" dirty="0"/>
          </a:p>
        </p:txBody>
      </p:sp>
      <p:sp>
        <p:nvSpPr>
          <p:cNvPr id="3" name="TextBox 2">
            <a:extLst>
              <a:ext uri="{FF2B5EF4-FFF2-40B4-BE49-F238E27FC236}">
                <a16:creationId xmlns:a16="http://schemas.microsoft.com/office/drawing/2014/main" id="{4661B47F-5F84-8D49-A718-B792D52A0899}"/>
              </a:ext>
            </a:extLst>
          </p:cNvPr>
          <p:cNvSpPr txBox="1"/>
          <p:nvPr/>
        </p:nvSpPr>
        <p:spPr>
          <a:xfrm>
            <a:off x="5308301" y="1814959"/>
            <a:ext cx="934871" cy="715581"/>
          </a:xfrm>
          <a:prstGeom prst="rect">
            <a:avLst/>
          </a:prstGeom>
          <a:noFill/>
          <a:ln w="12700">
            <a:solidFill>
              <a:schemeClr val="tx2"/>
            </a:solidFill>
          </a:ln>
        </p:spPr>
        <p:txBody>
          <a:bodyPr wrap="none" rtlCol="0">
            <a:spAutoFit/>
          </a:bodyPr>
          <a:lstStyle/>
          <a:p>
            <a:endParaRPr lang="en-US" sz="1350" dirty="0"/>
          </a:p>
          <a:p>
            <a:r>
              <a:rPr lang="en-US" sz="1350" dirty="0"/>
              <a:t>Customer</a:t>
            </a:r>
          </a:p>
          <a:p>
            <a:endParaRPr lang="en-US" sz="1350" dirty="0"/>
          </a:p>
        </p:txBody>
      </p:sp>
      <p:sp>
        <p:nvSpPr>
          <p:cNvPr id="4" name="TextBox 3">
            <a:extLst>
              <a:ext uri="{FF2B5EF4-FFF2-40B4-BE49-F238E27FC236}">
                <a16:creationId xmlns:a16="http://schemas.microsoft.com/office/drawing/2014/main" id="{71F9708B-50FD-8847-A958-5AFA1D15C2ED}"/>
              </a:ext>
            </a:extLst>
          </p:cNvPr>
          <p:cNvSpPr txBox="1"/>
          <p:nvPr/>
        </p:nvSpPr>
        <p:spPr>
          <a:xfrm>
            <a:off x="1888693" y="3340372"/>
            <a:ext cx="1098378" cy="715581"/>
          </a:xfrm>
          <a:prstGeom prst="rect">
            <a:avLst/>
          </a:prstGeom>
          <a:noFill/>
          <a:ln w="12700">
            <a:solidFill>
              <a:schemeClr val="tx2"/>
            </a:solidFill>
          </a:ln>
        </p:spPr>
        <p:txBody>
          <a:bodyPr wrap="none" rtlCol="0">
            <a:spAutoFit/>
          </a:bodyPr>
          <a:lstStyle/>
          <a:p>
            <a:endParaRPr lang="en-US" sz="1350" dirty="0"/>
          </a:p>
          <a:p>
            <a:r>
              <a:rPr lang="en-US" sz="1350" dirty="0"/>
              <a:t>  </a:t>
            </a:r>
            <a:r>
              <a:rPr lang="en-US" sz="1350" dirty="0" err="1"/>
              <a:t>OrderLine</a:t>
            </a:r>
            <a:r>
              <a:rPr lang="en-US" sz="1350" dirty="0"/>
              <a:t> </a:t>
            </a:r>
          </a:p>
          <a:p>
            <a:endParaRPr lang="en-US" sz="1350" dirty="0"/>
          </a:p>
        </p:txBody>
      </p:sp>
      <p:sp>
        <p:nvSpPr>
          <p:cNvPr id="5" name="TextBox 4">
            <a:extLst>
              <a:ext uri="{FF2B5EF4-FFF2-40B4-BE49-F238E27FC236}">
                <a16:creationId xmlns:a16="http://schemas.microsoft.com/office/drawing/2014/main" id="{15A01D1D-6ED2-2842-81A3-CFD3F2CE32BA}"/>
              </a:ext>
            </a:extLst>
          </p:cNvPr>
          <p:cNvSpPr txBox="1"/>
          <p:nvPr/>
        </p:nvSpPr>
        <p:spPr>
          <a:xfrm>
            <a:off x="1938034" y="4926285"/>
            <a:ext cx="925253" cy="715581"/>
          </a:xfrm>
          <a:prstGeom prst="rect">
            <a:avLst/>
          </a:prstGeom>
          <a:noFill/>
          <a:ln w="12700">
            <a:solidFill>
              <a:schemeClr val="tx2"/>
            </a:solidFill>
          </a:ln>
        </p:spPr>
        <p:txBody>
          <a:bodyPr wrap="none" rtlCol="0">
            <a:spAutoFit/>
          </a:bodyPr>
          <a:lstStyle/>
          <a:p>
            <a:endParaRPr lang="en-US" sz="1350" dirty="0"/>
          </a:p>
          <a:p>
            <a:r>
              <a:rPr lang="en-US" sz="1350" dirty="0"/>
              <a:t>  Product </a:t>
            </a:r>
          </a:p>
          <a:p>
            <a:endParaRPr lang="en-US" sz="1350" dirty="0"/>
          </a:p>
        </p:txBody>
      </p:sp>
      <p:sp>
        <p:nvSpPr>
          <p:cNvPr id="6" name="TextBox 5">
            <a:extLst>
              <a:ext uri="{FF2B5EF4-FFF2-40B4-BE49-F238E27FC236}">
                <a16:creationId xmlns:a16="http://schemas.microsoft.com/office/drawing/2014/main" id="{6478625F-D8D0-E34F-8F76-24FCCE150A63}"/>
              </a:ext>
            </a:extLst>
          </p:cNvPr>
          <p:cNvSpPr txBox="1"/>
          <p:nvPr/>
        </p:nvSpPr>
        <p:spPr>
          <a:xfrm>
            <a:off x="4276706" y="3107978"/>
            <a:ext cx="1704313" cy="715581"/>
          </a:xfrm>
          <a:prstGeom prst="rect">
            <a:avLst/>
          </a:prstGeom>
          <a:noFill/>
          <a:ln w="12700">
            <a:solidFill>
              <a:schemeClr val="tx2"/>
            </a:solidFill>
          </a:ln>
        </p:spPr>
        <p:txBody>
          <a:bodyPr wrap="none" rtlCol="0">
            <a:spAutoFit/>
          </a:bodyPr>
          <a:lstStyle/>
          <a:p>
            <a:endParaRPr lang="en-US" sz="1350" dirty="0"/>
          </a:p>
          <a:p>
            <a:r>
              <a:rPr lang="en-US" sz="1350" dirty="0" err="1"/>
              <a:t>CorporateCustomer</a:t>
            </a:r>
            <a:endParaRPr lang="en-US" sz="1350" dirty="0"/>
          </a:p>
          <a:p>
            <a:endParaRPr lang="en-US" sz="1350" dirty="0"/>
          </a:p>
        </p:txBody>
      </p:sp>
      <p:sp>
        <p:nvSpPr>
          <p:cNvPr id="7" name="TextBox 6">
            <a:extLst>
              <a:ext uri="{FF2B5EF4-FFF2-40B4-BE49-F238E27FC236}">
                <a16:creationId xmlns:a16="http://schemas.microsoft.com/office/drawing/2014/main" id="{ED450F22-E78E-A643-A407-EE1F4D0E64B1}"/>
              </a:ext>
            </a:extLst>
          </p:cNvPr>
          <p:cNvSpPr txBox="1"/>
          <p:nvPr/>
        </p:nvSpPr>
        <p:spPr>
          <a:xfrm>
            <a:off x="6128478" y="3107978"/>
            <a:ext cx="1617751" cy="715581"/>
          </a:xfrm>
          <a:prstGeom prst="rect">
            <a:avLst/>
          </a:prstGeom>
          <a:noFill/>
          <a:ln w="12700">
            <a:solidFill>
              <a:schemeClr val="tx2"/>
            </a:solidFill>
          </a:ln>
        </p:spPr>
        <p:txBody>
          <a:bodyPr wrap="none" rtlCol="0">
            <a:spAutoFit/>
          </a:bodyPr>
          <a:lstStyle/>
          <a:p>
            <a:endParaRPr lang="en-US" sz="1350" dirty="0"/>
          </a:p>
          <a:p>
            <a:r>
              <a:rPr lang="en-US" sz="1350" dirty="0" err="1"/>
              <a:t>PersonalCustomer</a:t>
            </a:r>
            <a:endParaRPr lang="en-US" sz="1350" dirty="0"/>
          </a:p>
          <a:p>
            <a:endParaRPr lang="en-US" sz="1350" dirty="0"/>
          </a:p>
        </p:txBody>
      </p:sp>
      <p:sp>
        <p:nvSpPr>
          <p:cNvPr id="8" name="TextBox 7">
            <a:extLst>
              <a:ext uri="{FF2B5EF4-FFF2-40B4-BE49-F238E27FC236}">
                <a16:creationId xmlns:a16="http://schemas.microsoft.com/office/drawing/2014/main" id="{FF483C11-0340-8F4D-BD08-DE2A6817D3DE}"/>
              </a:ext>
            </a:extLst>
          </p:cNvPr>
          <p:cNvSpPr txBox="1"/>
          <p:nvPr/>
        </p:nvSpPr>
        <p:spPr>
          <a:xfrm>
            <a:off x="4563296" y="4568494"/>
            <a:ext cx="954107" cy="715581"/>
          </a:xfrm>
          <a:prstGeom prst="rect">
            <a:avLst/>
          </a:prstGeom>
          <a:noFill/>
          <a:ln w="12700">
            <a:solidFill>
              <a:schemeClr val="tx2"/>
            </a:solidFill>
          </a:ln>
        </p:spPr>
        <p:txBody>
          <a:bodyPr wrap="none" rtlCol="0">
            <a:spAutoFit/>
          </a:bodyPr>
          <a:lstStyle/>
          <a:p>
            <a:endParaRPr lang="en-US" sz="1350" dirty="0"/>
          </a:p>
          <a:p>
            <a:r>
              <a:rPr lang="en-US" sz="1350" dirty="0"/>
              <a:t>Employee</a:t>
            </a:r>
          </a:p>
          <a:p>
            <a:endParaRPr lang="en-US" sz="1350" dirty="0"/>
          </a:p>
        </p:txBody>
      </p:sp>
      <p:cxnSp>
        <p:nvCxnSpPr>
          <p:cNvPr id="10" name="Straight Arrow Connector 9">
            <a:extLst>
              <a:ext uri="{FF2B5EF4-FFF2-40B4-BE49-F238E27FC236}">
                <a16:creationId xmlns:a16="http://schemas.microsoft.com/office/drawing/2014/main" id="{93A61061-0EE1-2047-A44C-6BF396E94551}"/>
              </a:ext>
            </a:extLst>
          </p:cNvPr>
          <p:cNvCxnSpPr>
            <a:cxnSpLocks/>
          </p:cNvCxnSpPr>
          <p:nvPr/>
        </p:nvCxnSpPr>
        <p:spPr>
          <a:xfrm>
            <a:off x="2404408" y="2542683"/>
            <a:ext cx="0" cy="775566"/>
          </a:xfrm>
          <a:prstGeom prst="straightConnector1">
            <a:avLst/>
          </a:prstGeom>
          <a:ln>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041DE91-F012-A645-8BFE-58B181EC46D3}"/>
              </a:ext>
            </a:extLst>
          </p:cNvPr>
          <p:cNvCxnSpPr>
            <a:cxnSpLocks/>
            <a:stCxn id="4" idx="2"/>
          </p:cNvCxnSpPr>
          <p:nvPr/>
        </p:nvCxnSpPr>
        <p:spPr>
          <a:xfrm>
            <a:off x="2437882" y="4055953"/>
            <a:ext cx="0" cy="870332"/>
          </a:xfrm>
          <a:prstGeom prst="straightConnector1">
            <a:avLst/>
          </a:prstGeom>
          <a:ln>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1DBA625-C9E5-C345-885A-D05FFFD33597}"/>
              </a:ext>
            </a:extLst>
          </p:cNvPr>
          <p:cNvCxnSpPr>
            <a:cxnSpLocks/>
            <a:endCxn id="8" idx="0"/>
          </p:cNvCxnSpPr>
          <p:nvPr/>
        </p:nvCxnSpPr>
        <p:spPr>
          <a:xfrm>
            <a:off x="5040349" y="3823559"/>
            <a:ext cx="1" cy="744935"/>
          </a:xfrm>
          <a:prstGeom prst="straightConnector1">
            <a:avLst/>
          </a:prstGeom>
          <a:ln>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3628CA4-2CCD-F548-BF2A-CAFEB67C47E8}"/>
              </a:ext>
            </a:extLst>
          </p:cNvPr>
          <p:cNvCxnSpPr>
            <a:cxnSpLocks/>
            <a:endCxn id="3" idx="2"/>
          </p:cNvCxnSpPr>
          <p:nvPr/>
        </p:nvCxnSpPr>
        <p:spPr>
          <a:xfrm flipV="1">
            <a:off x="5040351" y="2530540"/>
            <a:ext cx="735386" cy="577439"/>
          </a:xfrm>
          <a:prstGeom prst="straightConnector1">
            <a:avLst/>
          </a:prstGeom>
          <a:ln>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3FDFE87-8678-1641-8420-B25A0E092DA3}"/>
              </a:ext>
            </a:extLst>
          </p:cNvPr>
          <p:cNvCxnSpPr>
            <a:cxnSpLocks/>
            <a:endCxn id="3" idx="2"/>
          </p:cNvCxnSpPr>
          <p:nvPr/>
        </p:nvCxnSpPr>
        <p:spPr>
          <a:xfrm flipH="1" flipV="1">
            <a:off x="5775737" y="2530540"/>
            <a:ext cx="964827" cy="577439"/>
          </a:xfrm>
          <a:prstGeom prst="straightConnector1">
            <a:avLst/>
          </a:prstGeom>
          <a:ln>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B26F2EF-EEFB-5042-9213-07A620A82592}"/>
              </a:ext>
            </a:extLst>
          </p:cNvPr>
          <p:cNvCxnSpPr>
            <a:cxnSpLocks/>
          </p:cNvCxnSpPr>
          <p:nvPr/>
        </p:nvCxnSpPr>
        <p:spPr>
          <a:xfrm>
            <a:off x="2764865" y="2097025"/>
            <a:ext cx="2543436" cy="0"/>
          </a:xfrm>
          <a:prstGeom prst="straightConnector1">
            <a:avLst/>
          </a:prstGeom>
          <a:ln>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7B94DB5-5744-EF4B-A86E-0A8CF74532C0}"/>
              </a:ext>
            </a:extLst>
          </p:cNvPr>
          <p:cNvSpPr txBox="1"/>
          <p:nvPr/>
        </p:nvSpPr>
        <p:spPr>
          <a:xfrm>
            <a:off x="5017158" y="4268412"/>
            <a:ext cx="473206" cy="300082"/>
          </a:xfrm>
          <a:prstGeom prst="rect">
            <a:avLst/>
          </a:prstGeom>
          <a:noFill/>
          <a:ln>
            <a:noFill/>
          </a:ln>
        </p:spPr>
        <p:txBody>
          <a:bodyPr wrap="none" rtlCol="0">
            <a:spAutoFit/>
          </a:bodyPr>
          <a:lstStyle/>
          <a:p>
            <a:r>
              <a:rPr lang="en-US" sz="1350" dirty="0"/>
              <a:t>0..1</a:t>
            </a:r>
          </a:p>
        </p:txBody>
      </p:sp>
      <p:sp>
        <p:nvSpPr>
          <p:cNvPr id="23" name="TextBox 22">
            <a:extLst>
              <a:ext uri="{FF2B5EF4-FFF2-40B4-BE49-F238E27FC236}">
                <a16:creationId xmlns:a16="http://schemas.microsoft.com/office/drawing/2014/main" id="{1F51D096-DE6B-2B40-8EE9-9CE3F4BCD0CC}"/>
              </a:ext>
            </a:extLst>
          </p:cNvPr>
          <p:cNvSpPr txBox="1"/>
          <p:nvPr/>
        </p:nvSpPr>
        <p:spPr>
          <a:xfrm>
            <a:off x="5040350" y="1807457"/>
            <a:ext cx="280846" cy="300082"/>
          </a:xfrm>
          <a:prstGeom prst="rect">
            <a:avLst/>
          </a:prstGeom>
          <a:noFill/>
          <a:ln>
            <a:noFill/>
          </a:ln>
        </p:spPr>
        <p:txBody>
          <a:bodyPr wrap="none" rtlCol="0">
            <a:spAutoFit/>
          </a:bodyPr>
          <a:lstStyle/>
          <a:p>
            <a:r>
              <a:rPr lang="en-US" sz="1350" dirty="0"/>
              <a:t>1</a:t>
            </a:r>
          </a:p>
        </p:txBody>
      </p:sp>
      <p:sp>
        <p:nvSpPr>
          <p:cNvPr id="24" name="TextBox 23">
            <a:extLst>
              <a:ext uri="{FF2B5EF4-FFF2-40B4-BE49-F238E27FC236}">
                <a16:creationId xmlns:a16="http://schemas.microsoft.com/office/drawing/2014/main" id="{74C7E32D-29B5-4F47-9005-731B32754D9E}"/>
              </a:ext>
            </a:extLst>
          </p:cNvPr>
          <p:cNvSpPr txBox="1"/>
          <p:nvPr/>
        </p:nvSpPr>
        <p:spPr>
          <a:xfrm>
            <a:off x="2405542" y="2542683"/>
            <a:ext cx="280846" cy="300082"/>
          </a:xfrm>
          <a:prstGeom prst="rect">
            <a:avLst/>
          </a:prstGeom>
          <a:noFill/>
          <a:ln>
            <a:noFill/>
          </a:ln>
        </p:spPr>
        <p:txBody>
          <a:bodyPr wrap="none" rtlCol="0">
            <a:spAutoFit/>
          </a:bodyPr>
          <a:lstStyle/>
          <a:p>
            <a:r>
              <a:rPr lang="en-US" sz="1350" dirty="0"/>
              <a:t>1</a:t>
            </a:r>
          </a:p>
        </p:txBody>
      </p:sp>
      <p:sp>
        <p:nvSpPr>
          <p:cNvPr id="25" name="TextBox 24">
            <a:extLst>
              <a:ext uri="{FF2B5EF4-FFF2-40B4-BE49-F238E27FC236}">
                <a16:creationId xmlns:a16="http://schemas.microsoft.com/office/drawing/2014/main" id="{69AB56C0-A55C-2440-980B-65E77E922DF0}"/>
              </a:ext>
            </a:extLst>
          </p:cNvPr>
          <p:cNvSpPr txBox="1"/>
          <p:nvPr/>
        </p:nvSpPr>
        <p:spPr>
          <a:xfrm>
            <a:off x="2091292" y="4644242"/>
            <a:ext cx="280846" cy="300082"/>
          </a:xfrm>
          <a:prstGeom prst="rect">
            <a:avLst/>
          </a:prstGeom>
          <a:noFill/>
          <a:ln>
            <a:noFill/>
          </a:ln>
        </p:spPr>
        <p:txBody>
          <a:bodyPr wrap="none" rtlCol="0">
            <a:spAutoFit/>
          </a:bodyPr>
          <a:lstStyle/>
          <a:p>
            <a:r>
              <a:rPr lang="en-US" sz="1350" dirty="0"/>
              <a:t>1</a:t>
            </a:r>
          </a:p>
        </p:txBody>
      </p:sp>
      <p:sp>
        <p:nvSpPr>
          <p:cNvPr id="26" name="TextBox 25">
            <a:extLst>
              <a:ext uri="{FF2B5EF4-FFF2-40B4-BE49-F238E27FC236}">
                <a16:creationId xmlns:a16="http://schemas.microsoft.com/office/drawing/2014/main" id="{958C4C99-0F25-744B-A82D-FE7AF03D776A}"/>
              </a:ext>
            </a:extLst>
          </p:cNvPr>
          <p:cNvSpPr txBox="1"/>
          <p:nvPr/>
        </p:nvSpPr>
        <p:spPr>
          <a:xfrm>
            <a:off x="2406746" y="3116014"/>
            <a:ext cx="251992" cy="300082"/>
          </a:xfrm>
          <a:prstGeom prst="rect">
            <a:avLst/>
          </a:prstGeom>
          <a:noFill/>
          <a:ln>
            <a:noFill/>
          </a:ln>
        </p:spPr>
        <p:txBody>
          <a:bodyPr wrap="none" rtlCol="0">
            <a:spAutoFit/>
          </a:bodyPr>
          <a:lstStyle/>
          <a:p>
            <a:r>
              <a:rPr lang="en-US" sz="1350" dirty="0"/>
              <a:t>*</a:t>
            </a:r>
          </a:p>
        </p:txBody>
      </p:sp>
      <p:sp>
        <p:nvSpPr>
          <p:cNvPr id="27" name="TextBox 26">
            <a:extLst>
              <a:ext uri="{FF2B5EF4-FFF2-40B4-BE49-F238E27FC236}">
                <a16:creationId xmlns:a16="http://schemas.microsoft.com/office/drawing/2014/main" id="{9823FABF-E624-6E44-AD17-824711DA7E9A}"/>
              </a:ext>
            </a:extLst>
          </p:cNvPr>
          <p:cNvSpPr txBox="1"/>
          <p:nvPr/>
        </p:nvSpPr>
        <p:spPr>
          <a:xfrm>
            <a:off x="2120146" y="4037914"/>
            <a:ext cx="251992" cy="300082"/>
          </a:xfrm>
          <a:prstGeom prst="rect">
            <a:avLst/>
          </a:prstGeom>
          <a:noFill/>
          <a:ln>
            <a:noFill/>
          </a:ln>
        </p:spPr>
        <p:txBody>
          <a:bodyPr wrap="none" rtlCol="0">
            <a:spAutoFit/>
          </a:bodyPr>
          <a:lstStyle/>
          <a:p>
            <a:r>
              <a:rPr lang="en-US" sz="1350" dirty="0"/>
              <a:t>*</a:t>
            </a:r>
          </a:p>
        </p:txBody>
      </p:sp>
      <p:sp>
        <p:nvSpPr>
          <p:cNvPr id="28" name="TextBox 27">
            <a:extLst>
              <a:ext uri="{FF2B5EF4-FFF2-40B4-BE49-F238E27FC236}">
                <a16:creationId xmlns:a16="http://schemas.microsoft.com/office/drawing/2014/main" id="{05633A19-6FC5-414D-AFDF-3DC3A10809C9}"/>
              </a:ext>
            </a:extLst>
          </p:cNvPr>
          <p:cNvSpPr txBox="1"/>
          <p:nvPr/>
        </p:nvSpPr>
        <p:spPr>
          <a:xfrm flipH="1">
            <a:off x="5041203" y="3823559"/>
            <a:ext cx="267098" cy="300082"/>
          </a:xfrm>
          <a:prstGeom prst="rect">
            <a:avLst/>
          </a:prstGeom>
          <a:noFill/>
          <a:ln>
            <a:noFill/>
          </a:ln>
        </p:spPr>
        <p:txBody>
          <a:bodyPr wrap="square" rtlCol="0">
            <a:spAutoFit/>
          </a:bodyPr>
          <a:lstStyle/>
          <a:p>
            <a:r>
              <a:rPr lang="en-US" sz="1350" dirty="0"/>
              <a:t>*</a:t>
            </a:r>
          </a:p>
        </p:txBody>
      </p:sp>
      <p:sp>
        <p:nvSpPr>
          <p:cNvPr id="29" name="TextBox 28">
            <a:extLst>
              <a:ext uri="{FF2B5EF4-FFF2-40B4-BE49-F238E27FC236}">
                <a16:creationId xmlns:a16="http://schemas.microsoft.com/office/drawing/2014/main" id="{F006E200-370C-B549-8A54-F4CF9B069E91}"/>
              </a:ext>
            </a:extLst>
          </p:cNvPr>
          <p:cNvSpPr txBox="1"/>
          <p:nvPr/>
        </p:nvSpPr>
        <p:spPr>
          <a:xfrm>
            <a:off x="2819501" y="1847774"/>
            <a:ext cx="251992" cy="300082"/>
          </a:xfrm>
          <a:prstGeom prst="rect">
            <a:avLst/>
          </a:prstGeom>
          <a:noFill/>
          <a:ln>
            <a:noFill/>
          </a:ln>
        </p:spPr>
        <p:txBody>
          <a:bodyPr wrap="none" rtlCol="0">
            <a:spAutoFit/>
          </a:bodyPr>
          <a:lstStyle/>
          <a:p>
            <a:r>
              <a:rPr lang="en-US" sz="1350" dirty="0"/>
              <a:t>*</a:t>
            </a:r>
          </a:p>
        </p:txBody>
      </p:sp>
      <p:sp>
        <p:nvSpPr>
          <p:cNvPr id="30" name="Title 29">
            <a:extLst>
              <a:ext uri="{FF2B5EF4-FFF2-40B4-BE49-F238E27FC236}">
                <a16:creationId xmlns:a16="http://schemas.microsoft.com/office/drawing/2014/main" id="{13A702F6-FF48-BF4D-A552-0C6E8D1CC58B}"/>
              </a:ext>
            </a:extLst>
          </p:cNvPr>
          <p:cNvSpPr>
            <a:spLocks noGrp="1"/>
          </p:cNvSpPr>
          <p:nvPr>
            <p:ph type="title"/>
          </p:nvPr>
        </p:nvSpPr>
        <p:spPr>
          <a:xfrm>
            <a:off x="228600" y="54715"/>
            <a:ext cx="7886700" cy="994172"/>
          </a:xfrm>
          <a:ln>
            <a:solidFill>
              <a:schemeClr val="tx2"/>
            </a:solidFill>
          </a:ln>
        </p:spPr>
        <p:txBody>
          <a:bodyPr/>
          <a:lstStyle/>
          <a:p>
            <a:r>
              <a:rPr lang="en-US" dirty="0"/>
              <a:t>UML class diagram </a:t>
            </a:r>
            <a:br>
              <a:rPr lang="en-US" dirty="0"/>
            </a:br>
            <a:r>
              <a:rPr lang="en-US" dirty="0"/>
              <a:t>for an online shop (Example 1)</a:t>
            </a:r>
          </a:p>
        </p:txBody>
      </p:sp>
    </p:spTree>
    <p:extLst>
      <p:ext uri="{BB962C8B-B14F-4D97-AF65-F5344CB8AC3E}">
        <p14:creationId xmlns:p14="http://schemas.microsoft.com/office/powerpoint/2010/main" val="9676629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21C3D2-B133-7C45-B973-3D9F8F473C40}"/>
              </a:ext>
            </a:extLst>
          </p:cNvPr>
          <p:cNvSpPr txBox="1"/>
          <p:nvPr/>
        </p:nvSpPr>
        <p:spPr>
          <a:xfrm>
            <a:off x="711590" y="1482124"/>
            <a:ext cx="934871" cy="715581"/>
          </a:xfrm>
          <a:prstGeom prst="rect">
            <a:avLst/>
          </a:prstGeom>
          <a:noFill/>
          <a:ln w="12700">
            <a:solidFill>
              <a:schemeClr val="tx2"/>
            </a:solidFill>
          </a:ln>
        </p:spPr>
        <p:txBody>
          <a:bodyPr wrap="none" rtlCol="0">
            <a:spAutoFit/>
          </a:bodyPr>
          <a:lstStyle/>
          <a:p>
            <a:endParaRPr lang="en-US" sz="1350" dirty="0"/>
          </a:p>
          <a:p>
            <a:r>
              <a:rPr lang="en-US" sz="1350" dirty="0"/>
              <a:t>Customer</a:t>
            </a:r>
          </a:p>
          <a:p>
            <a:endParaRPr lang="en-US" sz="1350" dirty="0"/>
          </a:p>
        </p:txBody>
      </p:sp>
      <p:sp>
        <p:nvSpPr>
          <p:cNvPr id="3" name="TextBox 2">
            <a:extLst>
              <a:ext uri="{FF2B5EF4-FFF2-40B4-BE49-F238E27FC236}">
                <a16:creationId xmlns:a16="http://schemas.microsoft.com/office/drawing/2014/main" id="{4661B47F-5F84-8D49-A718-B792D52A0899}"/>
              </a:ext>
            </a:extLst>
          </p:cNvPr>
          <p:cNvSpPr txBox="1"/>
          <p:nvPr/>
        </p:nvSpPr>
        <p:spPr>
          <a:xfrm>
            <a:off x="4572000" y="1839914"/>
            <a:ext cx="809837" cy="715581"/>
          </a:xfrm>
          <a:prstGeom prst="rect">
            <a:avLst/>
          </a:prstGeom>
          <a:noFill/>
          <a:ln w="12700">
            <a:solidFill>
              <a:schemeClr val="tx2"/>
            </a:solidFill>
          </a:ln>
        </p:spPr>
        <p:txBody>
          <a:bodyPr wrap="none" rtlCol="0">
            <a:spAutoFit/>
          </a:bodyPr>
          <a:lstStyle/>
          <a:p>
            <a:endParaRPr lang="en-US" sz="1350" dirty="0"/>
          </a:p>
          <a:p>
            <a:r>
              <a:rPr lang="en-US" sz="1350" dirty="0"/>
              <a:t>Booking</a:t>
            </a:r>
          </a:p>
          <a:p>
            <a:endParaRPr lang="en-US" sz="1350" dirty="0"/>
          </a:p>
        </p:txBody>
      </p:sp>
      <p:sp>
        <p:nvSpPr>
          <p:cNvPr id="6" name="TextBox 5">
            <a:extLst>
              <a:ext uri="{FF2B5EF4-FFF2-40B4-BE49-F238E27FC236}">
                <a16:creationId xmlns:a16="http://schemas.microsoft.com/office/drawing/2014/main" id="{6478625F-D8D0-E34F-8F76-24FCCE150A63}"/>
              </a:ext>
            </a:extLst>
          </p:cNvPr>
          <p:cNvSpPr txBox="1"/>
          <p:nvPr/>
        </p:nvSpPr>
        <p:spPr>
          <a:xfrm>
            <a:off x="815724" y="3340371"/>
            <a:ext cx="780983" cy="715581"/>
          </a:xfrm>
          <a:prstGeom prst="rect">
            <a:avLst/>
          </a:prstGeom>
          <a:noFill/>
          <a:ln w="12700">
            <a:solidFill>
              <a:schemeClr val="tx2"/>
            </a:solidFill>
          </a:ln>
        </p:spPr>
        <p:txBody>
          <a:bodyPr wrap="none" rtlCol="0">
            <a:spAutoFit/>
          </a:bodyPr>
          <a:lstStyle/>
          <a:p>
            <a:endParaRPr lang="en-US" sz="1350" dirty="0"/>
          </a:p>
          <a:p>
            <a:r>
              <a:rPr lang="en-US" sz="1350" dirty="0"/>
              <a:t>Theatre</a:t>
            </a:r>
          </a:p>
          <a:p>
            <a:endParaRPr lang="en-US" sz="1350" dirty="0"/>
          </a:p>
        </p:txBody>
      </p:sp>
      <p:sp>
        <p:nvSpPr>
          <p:cNvPr id="7" name="TextBox 6">
            <a:extLst>
              <a:ext uri="{FF2B5EF4-FFF2-40B4-BE49-F238E27FC236}">
                <a16:creationId xmlns:a16="http://schemas.microsoft.com/office/drawing/2014/main" id="{ED450F22-E78E-A643-A407-EE1F4D0E64B1}"/>
              </a:ext>
            </a:extLst>
          </p:cNvPr>
          <p:cNvSpPr txBox="1"/>
          <p:nvPr/>
        </p:nvSpPr>
        <p:spPr>
          <a:xfrm>
            <a:off x="1599371" y="5404815"/>
            <a:ext cx="3902018" cy="507831"/>
          </a:xfrm>
          <a:prstGeom prst="rect">
            <a:avLst/>
          </a:prstGeom>
          <a:noFill/>
          <a:ln w="12700">
            <a:solidFill>
              <a:schemeClr val="tx2"/>
            </a:solidFill>
          </a:ln>
        </p:spPr>
        <p:txBody>
          <a:bodyPr wrap="square" rtlCol="0">
            <a:spAutoFit/>
          </a:bodyPr>
          <a:lstStyle/>
          <a:p>
            <a:r>
              <a:rPr lang="en-US" sz="1350" dirty="0" err="1"/>
              <a:t>BookingSystem</a:t>
            </a:r>
            <a:r>
              <a:rPr lang="en-US" sz="1350" dirty="0"/>
              <a:t> </a:t>
            </a:r>
          </a:p>
          <a:p>
            <a:r>
              <a:rPr lang="en-US" sz="1350" dirty="0"/>
              <a:t>(could store a collection of shows to book)</a:t>
            </a:r>
          </a:p>
        </p:txBody>
      </p:sp>
      <p:sp>
        <p:nvSpPr>
          <p:cNvPr id="8" name="TextBox 7">
            <a:extLst>
              <a:ext uri="{FF2B5EF4-FFF2-40B4-BE49-F238E27FC236}">
                <a16:creationId xmlns:a16="http://schemas.microsoft.com/office/drawing/2014/main" id="{FF483C11-0340-8F4D-BD08-DE2A6817D3DE}"/>
              </a:ext>
            </a:extLst>
          </p:cNvPr>
          <p:cNvSpPr txBox="1"/>
          <p:nvPr/>
        </p:nvSpPr>
        <p:spPr>
          <a:xfrm>
            <a:off x="3279875" y="3107978"/>
            <a:ext cx="1098378" cy="923330"/>
          </a:xfrm>
          <a:prstGeom prst="rect">
            <a:avLst/>
          </a:prstGeom>
          <a:noFill/>
          <a:ln w="12700">
            <a:solidFill>
              <a:schemeClr val="tx2"/>
            </a:solidFill>
          </a:ln>
        </p:spPr>
        <p:txBody>
          <a:bodyPr wrap="none" rtlCol="0">
            <a:spAutoFit/>
          </a:bodyPr>
          <a:lstStyle/>
          <a:p>
            <a:endParaRPr lang="en-US" sz="1350" dirty="0"/>
          </a:p>
          <a:p>
            <a:r>
              <a:rPr lang="en-US" sz="1350" dirty="0"/>
              <a:t>Seat</a:t>
            </a:r>
          </a:p>
          <a:p>
            <a:r>
              <a:rPr lang="en-US" sz="1350" dirty="0"/>
              <a:t>row</a:t>
            </a:r>
          </a:p>
          <a:p>
            <a:r>
              <a:rPr lang="en-US" sz="1350" dirty="0" err="1"/>
              <a:t>seatnumber</a:t>
            </a:r>
            <a:endParaRPr lang="en-US" sz="1350" dirty="0"/>
          </a:p>
        </p:txBody>
      </p:sp>
      <p:sp>
        <p:nvSpPr>
          <p:cNvPr id="30" name="Title 29">
            <a:extLst>
              <a:ext uri="{FF2B5EF4-FFF2-40B4-BE49-F238E27FC236}">
                <a16:creationId xmlns:a16="http://schemas.microsoft.com/office/drawing/2014/main" id="{13A702F6-FF48-BF4D-A552-0C6E8D1CC58B}"/>
              </a:ext>
            </a:extLst>
          </p:cNvPr>
          <p:cNvSpPr>
            <a:spLocks noGrp="1"/>
          </p:cNvSpPr>
          <p:nvPr>
            <p:ph type="title"/>
          </p:nvPr>
        </p:nvSpPr>
        <p:spPr>
          <a:xfrm>
            <a:off x="228600" y="54715"/>
            <a:ext cx="7886700" cy="994172"/>
          </a:xfrm>
          <a:ln>
            <a:solidFill>
              <a:schemeClr val="tx2"/>
            </a:solidFill>
          </a:ln>
        </p:spPr>
        <p:txBody>
          <a:bodyPr/>
          <a:lstStyle/>
          <a:p>
            <a:r>
              <a:rPr lang="en-US" dirty="0"/>
              <a:t>Cinema Booking System </a:t>
            </a:r>
            <a:br>
              <a:rPr lang="en-US" dirty="0"/>
            </a:br>
            <a:r>
              <a:rPr lang="en-US" dirty="0"/>
              <a:t>UML class diagram (version 0) </a:t>
            </a:r>
          </a:p>
        </p:txBody>
      </p:sp>
      <p:sp>
        <p:nvSpPr>
          <p:cNvPr id="31" name="TextBox 30">
            <a:extLst>
              <a:ext uri="{FF2B5EF4-FFF2-40B4-BE49-F238E27FC236}">
                <a16:creationId xmlns:a16="http://schemas.microsoft.com/office/drawing/2014/main" id="{427113B9-6055-0D46-A78D-53AC5E960B2A}"/>
              </a:ext>
            </a:extLst>
          </p:cNvPr>
          <p:cNvSpPr txBox="1"/>
          <p:nvPr/>
        </p:nvSpPr>
        <p:spPr>
          <a:xfrm>
            <a:off x="4791459" y="3192528"/>
            <a:ext cx="646331" cy="715581"/>
          </a:xfrm>
          <a:prstGeom prst="rect">
            <a:avLst/>
          </a:prstGeom>
          <a:noFill/>
          <a:ln w="12700">
            <a:solidFill>
              <a:schemeClr val="tx2"/>
            </a:solidFill>
          </a:ln>
        </p:spPr>
        <p:txBody>
          <a:bodyPr wrap="none" rtlCol="0">
            <a:spAutoFit/>
          </a:bodyPr>
          <a:lstStyle/>
          <a:p>
            <a:endParaRPr lang="en-US" sz="1350" dirty="0"/>
          </a:p>
          <a:p>
            <a:r>
              <a:rPr lang="en-US" sz="1350" dirty="0"/>
              <a:t>Movie</a:t>
            </a:r>
          </a:p>
          <a:p>
            <a:endParaRPr lang="en-US" sz="1350" dirty="0"/>
          </a:p>
        </p:txBody>
      </p:sp>
      <p:sp>
        <p:nvSpPr>
          <p:cNvPr id="32" name="TextBox 31">
            <a:extLst>
              <a:ext uri="{FF2B5EF4-FFF2-40B4-BE49-F238E27FC236}">
                <a16:creationId xmlns:a16="http://schemas.microsoft.com/office/drawing/2014/main" id="{A1C8E5B5-E3B2-BE49-B5DD-0E32707029A5}"/>
              </a:ext>
            </a:extLst>
          </p:cNvPr>
          <p:cNvSpPr txBox="1"/>
          <p:nvPr/>
        </p:nvSpPr>
        <p:spPr>
          <a:xfrm>
            <a:off x="6509925" y="3211852"/>
            <a:ext cx="928459" cy="715581"/>
          </a:xfrm>
          <a:prstGeom prst="rect">
            <a:avLst/>
          </a:prstGeom>
          <a:noFill/>
          <a:ln w="12700">
            <a:solidFill>
              <a:schemeClr val="tx2"/>
            </a:solidFill>
          </a:ln>
        </p:spPr>
        <p:txBody>
          <a:bodyPr wrap="none" rtlCol="0">
            <a:spAutoFit/>
          </a:bodyPr>
          <a:lstStyle/>
          <a:p>
            <a:endParaRPr lang="en-US" sz="1350" dirty="0"/>
          </a:p>
          <a:p>
            <a:r>
              <a:rPr lang="en-US" sz="1350" dirty="0" err="1"/>
              <a:t>DateTime</a:t>
            </a:r>
            <a:endParaRPr lang="en-US" sz="1350" dirty="0"/>
          </a:p>
          <a:p>
            <a:endParaRPr lang="en-US" sz="1350" dirty="0"/>
          </a:p>
        </p:txBody>
      </p:sp>
      <p:cxnSp>
        <p:nvCxnSpPr>
          <p:cNvPr id="5" name="Straight Arrow Connector 4">
            <a:extLst>
              <a:ext uri="{FF2B5EF4-FFF2-40B4-BE49-F238E27FC236}">
                <a16:creationId xmlns:a16="http://schemas.microsoft.com/office/drawing/2014/main" id="{119389C8-C27B-EE4A-B653-0C639FA67A60}"/>
              </a:ext>
            </a:extLst>
          </p:cNvPr>
          <p:cNvCxnSpPr>
            <a:stCxn id="6" idx="3"/>
          </p:cNvCxnSpPr>
          <p:nvPr/>
        </p:nvCxnSpPr>
        <p:spPr>
          <a:xfrm flipV="1">
            <a:off x="1596707" y="3698161"/>
            <a:ext cx="168316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4D073AE-F089-074E-9631-6BF1F3A33EF6}"/>
              </a:ext>
            </a:extLst>
          </p:cNvPr>
          <p:cNvSpPr txBox="1"/>
          <p:nvPr/>
        </p:nvSpPr>
        <p:spPr>
          <a:xfrm>
            <a:off x="1652476" y="3340371"/>
            <a:ext cx="312906" cy="369332"/>
          </a:xfrm>
          <a:prstGeom prst="rect">
            <a:avLst/>
          </a:prstGeom>
          <a:noFill/>
        </p:spPr>
        <p:txBody>
          <a:bodyPr wrap="none" rtlCol="0">
            <a:spAutoFit/>
          </a:bodyPr>
          <a:lstStyle/>
          <a:p>
            <a:r>
              <a:rPr lang="en-US" dirty="0"/>
              <a:t>1</a:t>
            </a:r>
          </a:p>
        </p:txBody>
      </p:sp>
      <p:sp>
        <p:nvSpPr>
          <p:cNvPr id="10" name="TextBox 9">
            <a:extLst>
              <a:ext uri="{FF2B5EF4-FFF2-40B4-BE49-F238E27FC236}">
                <a16:creationId xmlns:a16="http://schemas.microsoft.com/office/drawing/2014/main" id="{BC5B9B73-8A73-C94D-BE4A-403C8749E55F}"/>
              </a:ext>
            </a:extLst>
          </p:cNvPr>
          <p:cNvSpPr txBox="1"/>
          <p:nvPr/>
        </p:nvSpPr>
        <p:spPr>
          <a:xfrm>
            <a:off x="2723111" y="3365653"/>
            <a:ext cx="530915" cy="369332"/>
          </a:xfrm>
          <a:prstGeom prst="rect">
            <a:avLst/>
          </a:prstGeom>
          <a:noFill/>
        </p:spPr>
        <p:txBody>
          <a:bodyPr wrap="none" rtlCol="0">
            <a:spAutoFit/>
          </a:bodyPr>
          <a:lstStyle/>
          <a:p>
            <a:r>
              <a:rPr lang="en-US" dirty="0"/>
              <a:t>1..*</a:t>
            </a:r>
          </a:p>
        </p:txBody>
      </p:sp>
      <p:cxnSp>
        <p:nvCxnSpPr>
          <p:cNvPr id="12" name="Straight Arrow Connector 11">
            <a:extLst>
              <a:ext uri="{FF2B5EF4-FFF2-40B4-BE49-F238E27FC236}">
                <a16:creationId xmlns:a16="http://schemas.microsoft.com/office/drawing/2014/main" id="{B7B4CA79-98B7-0E42-93D0-4CF0BE13B5B0}"/>
              </a:ext>
            </a:extLst>
          </p:cNvPr>
          <p:cNvCxnSpPr>
            <a:stCxn id="3" idx="2"/>
            <a:endCxn id="31" idx="0"/>
          </p:cNvCxnSpPr>
          <p:nvPr/>
        </p:nvCxnSpPr>
        <p:spPr>
          <a:xfrm>
            <a:off x="4976919" y="2555495"/>
            <a:ext cx="137706" cy="6370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B47E17B-B3D2-EC4A-B7F1-823361E86159}"/>
              </a:ext>
            </a:extLst>
          </p:cNvPr>
          <p:cNvCxnSpPr>
            <a:stCxn id="3" idx="2"/>
            <a:endCxn id="8" idx="0"/>
          </p:cNvCxnSpPr>
          <p:nvPr/>
        </p:nvCxnSpPr>
        <p:spPr>
          <a:xfrm flipH="1">
            <a:off x="3829064" y="2555495"/>
            <a:ext cx="1147855" cy="552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F82F902-D972-B844-BCAA-38E418C34F48}"/>
              </a:ext>
            </a:extLst>
          </p:cNvPr>
          <p:cNvCxnSpPr>
            <a:stCxn id="3" idx="2"/>
            <a:endCxn id="32" idx="0"/>
          </p:cNvCxnSpPr>
          <p:nvPr/>
        </p:nvCxnSpPr>
        <p:spPr>
          <a:xfrm>
            <a:off x="4976919" y="2555495"/>
            <a:ext cx="1997236" cy="656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2FC50E8-4311-E846-BB21-C2044D6EF317}"/>
              </a:ext>
            </a:extLst>
          </p:cNvPr>
          <p:cNvSpPr txBox="1"/>
          <p:nvPr/>
        </p:nvSpPr>
        <p:spPr>
          <a:xfrm>
            <a:off x="5363091" y="2370829"/>
            <a:ext cx="312906" cy="369332"/>
          </a:xfrm>
          <a:prstGeom prst="rect">
            <a:avLst/>
          </a:prstGeom>
          <a:noFill/>
        </p:spPr>
        <p:txBody>
          <a:bodyPr wrap="none" rtlCol="0">
            <a:spAutoFit/>
          </a:bodyPr>
          <a:lstStyle/>
          <a:p>
            <a:r>
              <a:rPr lang="en-US" dirty="0"/>
              <a:t>1</a:t>
            </a:r>
          </a:p>
        </p:txBody>
      </p:sp>
      <p:sp>
        <p:nvSpPr>
          <p:cNvPr id="22" name="TextBox 21">
            <a:extLst>
              <a:ext uri="{FF2B5EF4-FFF2-40B4-BE49-F238E27FC236}">
                <a16:creationId xmlns:a16="http://schemas.microsoft.com/office/drawing/2014/main" id="{2E1BA769-E04B-0445-9039-09ACC425220E}"/>
              </a:ext>
            </a:extLst>
          </p:cNvPr>
          <p:cNvSpPr txBox="1"/>
          <p:nvPr/>
        </p:nvSpPr>
        <p:spPr>
          <a:xfrm>
            <a:off x="6817701" y="2842520"/>
            <a:ext cx="312906" cy="369332"/>
          </a:xfrm>
          <a:prstGeom prst="rect">
            <a:avLst/>
          </a:prstGeom>
          <a:noFill/>
        </p:spPr>
        <p:txBody>
          <a:bodyPr wrap="none" rtlCol="0">
            <a:spAutoFit/>
          </a:bodyPr>
          <a:lstStyle/>
          <a:p>
            <a:r>
              <a:rPr lang="en-US" dirty="0"/>
              <a:t>1</a:t>
            </a:r>
          </a:p>
        </p:txBody>
      </p:sp>
      <p:sp>
        <p:nvSpPr>
          <p:cNvPr id="23" name="TextBox 22">
            <a:extLst>
              <a:ext uri="{FF2B5EF4-FFF2-40B4-BE49-F238E27FC236}">
                <a16:creationId xmlns:a16="http://schemas.microsoft.com/office/drawing/2014/main" id="{EB227272-E0A1-354F-919E-9F5A9D4C0C6C}"/>
              </a:ext>
            </a:extLst>
          </p:cNvPr>
          <p:cNvSpPr txBox="1"/>
          <p:nvPr/>
        </p:nvSpPr>
        <p:spPr>
          <a:xfrm>
            <a:off x="3672612" y="2783868"/>
            <a:ext cx="312906" cy="369332"/>
          </a:xfrm>
          <a:prstGeom prst="rect">
            <a:avLst/>
          </a:prstGeom>
          <a:noFill/>
        </p:spPr>
        <p:txBody>
          <a:bodyPr wrap="none" rtlCol="0">
            <a:spAutoFit/>
          </a:bodyPr>
          <a:lstStyle/>
          <a:p>
            <a:r>
              <a:rPr lang="en-US" dirty="0"/>
              <a:t>1</a:t>
            </a:r>
          </a:p>
        </p:txBody>
      </p:sp>
      <p:sp>
        <p:nvSpPr>
          <p:cNvPr id="24" name="TextBox 23">
            <a:extLst>
              <a:ext uri="{FF2B5EF4-FFF2-40B4-BE49-F238E27FC236}">
                <a16:creationId xmlns:a16="http://schemas.microsoft.com/office/drawing/2014/main" id="{5BEE4EC3-C615-3140-A6FE-BDAB48E1ED0C}"/>
              </a:ext>
            </a:extLst>
          </p:cNvPr>
          <p:cNvSpPr txBox="1"/>
          <p:nvPr/>
        </p:nvSpPr>
        <p:spPr>
          <a:xfrm>
            <a:off x="5162379" y="2853377"/>
            <a:ext cx="312906" cy="369332"/>
          </a:xfrm>
          <a:prstGeom prst="rect">
            <a:avLst/>
          </a:prstGeom>
          <a:noFill/>
        </p:spPr>
        <p:txBody>
          <a:bodyPr wrap="none" rtlCol="0">
            <a:spAutoFit/>
          </a:bodyPr>
          <a:lstStyle/>
          <a:p>
            <a:r>
              <a:rPr lang="en-US" dirty="0"/>
              <a:t>1</a:t>
            </a:r>
          </a:p>
        </p:txBody>
      </p:sp>
      <p:cxnSp>
        <p:nvCxnSpPr>
          <p:cNvPr id="18" name="Straight Arrow Connector 17">
            <a:extLst>
              <a:ext uri="{FF2B5EF4-FFF2-40B4-BE49-F238E27FC236}">
                <a16:creationId xmlns:a16="http://schemas.microsoft.com/office/drawing/2014/main" id="{ED83ACE4-92FC-674C-B82E-16208EC6CB56}"/>
              </a:ext>
            </a:extLst>
          </p:cNvPr>
          <p:cNvCxnSpPr>
            <a:stCxn id="2" idx="3"/>
            <a:endCxn id="3" idx="1"/>
          </p:cNvCxnSpPr>
          <p:nvPr/>
        </p:nvCxnSpPr>
        <p:spPr>
          <a:xfrm>
            <a:off x="1646461" y="1839915"/>
            <a:ext cx="2925539" cy="3577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DE6FABC-3774-1445-AD19-54ACD537EC01}"/>
              </a:ext>
            </a:extLst>
          </p:cNvPr>
          <p:cNvSpPr txBox="1"/>
          <p:nvPr/>
        </p:nvSpPr>
        <p:spPr>
          <a:xfrm>
            <a:off x="1652476" y="1527141"/>
            <a:ext cx="312906" cy="369332"/>
          </a:xfrm>
          <a:prstGeom prst="rect">
            <a:avLst/>
          </a:prstGeom>
          <a:noFill/>
        </p:spPr>
        <p:txBody>
          <a:bodyPr wrap="none" rtlCol="0">
            <a:spAutoFit/>
          </a:bodyPr>
          <a:lstStyle/>
          <a:p>
            <a:r>
              <a:rPr lang="en-US" dirty="0"/>
              <a:t>1</a:t>
            </a:r>
          </a:p>
        </p:txBody>
      </p:sp>
      <p:sp>
        <p:nvSpPr>
          <p:cNvPr id="20" name="TextBox 19">
            <a:extLst>
              <a:ext uri="{FF2B5EF4-FFF2-40B4-BE49-F238E27FC236}">
                <a16:creationId xmlns:a16="http://schemas.microsoft.com/office/drawing/2014/main" id="{969BAF05-49BE-8944-AD67-4D5F9C7863B6}"/>
              </a:ext>
            </a:extLst>
          </p:cNvPr>
          <p:cNvSpPr txBox="1"/>
          <p:nvPr/>
        </p:nvSpPr>
        <p:spPr>
          <a:xfrm>
            <a:off x="4297566" y="1858899"/>
            <a:ext cx="274434" cy="369332"/>
          </a:xfrm>
          <a:prstGeom prst="rect">
            <a:avLst/>
          </a:prstGeom>
          <a:noFill/>
        </p:spPr>
        <p:txBody>
          <a:bodyPr wrap="none" rtlCol="0">
            <a:spAutoFit/>
          </a:bodyPr>
          <a:lstStyle/>
          <a:p>
            <a:r>
              <a:rPr lang="en-US" dirty="0"/>
              <a:t>*</a:t>
            </a:r>
          </a:p>
        </p:txBody>
      </p:sp>
      <p:sp>
        <p:nvSpPr>
          <p:cNvPr id="25" name="TextBox 24">
            <a:extLst>
              <a:ext uri="{FF2B5EF4-FFF2-40B4-BE49-F238E27FC236}">
                <a16:creationId xmlns:a16="http://schemas.microsoft.com/office/drawing/2014/main" id="{DAF293DD-75A7-DF4B-A05D-D98F9CF52A4A}"/>
              </a:ext>
            </a:extLst>
          </p:cNvPr>
          <p:cNvSpPr txBox="1"/>
          <p:nvPr/>
        </p:nvSpPr>
        <p:spPr>
          <a:xfrm>
            <a:off x="703574" y="2203447"/>
            <a:ext cx="950901" cy="276999"/>
          </a:xfrm>
          <a:prstGeom prst="rect">
            <a:avLst/>
          </a:prstGeom>
          <a:noFill/>
          <a:ln>
            <a:solidFill>
              <a:schemeClr val="tx1"/>
            </a:solidFill>
          </a:ln>
        </p:spPr>
        <p:txBody>
          <a:bodyPr wrap="none" rtlCol="0">
            <a:spAutoFit/>
          </a:bodyPr>
          <a:lstStyle/>
          <a:p>
            <a:r>
              <a:rPr lang="en-US" sz="1200" dirty="0" err="1"/>
              <a:t>PhoneNum</a:t>
            </a:r>
            <a:endParaRPr lang="en-US" sz="1200" dirty="0"/>
          </a:p>
        </p:txBody>
      </p:sp>
      <p:sp>
        <p:nvSpPr>
          <p:cNvPr id="26" name="TextBox 25">
            <a:extLst>
              <a:ext uri="{FF2B5EF4-FFF2-40B4-BE49-F238E27FC236}">
                <a16:creationId xmlns:a16="http://schemas.microsoft.com/office/drawing/2014/main" id="{9D86BFEF-CAEF-4444-9F11-EF90A064B35D}"/>
              </a:ext>
            </a:extLst>
          </p:cNvPr>
          <p:cNvSpPr txBox="1"/>
          <p:nvPr/>
        </p:nvSpPr>
        <p:spPr>
          <a:xfrm>
            <a:off x="5791200" y="5200524"/>
            <a:ext cx="3108543" cy="646331"/>
          </a:xfrm>
          <a:prstGeom prst="rect">
            <a:avLst/>
          </a:prstGeom>
          <a:noFill/>
        </p:spPr>
        <p:txBody>
          <a:bodyPr wrap="none" rtlCol="0">
            <a:spAutoFit/>
          </a:bodyPr>
          <a:lstStyle/>
          <a:p>
            <a:r>
              <a:rPr lang="en-US" dirty="0"/>
              <a:t>This is a model in progress</a:t>
            </a:r>
            <a:br>
              <a:rPr lang="en-US" dirty="0"/>
            </a:br>
            <a:r>
              <a:rPr lang="en-US" dirty="0"/>
              <a:t>Ideas and changes welcome</a:t>
            </a:r>
          </a:p>
        </p:txBody>
      </p:sp>
    </p:spTree>
    <p:extLst>
      <p:ext uri="{BB962C8B-B14F-4D97-AF65-F5344CB8AC3E}">
        <p14:creationId xmlns:p14="http://schemas.microsoft.com/office/powerpoint/2010/main" val="2353491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eaLnBrk="1" hangingPunct="1"/>
            <a:r>
              <a:rPr lang="en-US" altLang="en-US" b="1" dirty="0"/>
              <a:t>Summary</a:t>
            </a:r>
          </a:p>
        </p:txBody>
      </p:sp>
      <p:sp>
        <p:nvSpPr>
          <p:cNvPr id="7171" name="Rectangle 3"/>
          <p:cNvSpPr>
            <a:spLocks noGrp="1" noChangeArrowheads="1"/>
          </p:cNvSpPr>
          <p:nvPr>
            <p:ph type="subTitle" idx="1"/>
          </p:nvPr>
        </p:nvSpPr>
        <p:spPr>
          <a:xfrm>
            <a:off x="457200" y="1210458"/>
            <a:ext cx="5791200" cy="4800600"/>
          </a:xfrm>
          <a:noFill/>
        </p:spPr>
        <p:txBody>
          <a:bodyPr/>
          <a:lstStyle/>
          <a:p>
            <a:pPr lvl="1">
              <a:spcBef>
                <a:spcPts val="1200"/>
              </a:spcBef>
            </a:pPr>
            <a:endParaRPr lang="en-US" altLang="en-US" dirty="0"/>
          </a:p>
          <a:p>
            <a:pPr marL="342900" indent="-342900">
              <a:spcBef>
                <a:spcPts val="1200"/>
              </a:spcBef>
              <a:buFont typeface="+mj-lt"/>
              <a:buAutoNum type="arabicPeriod"/>
            </a:pPr>
            <a:r>
              <a:rPr lang="en-US" altLang="en-US" sz="2400" dirty="0"/>
              <a:t>UML Class diagrams (what they are for and how to read them)</a:t>
            </a:r>
          </a:p>
          <a:p>
            <a:pPr marL="342900" indent="-342900">
              <a:spcBef>
                <a:spcPts val="1200"/>
              </a:spcBef>
              <a:buFont typeface="+mj-lt"/>
              <a:buAutoNum type="arabicPeriod"/>
            </a:pPr>
            <a:r>
              <a:rPr lang="en-US" altLang="en-US" sz="2400" dirty="0"/>
              <a:t>Discovering objects (noun discovery method)</a:t>
            </a:r>
          </a:p>
          <a:p>
            <a:pPr marL="342900" indent="-342900">
              <a:spcBef>
                <a:spcPts val="1200"/>
              </a:spcBef>
              <a:buFont typeface="+mj-lt"/>
              <a:buAutoNum type="arabicPeriod"/>
            </a:pPr>
            <a:r>
              <a:rPr lang="en-US" altLang="en-US" sz="2400" dirty="0"/>
              <a:t>Discovering associations (Class, Responsibilities, Collaboration (CRC) method)</a:t>
            </a:r>
          </a:p>
          <a:p>
            <a:pPr lvl="1">
              <a:spcBef>
                <a:spcPts val="1200"/>
              </a:spcBef>
            </a:pPr>
            <a:endParaRPr lang="en-US" altLang="en-US" dirty="0"/>
          </a:p>
        </p:txBody>
      </p:sp>
    </p:spTree>
    <p:extLst>
      <p:ext uri="{BB962C8B-B14F-4D97-AF65-F5344CB8AC3E}">
        <p14:creationId xmlns:p14="http://schemas.microsoft.com/office/powerpoint/2010/main" val="16295526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p:spPr>
        <p:txBody>
          <a:bodyPr/>
          <a:lstStyle/>
          <a:p>
            <a:pPr eaLnBrk="1" hangingPunct="1"/>
            <a:r>
              <a:rPr lang="en-US" altLang="en-US" sz="2800" dirty="0"/>
              <a:t>Requirements Analysis Framework</a:t>
            </a:r>
          </a:p>
        </p:txBody>
      </p:sp>
      <p:sp>
        <p:nvSpPr>
          <p:cNvPr id="9219" name="Rectangle 3"/>
          <p:cNvSpPr>
            <a:spLocks noGrp="1" noChangeArrowheads="1"/>
          </p:cNvSpPr>
          <p:nvPr>
            <p:ph idx="1"/>
          </p:nvPr>
        </p:nvSpPr>
        <p:spPr/>
        <p:txBody>
          <a:bodyPr/>
          <a:lstStyle/>
          <a:p>
            <a:pPr eaLnBrk="1" hangingPunct="1">
              <a:lnSpc>
                <a:spcPct val="120000"/>
              </a:lnSpc>
              <a:spcBef>
                <a:spcPts val="1200"/>
              </a:spcBef>
            </a:pPr>
            <a:r>
              <a:rPr lang="en-US" altLang="en-US" dirty="0"/>
              <a:t>Requirements analysis results in an </a:t>
            </a:r>
            <a:r>
              <a:rPr lang="en-US" altLang="en-US" dirty="0">
                <a:solidFill>
                  <a:schemeClr val="hlink"/>
                </a:solidFill>
              </a:rPr>
              <a:t>analysis model </a:t>
            </a:r>
            <a:r>
              <a:rPr lang="en-US" altLang="en-US" dirty="0"/>
              <a:t>of 3 parts</a:t>
            </a:r>
          </a:p>
          <a:p>
            <a:pPr lvl="1" eaLnBrk="1" hangingPunct="1">
              <a:lnSpc>
                <a:spcPct val="120000"/>
              </a:lnSpc>
              <a:spcBef>
                <a:spcPts val="1200"/>
              </a:spcBef>
            </a:pPr>
            <a:r>
              <a:rPr lang="en-US" altLang="en-US" dirty="0">
                <a:solidFill>
                  <a:schemeClr val="hlink"/>
                </a:solidFill>
              </a:rPr>
              <a:t>functional model:</a:t>
            </a:r>
            <a:r>
              <a:rPr lang="en-US" altLang="en-US" dirty="0"/>
              <a:t> use cases &amp; scenarios</a:t>
            </a:r>
          </a:p>
          <a:p>
            <a:pPr lvl="1" eaLnBrk="1" hangingPunct="1">
              <a:lnSpc>
                <a:spcPct val="120000"/>
              </a:lnSpc>
              <a:spcBef>
                <a:spcPts val="1200"/>
              </a:spcBef>
            </a:pPr>
            <a:r>
              <a:rPr lang="en-US" altLang="en-US" dirty="0">
                <a:solidFill>
                  <a:schemeClr val="hlink"/>
                </a:solidFill>
              </a:rPr>
              <a:t>static analysis object model:</a:t>
            </a:r>
            <a:r>
              <a:rPr lang="en-US" altLang="en-US" dirty="0"/>
              <a:t> class &amp; object diagrams</a:t>
            </a:r>
          </a:p>
          <a:p>
            <a:pPr lvl="1" eaLnBrk="1" hangingPunct="1">
              <a:lnSpc>
                <a:spcPct val="120000"/>
              </a:lnSpc>
              <a:spcBef>
                <a:spcPts val="1200"/>
              </a:spcBef>
            </a:pPr>
            <a:r>
              <a:rPr lang="en-US" altLang="en-US" dirty="0">
                <a:solidFill>
                  <a:schemeClr val="hlink"/>
                </a:solidFill>
              </a:rPr>
              <a:t>dynamic model:</a:t>
            </a:r>
            <a:r>
              <a:rPr lang="en-US" altLang="en-US" dirty="0"/>
              <a:t> </a:t>
            </a:r>
            <a:r>
              <a:rPr lang="en-US" altLang="en-US" dirty="0" err="1"/>
              <a:t>statechart</a:t>
            </a:r>
            <a:r>
              <a:rPr lang="en-US" altLang="en-US" dirty="0"/>
              <a:t> &amp; sequence diagrams (later in the unit)</a:t>
            </a:r>
          </a:p>
          <a:p>
            <a:pPr>
              <a:lnSpc>
                <a:spcPct val="120000"/>
              </a:lnSpc>
              <a:spcBef>
                <a:spcPts val="1200"/>
              </a:spcBef>
            </a:pPr>
            <a:r>
              <a:rPr lang="en-US" altLang="en-US" dirty="0"/>
              <a:t>This week we will look at </a:t>
            </a:r>
            <a:r>
              <a:rPr lang="en-US" altLang="en-US" b="1" dirty="0">
                <a:solidFill>
                  <a:schemeClr val="hlink"/>
                </a:solidFill>
              </a:rPr>
              <a:t>static class models </a:t>
            </a:r>
          </a:p>
          <a:p>
            <a:pPr>
              <a:lnSpc>
                <a:spcPct val="120000"/>
              </a:lnSpc>
              <a:spcBef>
                <a:spcPts val="1200"/>
              </a:spcBef>
            </a:pPr>
            <a:r>
              <a:rPr lang="en-US" altLang="en-US" dirty="0"/>
              <a:t>Aim to investigate the </a:t>
            </a:r>
            <a:r>
              <a:rPr lang="en-US" altLang="en-US" dirty="0">
                <a:solidFill>
                  <a:schemeClr val="hlink"/>
                </a:solidFill>
              </a:rPr>
              <a:t>problem domain</a:t>
            </a:r>
            <a:r>
              <a:rPr lang="en-US" altLang="en-US" dirty="0"/>
              <a:t> as far as possible before moving to the </a:t>
            </a:r>
            <a:r>
              <a:rPr lang="en-US" altLang="en-US" dirty="0">
                <a:solidFill>
                  <a:schemeClr val="hlink"/>
                </a:solidFill>
              </a:rPr>
              <a:t>solution domain </a:t>
            </a:r>
            <a:r>
              <a:rPr lang="en-US" altLang="en-US" dirty="0"/>
              <a:t>(for design &amp; implementation)</a:t>
            </a:r>
          </a:p>
        </p:txBody>
      </p:sp>
    </p:spTree>
    <p:extLst>
      <p:ext uri="{BB962C8B-B14F-4D97-AF65-F5344CB8AC3E}">
        <p14:creationId xmlns:p14="http://schemas.microsoft.com/office/powerpoint/2010/main" val="22251668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p:spPr>
        <p:txBody>
          <a:bodyPr/>
          <a:lstStyle/>
          <a:p>
            <a:pPr eaLnBrk="1" hangingPunct="1"/>
            <a:r>
              <a:rPr lang="en-US" altLang="en-US" dirty="0">
                <a:ea typeface="ＭＳ Ｐゴシック" panose="020B0600070205080204" pitchFamily="34" charset="-128"/>
              </a:rPr>
              <a:t>UML class diagrams</a:t>
            </a:r>
          </a:p>
        </p:txBody>
      </p:sp>
      <p:sp>
        <p:nvSpPr>
          <p:cNvPr id="7171" name="Rectangle 3"/>
          <p:cNvSpPr>
            <a:spLocks noGrp="1" noChangeArrowheads="1"/>
          </p:cNvSpPr>
          <p:nvPr>
            <p:ph idx="1"/>
          </p:nvPr>
        </p:nvSpPr>
        <p:spPr>
          <a:xfrm>
            <a:off x="251520" y="1417637"/>
            <a:ext cx="8435280" cy="4525963"/>
          </a:xfrm>
        </p:spPr>
        <p:txBody>
          <a:bodyPr>
            <a:normAutofit/>
          </a:bodyPr>
          <a:lstStyle/>
          <a:p>
            <a:pPr marL="0" indent="0" eaLnBrk="1" hangingPunct="1">
              <a:buNone/>
            </a:pPr>
            <a:r>
              <a:rPr lang="en-US" altLang="en-US" sz="2500" b="1" dirty="0">
                <a:solidFill>
                  <a:srgbClr val="0432FF"/>
                </a:solidFill>
                <a:ea typeface="ＭＳ Ｐゴシック" panose="020B0600070205080204" pitchFamily="34" charset="-128"/>
              </a:rPr>
              <a:t>UML Class Diagrams </a:t>
            </a:r>
            <a:r>
              <a:rPr lang="en-US" altLang="en-US" sz="2500" dirty="0">
                <a:ea typeface="ＭＳ Ｐゴシック" panose="020B0600070205080204" pitchFamily="34" charset="-128"/>
              </a:rPr>
              <a:t>describe the </a:t>
            </a:r>
            <a:r>
              <a:rPr lang="en-US" altLang="en-US" sz="2500" b="1" dirty="0">
                <a:solidFill>
                  <a:srgbClr val="0432FF"/>
                </a:solidFill>
                <a:ea typeface="ＭＳ Ｐゴシック" panose="020B0600070205080204" pitchFamily="34" charset="-128"/>
              </a:rPr>
              <a:t>static</a:t>
            </a:r>
            <a:r>
              <a:rPr lang="en-US" altLang="en-US" sz="2500" dirty="0">
                <a:ea typeface="ＭＳ Ｐゴシック" panose="020B0600070205080204" pitchFamily="34" charset="-128"/>
              </a:rPr>
              <a:t> structure of the system</a:t>
            </a:r>
          </a:p>
          <a:p>
            <a:pPr lvl="1" eaLnBrk="1" hangingPunct="1"/>
            <a:r>
              <a:rPr lang="en-US" altLang="en-US" sz="2100" dirty="0">
                <a:ea typeface="ＭＳ Ｐゴシック" panose="020B0600070205080204" pitchFamily="34" charset="-128"/>
              </a:rPr>
              <a:t>classes, </a:t>
            </a:r>
          </a:p>
          <a:p>
            <a:pPr lvl="1" eaLnBrk="1" hangingPunct="1"/>
            <a:r>
              <a:rPr lang="en-US" altLang="en-US" sz="2100" dirty="0">
                <a:ea typeface="ＭＳ Ｐゴシック" panose="020B0600070205080204" pitchFamily="34" charset="-128"/>
              </a:rPr>
              <a:t>class attributes,</a:t>
            </a:r>
          </a:p>
          <a:p>
            <a:pPr lvl="1" eaLnBrk="1" hangingPunct="1"/>
            <a:r>
              <a:rPr lang="en-US" altLang="en-US" sz="2100" dirty="0">
                <a:ea typeface="ＭＳ Ｐゴシック" panose="020B0600070205080204" pitchFamily="34" charset="-128"/>
              </a:rPr>
              <a:t>associations between classes,</a:t>
            </a:r>
          </a:p>
          <a:p>
            <a:pPr lvl="1" eaLnBrk="1" hangingPunct="1"/>
            <a:r>
              <a:rPr lang="en-US" altLang="en-US" sz="2100" dirty="0">
                <a:ea typeface="ＭＳ Ｐゴシック" panose="020B0600070205080204" pitchFamily="34" charset="-128"/>
              </a:rPr>
              <a:t>association roles and multiplicity</a:t>
            </a:r>
          </a:p>
          <a:p>
            <a:pPr algn="ctr" eaLnBrk="1" hangingPunct="1">
              <a:buFont typeface="Wingdings" panose="05000000000000000000" pitchFamily="2" charset="2"/>
              <a:buNone/>
            </a:pPr>
            <a:endParaRPr lang="en-US" altLang="en-US" sz="2500" dirty="0">
              <a:ea typeface="ＭＳ Ｐゴシック" panose="020B0600070205080204" pitchFamily="34" charset="-128"/>
            </a:endParaRPr>
          </a:p>
          <a:p>
            <a:pPr eaLnBrk="1" hangingPunct="1">
              <a:buFont typeface="Wingdings" panose="05000000000000000000" pitchFamily="2" charset="2"/>
              <a:buNone/>
            </a:pPr>
            <a:r>
              <a:rPr lang="en-US" altLang="en-US" sz="2500" i="1" dirty="0">
                <a:ea typeface="ＭＳ Ｐゴシック" panose="020B0600070205080204" pitchFamily="34" charset="-128"/>
              </a:rPr>
              <a:t>classes</a:t>
            </a:r>
            <a:r>
              <a:rPr lang="en-US" altLang="en-US" sz="2500" dirty="0">
                <a:ea typeface="ＭＳ Ｐゴシック" panose="020B0600070205080204" pitchFamily="34" charset="-128"/>
              </a:rPr>
              <a:t>: </a:t>
            </a:r>
            <a:r>
              <a:rPr lang="en-US" altLang="en-US" sz="2500" i="1" dirty="0">
                <a:ea typeface="ＭＳ Ｐゴシック" panose="020B0600070205080204" pitchFamily="34" charset="-128"/>
              </a:rPr>
              <a:t>features and facts about the problem domain which matter in the system we are building to support it</a:t>
            </a:r>
          </a:p>
          <a:p>
            <a:pPr eaLnBrk="1" hangingPunct="1">
              <a:buFont typeface="Wingdings" panose="05000000000000000000" pitchFamily="2" charset="2"/>
              <a:buNone/>
            </a:pPr>
            <a:endParaRPr lang="en-US" altLang="en-US" sz="2500" i="1" dirty="0">
              <a:ea typeface="ＭＳ Ｐゴシック" panose="020B0600070205080204" pitchFamily="34" charset="-128"/>
            </a:endParaRPr>
          </a:p>
          <a:p>
            <a:pPr>
              <a:buNone/>
            </a:pPr>
            <a:r>
              <a:rPr lang="en-US" sz="2000" dirty="0"/>
              <a:t>Reference: UML Distilled by Martin Fowler, Chapter 3</a:t>
            </a:r>
          </a:p>
          <a:p>
            <a:pPr algn="ctr" eaLnBrk="1" hangingPunct="1">
              <a:buFont typeface="Wingdings" panose="05000000000000000000" pitchFamily="2" charset="2"/>
              <a:buNone/>
            </a:pPr>
            <a:endParaRPr lang="en-US" altLang="en-US" sz="2500" i="1" dirty="0">
              <a:ea typeface="ＭＳ Ｐゴシック" panose="020B0600070205080204" pitchFamily="34" charset="-12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458C8-D478-7F45-B718-999C45EBA34E}"/>
              </a:ext>
            </a:extLst>
          </p:cNvPr>
          <p:cNvSpPr>
            <a:spLocks noGrp="1"/>
          </p:cNvSpPr>
          <p:nvPr>
            <p:ph type="title"/>
          </p:nvPr>
        </p:nvSpPr>
        <p:spPr/>
        <p:txBody>
          <a:bodyPr/>
          <a:lstStyle/>
          <a:p>
            <a:r>
              <a:rPr lang="en-US" dirty="0"/>
              <a:t>Our focus</a:t>
            </a:r>
          </a:p>
        </p:txBody>
      </p:sp>
      <p:sp>
        <p:nvSpPr>
          <p:cNvPr id="3" name="Content Placeholder 2">
            <a:extLst>
              <a:ext uri="{FF2B5EF4-FFF2-40B4-BE49-F238E27FC236}">
                <a16:creationId xmlns:a16="http://schemas.microsoft.com/office/drawing/2014/main" id="{00A98AA5-7F45-2445-B5B0-D286F2083B81}"/>
              </a:ext>
            </a:extLst>
          </p:cNvPr>
          <p:cNvSpPr>
            <a:spLocks noGrp="1"/>
          </p:cNvSpPr>
          <p:nvPr>
            <p:ph idx="1"/>
          </p:nvPr>
        </p:nvSpPr>
        <p:spPr/>
        <p:txBody>
          <a:bodyPr>
            <a:normAutofit fontScale="92500" lnSpcReduction="10000"/>
          </a:bodyPr>
          <a:lstStyle/>
          <a:p>
            <a:r>
              <a:rPr lang="en-AU" sz="2000" dirty="0"/>
              <a:t>Class diagrams are the backbone of the UML, so you will find yourself using them all the time. </a:t>
            </a:r>
          </a:p>
          <a:p>
            <a:endParaRPr lang="en-AU" sz="2000" dirty="0"/>
          </a:p>
          <a:p>
            <a:r>
              <a:rPr lang="en-AU" sz="2000" dirty="0"/>
              <a:t>But the trouble with class diagrams is that they are so rich, they can be overwhelming to use. </a:t>
            </a:r>
          </a:p>
          <a:p>
            <a:endParaRPr lang="en-AU" sz="2000" dirty="0"/>
          </a:p>
          <a:p>
            <a:r>
              <a:rPr lang="en-AU" sz="2000" dirty="0"/>
              <a:t>In CITS4401 we will study these elements:</a:t>
            </a:r>
          </a:p>
          <a:p>
            <a:endParaRPr lang="en-AU" dirty="0"/>
          </a:p>
          <a:p>
            <a:pPr marL="0" indent="0">
              <a:buNone/>
            </a:pPr>
            <a:r>
              <a:rPr lang="en-AU" dirty="0"/>
              <a:t>	  </a:t>
            </a:r>
            <a:r>
              <a:rPr lang="en-AU" sz="2800" dirty="0"/>
              <a:t>classes, associations, attributes,</a:t>
            </a:r>
          </a:p>
          <a:p>
            <a:pPr marL="0" indent="0">
              <a:buNone/>
            </a:pPr>
            <a:r>
              <a:rPr lang="en-AU" sz="2800" dirty="0"/>
              <a:t>	 generalization, and constraints</a:t>
            </a:r>
          </a:p>
          <a:p>
            <a:pPr marL="0" indent="0">
              <a:buNone/>
            </a:pPr>
            <a:endParaRPr lang="en-AU" sz="2800" dirty="0"/>
          </a:p>
          <a:p>
            <a:r>
              <a:rPr lang="en-US" dirty="0"/>
              <a:t>For more detail: see UML Distilled by Martin Fowler, Chapter 3 &amp; 5</a:t>
            </a:r>
          </a:p>
          <a:p>
            <a:r>
              <a:rPr lang="en-US" altLang="en-US" dirty="0">
                <a:ea typeface="ＭＳ Ｐゴシック" panose="020B0600070205080204" pitchFamily="34" charset="-128"/>
              </a:rPr>
              <a:t>And some info on the hidden slides – not examinable but for interest</a:t>
            </a:r>
          </a:p>
          <a:p>
            <a:pPr marL="0" indent="0">
              <a:buNone/>
            </a:pPr>
            <a:endParaRPr lang="en-US" dirty="0"/>
          </a:p>
        </p:txBody>
      </p:sp>
    </p:spTree>
    <p:extLst>
      <p:ext uri="{BB962C8B-B14F-4D97-AF65-F5344CB8AC3E}">
        <p14:creationId xmlns:p14="http://schemas.microsoft.com/office/powerpoint/2010/main" val="28901802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5177D-039E-D242-B51E-67658F4CDDFC}"/>
              </a:ext>
            </a:extLst>
          </p:cNvPr>
          <p:cNvSpPr>
            <a:spLocks noGrp="1"/>
          </p:cNvSpPr>
          <p:nvPr>
            <p:ph type="title"/>
          </p:nvPr>
        </p:nvSpPr>
        <p:spPr>
          <a:xfrm>
            <a:off x="251520" y="404664"/>
            <a:ext cx="6758880" cy="648072"/>
          </a:xfrm>
        </p:spPr>
        <p:txBody>
          <a:bodyPr/>
          <a:lstStyle/>
          <a:p>
            <a:r>
              <a:rPr lang="en-US" dirty="0"/>
              <a:t>Why build class models?</a:t>
            </a:r>
          </a:p>
        </p:txBody>
      </p:sp>
      <p:sp>
        <p:nvSpPr>
          <p:cNvPr id="3" name="Content Placeholder 2">
            <a:extLst>
              <a:ext uri="{FF2B5EF4-FFF2-40B4-BE49-F238E27FC236}">
                <a16:creationId xmlns:a16="http://schemas.microsoft.com/office/drawing/2014/main" id="{71C9465B-8414-4548-9601-D339326EC0A9}"/>
              </a:ext>
            </a:extLst>
          </p:cNvPr>
          <p:cNvSpPr>
            <a:spLocks noGrp="1"/>
          </p:cNvSpPr>
          <p:nvPr>
            <p:ph idx="1"/>
          </p:nvPr>
        </p:nvSpPr>
        <p:spPr/>
        <p:txBody>
          <a:bodyPr>
            <a:normAutofit/>
          </a:bodyPr>
          <a:lstStyle/>
          <a:p>
            <a:pPr marL="0" indent="0">
              <a:buNone/>
            </a:pPr>
            <a:r>
              <a:rPr lang="en-US" sz="2400" dirty="0"/>
              <a:t>Why do we build class models?  In order to …</a:t>
            </a:r>
          </a:p>
          <a:p>
            <a:pPr marL="0" indent="0">
              <a:buNone/>
            </a:pPr>
            <a:endParaRPr lang="en-US" sz="2400" dirty="0"/>
          </a:p>
          <a:p>
            <a:pPr marL="457200" indent="-457200">
              <a:buAutoNum type="arabicPeriod"/>
            </a:pPr>
            <a:r>
              <a:rPr lang="en-US" sz="2400" dirty="0"/>
              <a:t>Build, as quickly and cheaply as possible, a system which satisfies our current requirements;</a:t>
            </a:r>
          </a:p>
          <a:p>
            <a:pPr marL="457200" indent="-457200">
              <a:buAutoNum type="arabicPeriod"/>
            </a:pPr>
            <a:endParaRPr lang="en-US" sz="2400" dirty="0"/>
          </a:p>
          <a:p>
            <a:pPr marL="457200" indent="-457200">
              <a:buAutoNum type="arabicPeriod"/>
            </a:pPr>
            <a:r>
              <a:rPr lang="en-US" sz="2400" dirty="0"/>
              <a:t>Build a system which will be easy to maintain and adapt to future requirements</a:t>
            </a:r>
          </a:p>
          <a:p>
            <a:endParaRPr lang="en-US" sz="2400" dirty="0"/>
          </a:p>
        </p:txBody>
      </p:sp>
    </p:spTree>
    <p:extLst>
      <p:ext uri="{BB962C8B-B14F-4D97-AF65-F5344CB8AC3E}">
        <p14:creationId xmlns:p14="http://schemas.microsoft.com/office/powerpoint/2010/main" val="27572465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B891-18CF-B34F-9D2C-5E07E7E338D4}"/>
              </a:ext>
            </a:extLst>
          </p:cNvPr>
          <p:cNvSpPr>
            <a:spLocks noGrp="1"/>
          </p:cNvSpPr>
          <p:nvPr>
            <p:ph type="title"/>
          </p:nvPr>
        </p:nvSpPr>
        <p:spPr>
          <a:xfrm>
            <a:off x="304800" y="533400"/>
            <a:ext cx="6156176" cy="648072"/>
          </a:xfrm>
        </p:spPr>
        <p:txBody>
          <a:bodyPr/>
          <a:lstStyle/>
          <a:p>
            <a:r>
              <a:rPr lang="en-US" dirty="0"/>
              <a:t>What properties support those objectives?</a:t>
            </a:r>
          </a:p>
        </p:txBody>
      </p:sp>
      <p:sp>
        <p:nvSpPr>
          <p:cNvPr id="3" name="Content Placeholder 2">
            <a:extLst>
              <a:ext uri="{FF2B5EF4-FFF2-40B4-BE49-F238E27FC236}">
                <a16:creationId xmlns:a16="http://schemas.microsoft.com/office/drawing/2014/main" id="{75836D82-8058-4C40-BB9A-A3E64DF3ADA8}"/>
              </a:ext>
            </a:extLst>
          </p:cNvPr>
          <p:cNvSpPr>
            <a:spLocks noGrp="1"/>
          </p:cNvSpPr>
          <p:nvPr>
            <p:ph idx="1"/>
          </p:nvPr>
        </p:nvSpPr>
        <p:spPr/>
        <p:txBody>
          <a:bodyPr/>
          <a:lstStyle/>
          <a:p>
            <a:r>
              <a:rPr lang="en-US" sz="2400" dirty="0"/>
              <a:t>Every piece of behavior which is required of the system must be able to be provided in a sensible way, by objects of the classes we choose in the model</a:t>
            </a:r>
          </a:p>
          <a:p>
            <a:endParaRPr lang="en-US" sz="2400" dirty="0"/>
          </a:p>
          <a:p>
            <a:r>
              <a:rPr lang="en-US" sz="2400" dirty="0"/>
              <a:t>A good class model consists (as far as possible) of classes which represent enduring classes of domain objects, which don’t depend on the particular functionality required today.</a:t>
            </a:r>
          </a:p>
          <a:p>
            <a:endParaRPr lang="en-US" dirty="0"/>
          </a:p>
        </p:txBody>
      </p:sp>
    </p:spTree>
    <p:extLst>
      <p:ext uri="{BB962C8B-B14F-4D97-AF65-F5344CB8AC3E}">
        <p14:creationId xmlns:p14="http://schemas.microsoft.com/office/powerpoint/2010/main" val="9695895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B3AB3-5ADC-8743-AAC0-F002F21E32FB}"/>
              </a:ext>
            </a:extLst>
          </p:cNvPr>
          <p:cNvSpPr>
            <a:spLocks noGrp="1"/>
          </p:cNvSpPr>
          <p:nvPr>
            <p:ph type="title"/>
          </p:nvPr>
        </p:nvSpPr>
        <p:spPr>
          <a:xfrm>
            <a:off x="228600" y="228600"/>
            <a:ext cx="6156176" cy="648072"/>
          </a:xfrm>
        </p:spPr>
        <p:txBody>
          <a:bodyPr/>
          <a:lstStyle/>
          <a:p>
            <a:r>
              <a:rPr lang="en-AU" dirty="0"/>
              <a:t>When to Use Class Diagrams</a:t>
            </a:r>
            <a:br>
              <a:rPr lang="en-AU" dirty="0"/>
            </a:br>
            <a:r>
              <a:rPr lang="en-AU" sz="2000" dirty="0"/>
              <a:t>[Martin Fowler]</a:t>
            </a:r>
            <a:endParaRPr lang="en-US" dirty="0"/>
          </a:p>
        </p:txBody>
      </p:sp>
      <p:sp>
        <p:nvSpPr>
          <p:cNvPr id="3" name="Content Placeholder 2">
            <a:extLst>
              <a:ext uri="{FF2B5EF4-FFF2-40B4-BE49-F238E27FC236}">
                <a16:creationId xmlns:a16="http://schemas.microsoft.com/office/drawing/2014/main" id="{62103ACD-2FE4-AE4C-829F-3C8DB2B45842}"/>
              </a:ext>
            </a:extLst>
          </p:cNvPr>
          <p:cNvSpPr>
            <a:spLocks noGrp="1"/>
          </p:cNvSpPr>
          <p:nvPr>
            <p:ph idx="1"/>
          </p:nvPr>
        </p:nvSpPr>
        <p:spPr/>
        <p:txBody>
          <a:bodyPr>
            <a:normAutofit fontScale="92500" lnSpcReduction="20000"/>
          </a:bodyPr>
          <a:lstStyle/>
          <a:p>
            <a:r>
              <a:rPr lang="en-AU" sz="2200" dirty="0"/>
              <a:t>Class diagrams are the backbone of the UML, so you will find yourself using them all the time. </a:t>
            </a:r>
            <a:br>
              <a:rPr lang="en-AU" sz="2200" dirty="0"/>
            </a:br>
            <a:endParaRPr lang="en-AU" sz="2200" dirty="0"/>
          </a:p>
          <a:p>
            <a:r>
              <a:rPr lang="en-AU" sz="2200" dirty="0"/>
              <a:t>The trouble with class diagrams is that they are so rich, they can be overwhelming to use. Here are a few tips.</a:t>
            </a:r>
            <a:br>
              <a:rPr lang="en-AU" sz="2200" dirty="0"/>
            </a:br>
            <a:endParaRPr lang="en-AU" sz="2200" dirty="0"/>
          </a:p>
          <a:p>
            <a:r>
              <a:rPr lang="en-AU" sz="2200" dirty="0"/>
              <a:t>Don’t try to use all the notations available to you. </a:t>
            </a:r>
            <a:br>
              <a:rPr lang="en-AU" sz="2200" dirty="0"/>
            </a:br>
            <a:br>
              <a:rPr lang="en-AU" sz="2200" dirty="0"/>
            </a:br>
            <a:r>
              <a:rPr lang="en-AU" sz="2200" dirty="0"/>
              <a:t>Start with the simple stuff: classes, associations, attributes, generalization, and constraints. Introduce other notations only when you need them.</a:t>
            </a:r>
            <a:br>
              <a:rPr lang="en-AU" sz="2200" dirty="0"/>
            </a:br>
            <a:endParaRPr lang="en-AU" sz="2200" dirty="0"/>
          </a:p>
          <a:p>
            <a:r>
              <a:rPr lang="en-AU" sz="2200" dirty="0"/>
              <a:t>I’ve found conceptual class diagrams very useful </a:t>
            </a:r>
            <a:br>
              <a:rPr lang="en-AU" sz="2200" dirty="0"/>
            </a:br>
            <a:br>
              <a:rPr lang="en-AU" sz="2200" dirty="0"/>
            </a:br>
            <a:r>
              <a:rPr lang="en-AU" sz="2200" dirty="0"/>
              <a:t>in exploring the language of a business. For this to work, you have to work hard on keeping software out of the discussion and keeping the notation very simple.</a:t>
            </a:r>
          </a:p>
          <a:p>
            <a:endParaRPr lang="en-AU" dirty="0"/>
          </a:p>
          <a:p>
            <a:endParaRPr lang="en-US" dirty="0"/>
          </a:p>
        </p:txBody>
      </p:sp>
    </p:spTree>
    <p:extLst>
      <p:ext uri="{BB962C8B-B14F-4D97-AF65-F5344CB8AC3E}">
        <p14:creationId xmlns:p14="http://schemas.microsoft.com/office/powerpoint/2010/main" val="14223084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EF789-541A-444D-B584-7872A8F5EC17}"/>
              </a:ext>
            </a:extLst>
          </p:cNvPr>
          <p:cNvSpPr>
            <a:spLocks noGrp="1"/>
          </p:cNvSpPr>
          <p:nvPr>
            <p:ph type="title"/>
          </p:nvPr>
        </p:nvSpPr>
        <p:spPr/>
        <p:txBody>
          <a:bodyPr/>
          <a:lstStyle/>
          <a:p>
            <a:r>
              <a:rPr lang="en-US" dirty="0"/>
              <a:t>When to use (2)</a:t>
            </a:r>
          </a:p>
        </p:txBody>
      </p:sp>
      <p:sp>
        <p:nvSpPr>
          <p:cNvPr id="3" name="Content Placeholder 2">
            <a:extLst>
              <a:ext uri="{FF2B5EF4-FFF2-40B4-BE49-F238E27FC236}">
                <a16:creationId xmlns:a16="http://schemas.microsoft.com/office/drawing/2014/main" id="{94AE0382-5F8E-3445-8279-6866B058CE91}"/>
              </a:ext>
            </a:extLst>
          </p:cNvPr>
          <p:cNvSpPr>
            <a:spLocks noGrp="1"/>
          </p:cNvSpPr>
          <p:nvPr>
            <p:ph idx="1"/>
          </p:nvPr>
        </p:nvSpPr>
        <p:spPr/>
        <p:txBody>
          <a:bodyPr/>
          <a:lstStyle/>
          <a:p>
            <a:r>
              <a:rPr lang="en-AU" dirty="0"/>
              <a:t>Don’t draw models for everything; </a:t>
            </a:r>
            <a:br>
              <a:rPr lang="en-AU" dirty="0"/>
            </a:br>
            <a:br>
              <a:rPr lang="en-AU" dirty="0"/>
            </a:br>
            <a:r>
              <a:rPr lang="en-AU" dirty="0"/>
              <a:t>instead, concentrate on the key areas. It is better to have a few diagrams that you use and keep up to date than to have many forgotten, obsolete models.</a:t>
            </a:r>
          </a:p>
          <a:p>
            <a:endParaRPr lang="en-AU" dirty="0"/>
          </a:p>
          <a:p>
            <a:r>
              <a:rPr lang="en-AU" dirty="0"/>
              <a:t>The biggest danger with class diagrams is that you can focus exclusively on structure and ignore </a:t>
            </a:r>
            <a:r>
              <a:rPr lang="en-AU" dirty="0" err="1"/>
              <a:t>behavior</a:t>
            </a:r>
            <a:r>
              <a:rPr lang="en-AU" dirty="0"/>
              <a:t>. </a:t>
            </a:r>
            <a:br>
              <a:rPr lang="en-AU" dirty="0"/>
            </a:br>
            <a:br>
              <a:rPr lang="en-AU" dirty="0"/>
            </a:br>
            <a:r>
              <a:rPr lang="en-AU" dirty="0"/>
              <a:t>Therefore, when drawing class diagrams to understand software, always do them in conjunction with some form of </a:t>
            </a:r>
            <a:r>
              <a:rPr lang="en-AU" dirty="0" err="1"/>
              <a:t>behavioral</a:t>
            </a:r>
            <a:r>
              <a:rPr lang="en-AU" dirty="0"/>
              <a:t> technique. If you’re going well, you’ll find yourself swapping between the techniques frequently.</a:t>
            </a:r>
            <a:endParaRPr lang="en-US" dirty="0"/>
          </a:p>
        </p:txBody>
      </p:sp>
    </p:spTree>
    <p:extLst>
      <p:ext uri="{BB962C8B-B14F-4D97-AF65-F5344CB8AC3E}">
        <p14:creationId xmlns:p14="http://schemas.microsoft.com/office/powerpoint/2010/main" val="6019395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52400" y="457200"/>
            <a:ext cx="6682680" cy="648072"/>
          </a:xfrm>
          <a:noFill/>
        </p:spPr>
        <p:txBody>
          <a:bodyPr/>
          <a:lstStyle/>
          <a:p>
            <a:pPr eaLnBrk="1" hangingPunct="1"/>
            <a:r>
              <a:rPr lang="en-US" altLang="en-US" sz="2800" dirty="0"/>
              <a:t>B&amp;D Heuristics for Identifying Objects</a:t>
            </a:r>
          </a:p>
        </p:txBody>
      </p:sp>
      <p:sp>
        <p:nvSpPr>
          <p:cNvPr id="35843" name="Rectangle 3"/>
          <p:cNvSpPr>
            <a:spLocks noGrp="1" noChangeArrowheads="1"/>
          </p:cNvSpPr>
          <p:nvPr>
            <p:ph idx="1"/>
          </p:nvPr>
        </p:nvSpPr>
        <p:spPr>
          <a:xfrm>
            <a:off x="304800" y="1371600"/>
            <a:ext cx="8229600" cy="4525963"/>
          </a:xfrm>
        </p:spPr>
        <p:txBody>
          <a:bodyPr/>
          <a:lstStyle/>
          <a:p>
            <a:pPr eaLnBrk="1" hangingPunct="1">
              <a:spcBef>
                <a:spcPts val="1200"/>
              </a:spcBef>
            </a:pPr>
            <a:r>
              <a:rPr lang="en-US" altLang="en-US" dirty="0"/>
              <a:t>For each scenario or use case, try to identify objects </a:t>
            </a:r>
          </a:p>
          <a:p>
            <a:pPr eaLnBrk="1" hangingPunct="1">
              <a:spcBef>
                <a:spcPts val="1200"/>
              </a:spcBef>
            </a:pPr>
            <a:r>
              <a:rPr lang="en-US" altLang="en-US" b="1" i="1" dirty="0">
                <a:solidFill>
                  <a:schemeClr val="hlink"/>
                </a:solidFill>
              </a:rPr>
              <a:t>Entity Objects:</a:t>
            </a:r>
            <a:r>
              <a:rPr lang="en-US" altLang="en-US" dirty="0"/>
              <a:t> persistent data</a:t>
            </a:r>
          </a:p>
          <a:p>
            <a:pPr eaLnBrk="1" hangingPunct="1">
              <a:spcBef>
                <a:spcPts val="1200"/>
              </a:spcBef>
            </a:pPr>
            <a:r>
              <a:rPr lang="en-US" altLang="en-US" b="1" i="1" dirty="0">
                <a:solidFill>
                  <a:schemeClr val="hlink"/>
                </a:solidFill>
              </a:rPr>
              <a:t>Boundary Objects:</a:t>
            </a:r>
            <a:r>
              <a:rPr lang="en-US" altLang="en-US" dirty="0"/>
              <a:t> interaction between actors and system</a:t>
            </a:r>
          </a:p>
          <a:p>
            <a:pPr eaLnBrk="1" hangingPunct="1">
              <a:spcBef>
                <a:spcPts val="1200"/>
              </a:spcBef>
            </a:pPr>
            <a:r>
              <a:rPr lang="en-US" altLang="en-US" b="1" i="1" dirty="0">
                <a:solidFill>
                  <a:schemeClr val="hlink"/>
                </a:solidFill>
              </a:rPr>
              <a:t>Control Objects:</a:t>
            </a:r>
            <a:r>
              <a:rPr lang="en-US" altLang="en-US" dirty="0"/>
              <a:t> tasks performed by users and supported by the system</a:t>
            </a:r>
          </a:p>
          <a:p>
            <a:pPr eaLnBrk="1" hangingPunct="1">
              <a:spcBef>
                <a:spcPts val="1200"/>
              </a:spcBef>
            </a:pPr>
            <a:endParaRPr lang="en-US" altLang="en-US" dirty="0"/>
          </a:p>
        </p:txBody>
      </p:sp>
    </p:spTree>
    <p:extLst>
      <p:ext uri="{BB962C8B-B14F-4D97-AF65-F5344CB8AC3E}">
        <p14:creationId xmlns:p14="http://schemas.microsoft.com/office/powerpoint/2010/main" val="3880881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01AC3-BFBF-9348-B2F5-412674F56E7D}"/>
              </a:ext>
            </a:extLst>
          </p:cNvPr>
          <p:cNvSpPr>
            <a:spLocks noGrp="1"/>
          </p:cNvSpPr>
          <p:nvPr>
            <p:ph type="title"/>
          </p:nvPr>
        </p:nvSpPr>
        <p:spPr>
          <a:xfrm>
            <a:off x="251520" y="404664"/>
            <a:ext cx="6835080" cy="648072"/>
          </a:xfrm>
        </p:spPr>
        <p:txBody>
          <a:bodyPr/>
          <a:lstStyle/>
          <a:p>
            <a:r>
              <a:rPr lang="en-US" dirty="0"/>
              <a:t>UML Class diagram interpretation</a:t>
            </a:r>
          </a:p>
        </p:txBody>
      </p:sp>
      <p:sp>
        <p:nvSpPr>
          <p:cNvPr id="3" name="Content Placeholder 2">
            <a:extLst>
              <a:ext uri="{FF2B5EF4-FFF2-40B4-BE49-F238E27FC236}">
                <a16:creationId xmlns:a16="http://schemas.microsoft.com/office/drawing/2014/main" id="{E540362E-E882-8A4C-B9A7-32ABC434F90A}"/>
              </a:ext>
            </a:extLst>
          </p:cNvPr>
          <p:cNvSpPr>
            <a:spLocks noGrp="1"/>
          </p:cNvSpPr>
          <p:nvPr>
            <p:ph idx="1"/>
          </p:nvPr>
        </p:nvSpPr>
        <p:spPr/>
        <p:txBody>
          <a:bodyPr>
            <a:normAutofit/>
          </a:bodyPr>
          <a:lstStyle/>
          <a:p>
            <a:r>
              <a:rPr lang="en-AU" dirty="0">
                <a:ea typeface="ＭＳ Ｐゴシック" charset="-128"/>
              </a:rPr>
              <a:t>1 customer has 0 or more orders, but each order has a single customer</a:t>
            </a:r>
          </a:p>
          <a:p>
            <a:r>
              <a:rPr lang="en-US" dirty="0"/>
              <a:t>An order comprises one or more order lines </a:t>
            </a:r>
          </a:p>
          <a:p>
            <a:r>
              <a:rPr lang="en-AU" dirty="0">
                <a:ea typeface="ＭＳ Ｐゴシック" charset="-128"/>
              </a:rPr>
              <a:t>Many order lines refer to a product</a:t>
            </a:r>
          </a:p>
          <a:p>
            <a:endParaRPr lang="en-US" dirty="0"/>
          </a:p>
          <a:p>
            <a:r>
              <a:rPr lang="en-US" dirty="0"/>
              <a:t>Corporate customer and personal customer are special types of customer</a:t>
            </a:r>
          </a:p>
          <a:p>
            <a:r>
              <a:rPr lang="en-US" dirty="0"/>
              <a:t>A corporate customer is supported by 0 or 1 sales reps who are order company employees </a:t>
            </a:r>
            <a:r>
              <a:rPr lang="en-AU" dirty="0">
                <a:ea typeface="ＭＳ Ｐゴシック" charset="-128"/>
              </a:rPr>
              <a:t> – that is they may have a sales rep or may not</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638137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52400" y="533400"/>
            <a:ext cx="6454080" cy="648072"/>
          </a:xfrm>
        </p:spPr>
        <p:txBody>
          <a:bodyPr/>
          <a:lstStyle/>
          <a:p>
            <a:pPr eaLnBrk="1" hangingPunct="1"/>
            <a:r>
              <a:rPr lang="en-AU" altLang="en-US" sz="2800" dirty="0"/>
              <a:t>Heuristics to Identify ENTITY objects</a:t>
            </a:r>
          </a:p>
        </p:txBody>
      </p:sp>
      <p:sp>
        <p:nvSpPr>
          <p:cNvPr id="37891" name="Rectangle 3"/>
          <p:cNvSpPr>
            <a:spLocks noGrp="1" noChangeArrowheads="1"/>
          </p:cNvSpPr>
          <p:nvPr>
            <p:ph idx="1"/>
          </p:nvPr>
        </p:nvSpPr>
        <p:spPr>
          <a:xfrm>
            <a:off x="381000" y="1524000"/>
            <a:ext cx="8226425" cy="4724400"/>
          </a:xfrm>
        </p:spPr>
        <p:txBody>
          <a:bodyPr>
            <a:normAutofit lnSpcReduction="10000"/>
          </a:bodyPr>
          <a:lstStyle/>
          <a:p>
            <a:pPr eaLnBrk="1" hangingPunct="1">
              <a:lnSpc>
                <a:spcPct val="120000"/>
              </a:lnSpc>
              <a:spcBef>
                <a:spcPts val="1200"/>
              </a:spcBef>
            </a:pPr>
            <a:r>
              <a:rPr lang="en-AU" altLang="en-US" sz="2400" i="1" dirty="0"/>
              <a:t>terms</a:t>
            </a:r>
            <a:r>
              <a:rPr lang="en-AU" altLang="en-US" sz="2400" dirty="0"/>
              <a:t> that developers or users need to clarify in order to understand the use case e.g. </a:t>
            </a:r>
            <a:r>
              <a:rPr lang="en-AU" altLang="en-US" sz="2400" b="1" dirty="0" err="1">
                <a:solidFill>
                  <a:srgbClr val="0070C0"/>
                </a:solidFill>
              </a:rPr>
              <a:t>ReportEmergency</a:t>
            </a:r>
            <a:endParaRPr lang="en-AU" altLang="en-US" sz="2400" dirty="0"/>
          </a:p>
          <a:p>
            <a:pPr eaLnBrk="1" hangingPunct="1">
              <a:lnSpc>
                <a:spcPct val="120000"/>
              </a:lnSpc>
              <a:spcBef>
                <a:spcPts val="1200"/>
              </a:spcBef>
            </a:pPr>
            <a:r>
              <a:rPr lang="en-AU" altLang="en-US" sz="2400" dirty="0"/>
              <a:t>recurring </a:t>
            </a:r>
            <a:r>
              <a:rPr lang="en-AU" altLang="en-US" sz="2400" i="1" dirty="0"/>
              <a:t>nouns</a:t>
            </a:r>
            <a:r>
              <a:rPr lang="en-AU" altLang="en-US" sz="2400" dirty="0"/>
              <a:t> in the use cases e.g. </a:t>
            </a:r>
            <a:r>
              <a:rPr lang="en-AU" altLang="en-US" sz="2400" b="1" dirty="0">
                <a:solidFill>
                  <a:srgbClr val="0070C0"/>
                </a:solidFill>
              </a:rPr>
              <a:t>Incident</a:t>
            </a:r>
          </a:p>
          <a:p>
            <a:pPr eaLnBrk="1" hangingPunct="1">
              <a:lnSpc>
                <a:spcPct val="120000"/>
              </a:lnSpc>
              <a:spcBef>
                <a:spcPts val="1200"/>
              </a:spcBef>
            </a:pPr>
            <a:r>
              <a:rPr lang="en-AU" altLang="en-US" sz="2400" dirty="0"/>
              <a:t>real-world </a:t>
            </a:r>
            <a:r>
              <a:rPr lang="en-AU" altLang="en-US" sz="2400" i="1" dirty="0"/>
              <a:t>entities</a:t>
            </a:r>
            <a:r>
              <a:rPr lang="en-AU" altLang="en-US" sz="2400" dirty="0"/>
              <a:t> the system needs to track e.g. </a:t>
            </a:r>
            <a:r>
              <a:rPr lang="en-AU" altLang="en-US" sz="2400" b="1" dirty="0" err="1">
                <a:solidFill>
                  <a:srgbClr val="0070C0"/>
                </a:solidFill>
              </a:rPr>
              <a:t>FieldOfficer</a:t>
            </a:r>
            <a:r>
              <a:rPr lang="en-AU" altLang="en-US" sz="2400" dirty="0"/>
              <a:t>, </a:t>
            </a:r>
            <a:r>
              <a:rPr lang="en-AU" altLang="en-US" sz="2400" b="1" dirty="0">
                <a:solidFill>
                  <a:srgbClr val="0070C0"/>
                </a:solidFill>
              </a:rPr>
              <a:t>Dispatcher</a:t>
            </a:r>
            <a:r>
              <a:rPr lang="en-AU" altLang="en-US" sz="2400" dirty="0"/>
              <a:t>, </a:t>
            </a:r>
            <a:r>
              <a:rPr lang="en-AU" altLang="en-US" sz="2400" b="1" dirty="0">
                <a:solidFill>
                  <a:srgbClr val="0070C0"/>
                </a:solidFill>
              </a:rPr>
              <a:t>Resources</a:t>
            </a:r>
          </a:p>
          <a:p>
            <a:pPr eaLnBrk="1" hangingPunct="1">
              <a:lnSpc>
                <a:spcPct val="120000"/>
              </a:lnSpc>
              <a:spcBef>
                <a:spcPts val="1200"/>
              </a:spcBef>
            </a:pPr>
            <a:r>
              <a:rPr lang="en-AU" altLang="en-US" sz="2400" dirty="0"/>
              <a:t>real-world </a:t>
            </a:r>
            <a:r>
              <a:rPr lang="en-AU" altLang="en-US" sz="2400" i="1" dirty="0"/>
              <a:t>activities</a:t>
            </a:r>
            <a:r>
              <a:rPr lang="en-AU" altLang="en-US" sz="2400" dirty="0"/>
              <a:t> the system needs to track e.g. </a:t>
            </a:r>
            <a:r>
              <a:rPr lang="en-AU" altLang="en-US" sz="2400" b="1" dirty="0" err="1">
                <a:solidFill>
                  <a:srgbClr val="0070C0"/>
                </a:solidFill>
              </a:rPr>
              <a:t>EmergencyOperationPlan</a:t>
            </a:r>
            <a:endParaRPr lang="en-AU" altLang="en-US" sz="2400" b="1" dirty="0">
              <a:solidFill>
                <a:srgbClr val="0070C0"/>
              </a:solidFill>
            </a:endParaRPr>
          </a:p>
          <a:p>
            <a:pPr eaLnBrk="1" hangingPunct="1">
              <a:lnSpc>
                <a:spcPct val="120000"/>
              </a:lnSpc>
              <a:spcBef>
                <a:spcPts val="1200"/>
              </a:spcBef>
            </a:pPr>
            <a:r>
              <a:rPr lang="en-AU" altLang="en-US" sz="2400" dirty="0"/>
              <a:t>data sources or sinks e.g. </a:t>
            </a:r>
            <a:r>
              <a:rPr lang="en-AU" altLang="en-US" sz="2400" b="1" dirty="0">
                <a:solidFill>
                  <a:srgbClr val="0070C0"/>
                </a:solidFill>
              </a:rPr>
              <a:t>Database</a:t>
            </a:r>
            <a:r>
              <a:rPr lang="en-AU" altLang="en-US" sz="2400" dirty="0"/>
              <a:t>, </a:t>
            </a:r>
            <a:r>
              <a:rPr lang="en-AU" altLang="en-US" sz="2400" b="1" dirty="0">
                <a:solidFill>
                  <a:srgbClr val="0070C0"/>
                </a:solidFill>
              </a:rPr>
              <a:t>Printer</a:t>
            </a:r>
          </a:p>
          <a:p>
            <a:pPr eaLnBrk="1" hangingPunct="1">
              <a:lnSpc>
                <a:spcPct val="120000"/>
              </a:lnSpc>
              <a:spcBef>
                <a:spcPts val="1200"/>
              </a:spcBef>
            </a:pPr>
            <a:r>
              <a:rPr lang="en-AU" altLang="en-US" sz="2400" i="1" dirty="0"/>
              <a:t>always </a:t>
            </a:r>
            <a:r>
              <a:rPr lang="en-AU" altLang="en-US" sz="2400" dirty="0"/>
              <a:t>use the user’s terms for entity objects</a:t>
            </a:r>
            <a:endParaRPr lang="en-AU" altLang="en-US" sz="2400" i="1" dirty="0"/>
          </a:p>
        </p:txBody>
      </p:sp>
    </p:spTree>
    <p:extLst>
      <p:ext uri="{BB962C8B-B14F-4D97-AF65-F5344CB8AC3E}">
        <p14:creationId xmlns:p14="http://schemas.microsoft.com/office/powerpoint/2010/main" val="29448384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533400"/>
            <a:ext cx="7315200" cy="648072"/>
          </a:xfrm>
        </p:spPr>
        <p:txBody>
          <a:bodyPr/>
          <a:lstStyle/>
          <a:p>
            <a:pPr eaLnBrk="1" hangingPunct="1"/>
            <a:r>
              <a:rPr lang="en-AU" altLang="en-US" sz="2600" dirty="0"/>
              <a:t>Heuristics to Identify BOUNDARY objects</a:t>
            </a:r>
          </a:p>
        </p:txBody>
      </p:sp>
      <p:sp>
        <p:nvSpPr>
          <p:cNvPr id="39939" name="Rectangle 3"/>
          <p:cNvSpPr>
            <a:spLocks noGrp="1" noChangeArrowheads="1"/>
          </p:cNvSpPr>
          <p:nvPr>
            <p:ph idx="1"/>
          </p:nvPr>
        </p:nvSpPr>
        <p:spPr>
          <a:xfrm>
            <a:off x="381000" y="1447800"/>
            <a:ext cx="7848600" cy="4265613"/>
          </a:xfrm>
        </p:spPr>
        <p:txBody>
          <a:bodyPr/>
          <a:lstStyle/>
          <a:p>
            <a:pPr eaLnBrk="1" hangingPunct="1">
              <a:spcBef>
                <a:spcPts val="1200"/>
              </a:spcBef>
            </a:pPr>
            <a:r>
              <a:rPr lang="en-AU" altLang="en-US" sz="2400" i="1" dirty="0"/>
              <a:t>Forms </a:t>
            </a:r>
            <a:r>
              <a:rPr lang="en-AU" altLang="en-US" sz="2400" dirty="0"/>
              <a:t>and </a:t>
            </a:r>
            <a:r>
              <a:rPr lang="en-AU" altLang="en-US" sz="2400" i="1" dirty="0"/>
              <a:t>windows </a:t>
            </a:r>
            <a:r>
              <a:rPr lang="en-AU" altLang="en-US" sz="2400" dirty="0"/>
              <a:t>needed to enter data into the system e.g. </a:t>
            </a:r>
            <a:r>
              <a:rPr lang="en-AU" altLang="en-US" sz="2400" b="1" dirty="0" err="1">
                <a:solidFill>
                  <a:srgbClr val="0070C0"/>
                </a:solidFill>
              </a:rPr>
              <a:t>EmergencyReportForm</a:t>
            </a:r>
            <a:endParaRPr lang="en-AU" altLang="en-US" sz="2400" b="1" dirty="0">
              <a:solidFill>
                <a:srgbClr val="0070C0"/>
              </a:solidFill>
            </a:endParaRPr>
          </a:p>
          <a:p>
            <a:pPr eaLnBrk="1" hangingPunct="1">
              <a:spcBef>
                <a:spcPts val="1200"/>
              </a:spcBef>
            </a:pPr>
            <a:r>
              <a:rPr lang="en-AU" altLang="en-US" sz="2400" i="1" dirty="0"/>
              <a:t>Notices</a:t>
            </a:r>
            <a:r>
              <a:rPr lang="en-AU" altLang="en-US" sz="2400" dirty="0"/>
              <a:t> and </a:t>
            </a:r>
            <a:r>
              <a:rPr lang="en-AU" altLang="en-US" sz="2400" i="1" dirty="0"/>
              <a:t>messages</a:t>
            </a:r>
            <a:r>
              <a:rPr lang="en-AU" altLang="en-US" sz="2400" dirty="0"/>
              <a:t> that the system uses to respond to the user e.g. </a:t>
            </a:r>
            <a:r>
              <a:rPr lang="en-AU" altLang="en-US" sz="2400" b="1" dirty="0" err="1">
                <a:solidFill>
                  <a:srgbClr val="0070C0"/>
                </a:solidFill>
              </a:rPr>
              <a:t>AcknowledgementNotice</a:t>
            </a:r>
            <a:endParaRPr lang="en-AU" altLang="en-US" sz="2400" b="1" dirty="0">
              <a:solidFill>
                <a:srgbClr val="0070C0"/>
              </a:solidFill>
            </a:endParaRPr>
          </a:p>
          <a:p>
            <a:pPr eaLnBrk="1" hangingPunct="1">
              <a:spcBef>
                <a:spcPts val="1200"/>
              </a:spcBef>
            </a:pPr>
            <a:r>
              <a:rPr lang="en-AU" altLang="en-US" sz="2400" dirty="0"/>
              <a:t>Do </a:t>
            </a:r>
            <a:r>
              <a:rPr lang="en-AU" altLang="en-US" sz="2400" i="1" dirty="0"/>
              <a:t>not</a:t>
            </a:r>
            <a:r>
              <a:rPr lang="en-AU" altLang="en-US" sz="2400" dirty="0"/>
              <a:t> model </a:t>
            </a:r>
            <a:r>
              <a:rPr lang="en-AU" altLang="en-US" sz="2400" i="1" dirty="0"/>
              <a:t>visual</a:t>
            </a:r>
            <a:r>
              <a:rPr lang="en-AU" altLang="en-US" sz="2400" dirty="0"/>
              <a:t> aspects of the interface with boundary objects (use screen mock-ups instead)</a:t>
            </a:r>
          </a:p>
          <a:p>
            <a:pPr eaLnBrk="1" hangingPunct="1">
              <a:spcBef>
                <a:spcPts val="1200"/>
              </a:spcBef>
            </a:pPr>
            <a:r>
              <a:rPr lang="en-AU" altLang="en-US" sz="2400" i="1" dirty="0"/>
              <a:t>Always</a:t>
            </a:r>
            <a:r>
              <a:rPr lang="en-AU" altLang="en-US" sz="2400" dirty="0"/>
              <a:t> use the user’s terms, and not implementation technology terms</a:t>
            </a:r>
            <a:endParaRPr lang="en-AU" altLang="en-US" sz="2400" i="1" dirty="0"/>
          </a:p>
        </p:txBody>
      </p:sp>
    </p:spTree>
    <p:extLst>
      <p:ext uri="{BB962C8B-B14F-4D97-AF65-F5344CB8AC3E}">
        <p14:creationId xmlns:p14="http://schemas.microsoft.com/office/powerpoint/2010/main" val="3812113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52400" y="533400"/>
            <a:ext cx="6682680" cy="648072"/>
          </a:xfrm>
        </p:spPr>
        <p:txBody>
          <a:bodyPr/>
          <a:lstStyle/>
          <a:p>
            <a:pPr eaLnBrk="1" hangingPunct="1"/>
            <a:r>
              <a:rPr lang="en-AU" altLang="en-US" sz="2700" dirty="0"/>
              <a:t>Heuristics to Identify CONTROL objects</a:t>
            </a:r>
          </a:p>
        </p:txBody>
      </p:sp>
      <p:sp>
        <p:nvSpPr>
          <p:cNvPr id="21507" name="Rectangle 3"/>
          <p:cNvSpPr>
            <a:spLocks noGrp="1" noChangeArrowheads="1"/>
          </p:cNvSpPr>
          <p:nvPr>
            <p:ph idx="1"/>
          </p:nvPr>
        </p:nvSpPr>
        <p:spPr>
          <a:xfrm>
            <a:off x="381000" y="1447800"/>
            <a:ext cx="7848600" cy="4265613"/>
          </a:xfrm>
        </p:spPr>
        <p:txBody>
          <a:bodyPr>
            <a:normAutofit lnSpcReduction="10000"/>
          </a:bodyPr>
          <a:lstStyle/>
          <a:p>
            <a:pPr eaLnBrk="1" hangingPunct="1">
              <a:spcBef>
                <a:spcPts val="1200"/>
              </a:spcBef>
              <a:defRPr/>
            </a:pPr>
            <a:r>
              <a:rPr lang="en-AU" altLang="en-US" sz="2400" dirty="0">
                <a:ea typeface="ＭＳ Ｐゴシック" charset="-128"/>
              </a:rPr>
              <a:t>Control Objects hold </a:t>
            </a:r>
            <a:r>
              <a:rPr lang="en-AU" altLang="en-US" sz="2400" i="1" dirty="0">
                <a:ea typeface="ＭＳ Ｐゴシック" charset="-128"/>
              </a:rPr>
              <a:t>state information</a:t>
            </a:r>
            <a:r>
              <a:rPr lang="en-AU" altLang="en-US" sz="2400" dirty="0">
                <a:ea typeface="ＭＳ Ｐゴシック" charset="-128"/>
              </a:rPr>
              <a:t> for a period of time</a:t>
            </a:r>
          </a:p>
          <a:p>
            <a:pPr eaLnBrk="1" hangingPunct="1">
              <a:spcBef>
                <a:spcPts val="1200"/>
              </a:spcBef>
              <a:defRPr/>
            </a:pPr>
            <a:r>
              <a:rPr lang="en-AU" altLang="en-US" sz="2400" dirty="0">
                <a:ea typeface="ＭＳ Ｐゴシック" charset="-128"/>
              </a:rPr>
              <a:t>Try one control object </a:t>
            </a:r>
            <a:r>
              <a:rPr lang="en-AU" altLang="en-US" sz="2400" i="1" dirty="0">
                <a:ea typeface="ＭＳ Ｐゴシック" charset="-128"/>
              </a:rPr>
              <a:t>per use case </a:t>
            </a:r>
            <a:r>
              <a:rPr lang="en-AU" altLang="en-US" sz="2400" dirty="0">
                <a:ea typeface="ＭＳ Ｐゴシック" charset="-128"/>
              </a:rPr>
              <a:t>(or </a:t>
            </a:r>
            <a:r>
              <a:rPr lang="en-AU" altLang="en-US" sz="2400" dirty="0" err="1">
                <a:ea typeface="ＭＳ Ｐゴシック" charset="-128"/>
              </a:rPr>
              <a:t>subflow</a:t>
            </a:r>
            <a:r>
              <a:rPr lang="en-AU" altLang="en-US" sz="2400" dirty="0">
                <a:ea typeface="ＭＳ Ｐゴシック" charset="-128"/>
              </a:rPr>
              <a:t>)</a:t>
            </a:r>
          </a:p>
          <a:p>
            <a:pPr eaLnBrk="1" hangingPunct="1">
              <a:spcBef>
                <a:spcPts val="1200"/>
              </a:spcBef>
              <a:defRPr/>
            </a:pPr>
            <a:r>
              <a:rPr lang="en-AU" altLang="en-US" sz="2400" dirty="0">
                <a:ea typeface="ＭＳ Ｐゴシック" charset="-128"/>
              </a:rPr>
              <a:t>OR Identify one control object </a:t>
            </a:r>
            <a:r>
              <a:rPr lang="en-AU" altLang="en-US" sz="2400" i="1" dirty="0">
                <a:ea typeface="ＭＳ Ｐゴシック" charset="-128"/>
              </a:rPr>
              <a:t>per actor</a:t>
            </a:r>
            <a:r>
              <a:rPr lang="en-AU" altLang="en-US" sz="2400" dirty="0">
                <a:ea typeface="ＭＳ Ｐゴシック" charset="-128"/>
              </a:rPr>
              <a:t> in the use case e.g.</a:t>
            </a:r>
          </a:p>
          <a:p>
            <a:pPr marL="0" indent="0" eaLnBrk="1" hangingPunct="1">
              <a:spcBef>
                <a:spcPts val="1200"/>
              </a:spcBef>
              <a:buNone/>
              <a:defRPr/>
            </a:pPr>
            <a:r>
              <a:rPr lang="en-AU" altLang="en-US" sz="2400" dirty="0">
                <a:ea typeface="ＭＳ Ｐゴシック" charset="-128"/>
              </a:rPr>
              <a:t>      </a:t>
            </a:r>
            <a:r>
              <a:rPr lang="en-AU" altLang="en-US" sz="2400" b="1" dirty="0" err="1">
                <a:solidFill>
                  <a:srgbClr val="0070C0"/>
                </a:solidFill>
                <a:ea typeface="ＭＳ Ｐゴシック" charset="-128"/>
              </a:rPr>
              <a:t>ReportEmergencyControl</a:t>
            </a:r>
            <a:r>
              <a:rPr lang="en-AU" altLang="en-US" sz="2400" dirty="0">
                <a:solidFill>
                  <a:srgbClr val="0070C0"/>
                </a:solidFill>
                <a:ea typeface="ＭＳ Ｐゴシック" charset="-128"/>
              </a:rPr>
              <a:t> </a:t>
            </a:r>
            <a:r>
              <a:rPr lang="en-AU" altLang="en-US" sz="2400" dirty="0">
                <a:ea typeface="ＭＳ Ｐゴシック" charset="-128"/>
              </a:rPr>
              <a:t>(</a:t>
            </a:r>
            <a:r>
              <a:rPr lang="en-AU" altLang="en-US" sz="2400" dirty="0" err="1">
                <a:ea typeface="ＭＳ Ｐゴシック" charset="-128"/>
              </a:rPr>
              <a:t>FieldOfficer</a:t>
            </a:r>
            <a:r>
              <a:rPr lang="en-AU" altLang="en-US" sz="2400" dirty="0">
                <a:ea typeface="ＭＳ Ｐゴシック" charset="-128"/>
              </a:rPr>
              <a:t>)       </a:t>
            </a:r>
          </a:p>
          <a:p>
            <a:pPr marL="0" indent="0" eaLnBrk="1" hangingPunct="1">
              <a:spcBef>
                <a:spcPts val="1200"/>
              </a:spcBef>
              <a:buNone/>
              <a:defRPr/>
            </a:pPr>
            <a:r>
              <a:rPr lang="en-AU" altLang="en-US" sz="2400" dirty="0">
                <a:ea typeface="ＭＳ Ｐゴシック" charset="-128"/>
              </a:rPr>
              <a:t>      </a:t>
            </a:r>
            <a:r>
              <a:rPr lang="en-AU" altLang="en-US" sz="2400" b="1" dirty="0" err="1">
                <a:solidFill>
                  <a:srgbClr val="0070C0"/>
                </a:solidFill>
                <a:ea typeface="ＭＳ Ｐゴシック" charset="-128"/>
              </a:rPr>
              <a:t>ManageEmergencyControl</a:t>
            </a:r>
            <a:r>
              <a:rPr lang="en-AU" altLang="en-US" sz="2400" dirty="0">
                <a:solidFill>
                  <a:srgbClr val="0070C0"/>
                </a:solidFill>
                <a:ea typeface="ＭＳ Ｐゴシック" charset="-128"/>
              </a:rPr>
              <a:t> </a:t>
            </a:r>
            <a:r>
              <a:rPr lang="en-AU" altLang="en-US" sz="2400" dirty="0">
                <a:ea typeface="ＭＳ Ｐゴシック" charset="-128"/>
              </a:rPr>
              <a:t>(Dispatcher)</a:t>
            </a:r>
          </a:p>
          <a:p>
            <a:pPr eaLnBrk="1" hangingPunct="1">
              <a:spcBef>
                <a:spcPts val="1200"/>
              </a:spcBef>
              <a:defRPr/>
            </a:pPr>
            <a:r>
              <a:rPr lang="en-AU" altLang="en-US" sz="2400" dirty="0">
                <a:ea typeface="ＭＳ Ｐゴシック" charset="-128"/>
              </a:rPr>
              <a:t>Life span of a control object is the extent of the use case or of a user session –the use case must have clear entry and exit conditions</a:t>
            </a:r>
          </a:p>
        </p:txBody>
      </p:sp>
    </p:spTree>
    <p:extLst>
      <p:ext uri="{BB962C8B-B14F-4D97-AF65-F5344CB8AC3E}">
        <p14:creationId xmlns:p14="http://schemas.microsoft.com/office/powerpoint/2010/main" val="6075484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6219-9D0E-624C-B747-743E54095E14}"/>
              </a:ext>
            </a:extLst>
          </p:cNvPr>
          <p:cNvSpPr>
            <a:spLocks noGrp="1"/>
          </p:cNvSpPr>
          <p:nvPr>
            <p:ph type="title"/>
          </p:nvPr>
        </p:nvSpPr>
        <p:spPr/>
        <p:txBody>
          <a:bodyPr/>
          <a:lstStyle/>
          <a:p>
            <a:r>
              <a:rPr lang="en-US" dirty="0"/>
              <a:t>Drawing Options</a:t>
            </a:r>
          </a:p>
        </p:txBody>
      </p:sp>
      <p:sp>
        <p:nvSpPr>
          <p:cNvPr id="3" name="Content Placeholder 2">
            <a:extLst>
              <a:ext uri="{FF2B5EF4-FFF2-40B4-BE49-F238E27FC236}">
                <a16:creationId xmlns:a16="http://schemas.microsoft.com/office/drawing/2014/main" id="{9F690EF7-A503-7349-BDD4-7929B33D4702}"/>
              </a:ext>
            </a:extLst>
          </p:cNvPr>
          <p:cNvSpPr>
            <a:spLocks noGrp="1"/>
          </p:cNvSpPr>
          <p:nvPr>
            <p:ph idx="1"/>
          </p:nvPr>
        </p:nvSpPr>
        <p:spPr>
          <a:xfrm>
            <a:off x="251520" y="1600200"/>
            <a:ext cx="8587680" cy="4525963"/>
          </a:xfrm>
        </p:spPr>
        <p:txBody>
          <a:bodyPr>
            <a:normAutofit lnSpcReduction="10000"/>
          </a:bodyPr>
          <a:lstStyle/>
          <a:p>
            <a:pPr>
              <a:buNone/>
            </a:pPr>
            <a:r>
              <a:rPr lang="en-US" altLang="en-US" dirty="0">
                <a:ea typeface="ＭＳ Ｐゴシック" panose="020B0600070205080204" pitchFamily="34" charset="-128"/>
              </a:rPr>
              <a:t>There are many free and paid software tools for drawing UML diagrams</a:t>
            </a:r>
          </a:p>
          <a:p>
            <a:pPr>
              <a:buNone/>
            </a:pPr>
            <a:endParaRPr lang="en-US" altLang="en-US" dirty="0">
              <a:ea typeface="ＭＳ Ｐゴシック" panose="020B0600070205080204" pitchFamily="34" charset="-128"/>
            </a:endParaRPr>
          </a:p>
          <a:p>
            <a:pPr>
              <a:buNone/>
            </a:pPr>
            <a:r>
              <a:rPr lang="en-US" altLang="en-US" dirty="0">
                <a:ea typeface="ＭＳ Ｐゴシック" panose="020B0600070205080204" pitchFamily="34" charset="-128"/>
              </a:rPr>
              <a:t>See </a:t>
            </a:r>
            <a:r>
              <a:rPr lang="en-AU" dirty="0">
                <a:hlinkClick r:id="rId2"/>
              </a:rPr>
              <a:t>https://www.guru99.com/best-uml-tools.html</a:t>
            </a:r>
            <a:r>
              <a:rPr lang="en-AU" dirty="0"/>
              <a:t> for a list</a:t>
            </a:r>
          </a:p>
          <a:p>
            <a:pPr>
              <a:buNone/>
            </a:pPr>
            <a:endParaRPr lang="en-AU" altLang="en-US" dirty="0">
              <a:ea typeface="ＭＳ Ｐゴシック" panose="020B0600070205080204" pitchFamily="34" charset="-128"/>
            </a:endParaRPr>
          </a:p>
          <a:p>
            <a:pPr>
              <a:buNone/>
            </a:pPr>
            <a:r>
              <a:rPr lang="en-AU" altLang="en-US" dirty="0">
                <a:ea typeface="ＭＳ Ｐゴシック" panose="020B0600070205080204" pitchFamily="34" charset="-128"/>
              </a:rPr>
              <a:t>I tried out </a:t>
            </a:r>
            <a:r>
              <a:rPr lang="en-AU" altLang="en-US" dirty="0" err="1">
                <a:ea typeface="ＭＳ Ｐゴシック" panose="020B0600070205080204" pitchFamily="34" charset="-128"/>
              </a:rPr>
              <a:t>StarUML</a:t>
            </a:r>
            <a:r>
              <a:rPr lang="en-AU" altLang="en-US" dirty="0">
                <a:ea typeface="ＭＳ Ｐゴシック" panose="020B0600070205080204" pitchFamily="34" charset="-128"/>
              </a:rPr>
              <a:t>, UML designer and </a:t>
            </a:r>
            <a:r>
              <a:rPr lang="en-AU" altLang="en-US" dirty="0" err="1">
                <a:ea typeface="ＭＳ Ｐゴシック" panose="020B0600070205080204" pitchFamily="34" charset="-128"/>
              </a:rPr>
              <a:t>Lucidchart</a:t>
            </a:r>
            <a:r>
              <a:rPr lang="en-AU" altLang="en-US" dirty="0">
                <a:ea typeface="ＭＳ Ｐゴシック" panose="020B0600070205080204" pitchFamily="34" charset="-128"/>
              </a:rPr>
              <a:t>.</a:t>
            </a:r>
          </a:p>
          <a:p>
            <a:pPr>
              <a:buNone/>
            </a:pPr>
            <a:r>
              <a:rPr lang="en-AU" altLang="en-US" dirty="0">
                <a:ea typeface="ＭＳ Ｐゴシック" panose="020B0600070205080204" pitchFamily="34" charset="-128"/>
              </a:rPr>
              <a:t>But I found all of them were hard to use and had too much detail for our purposes.</a:t>
            </a:r>
          </a:p>
          <a:p>
            <a:pPr>
              <a:buNone/>
            </a:pPr>
            <a:r>
              <a:rPr lang="en-AU" altLang="en-US" dirty="0" err="1">
                <a:ea typeface="ＭＳ Ｐゴシック" panose="020B0600070205080204" pitchFamily="34" charset="-128"/>
              </a:rPr>
              <a:t>ArgoUML</a:t>
            </a:r>
            <a:r>
              <a:rPr lang="en-AU" altLang="en-US" dirty="0">
                <a:ea typeface="ＭＳ Ｐゴシック" panose="020B0600070205080204" pitchFamily="34" charset="-128"/>
              </a:rPr>
              <a:t> was popular in the past but is not supported in modern Java</a:t>
            </a:r>
          </a:p>
          <a:p>
            <a:pPr>
              <a:buNone/>
            </a:pPr>
            <a:endParaRPr lang="en-AU" altLang="en-US" dirty="0">
              <a:ea typeface="ＭＳ Ｐゴシック" panose="020B0600070205080204" pitchFamily="34" charset="-128"/>
            </a:endParaRPr>
          </a:p>
          <a:p>
            <a:pPr>
              <a:buNone/>
            </a:pPr>
            <a:r>
              <a:rPr lang="en-AU" altLang="en-US" dirty="0">
                <a:ea typeface="ＭＳ Ｐゴシック" panose="020B0600070205080204" pitchFamily="34" charset="-128"/>
              </a:rPr>
              <a:t>Option: you can use any editor with text boxes and arrows – as I have done with </a:t>
            </a:r>
            <a:r>
              <a:rPr lang="en-AU" altLang="en-US" dirty="0" err="1">
                <a:ea typeface="ＭＳ Ｐゴシック" panose="020B0600070205080204" pitchFamily="34" charset="-128"/>
              </a:rPr>
              <a:t>powerpoint</a:t>
            </a:r>
            <a:r>
              <a:rPr lang="en-AU" altLang="en-US" dirty="0">
                <a:ea typeface="ＭＳ Ｐゴシック" panose="020B0600070205080204" pitchFamily="34" charset="-128"/>
              </a:rPr>
              <a:t> in the notes</a:t>
            </a:r>
          </a:p>
          <a:p>
            <a:pPr>
              <a:buNone/>
            </a:pPr>
            <a:endParaRPr lang="en-AU" altLang="en-US" dirty="0">
              <a:ea typeface="ＭＳ Ｐゴシック" panose="020B0600070205080204" pitchFamily="34" charset="-128"/>
            </a:endParaRPr>
          </a:p>
          <a:p>
            <a:pPr>
              <a:buNone/>
            </a:pPr>
            <a:r>
              <a:rPr lang="en-AU" altLang="en-US" dirty="0">
                <a:ea typeface="ＭＳ Ｐゴシック" panose="020B0600070205080204" pitchFamily="34" charset="-128"/>
              </a:rPr>
              <a:t>Option: you can draw class diagrams by hand</a:t>
            </a:r>
          </a:p>
          <a:p>
            <a:pPr>
              <a:buNone/>
            </a:pPr>
            <a:endParaRPr lang="en-AU" altLang="en-US" dirty="0">
              <a:ea typeface="ＭＳ Ｐゴシック" panose="020B0600070205080204" pitchFamily="34" charset="-128"/>
            </a:endParaRPr>
          </a:p>
          <a:p>
            <a:pPr>
              <a:buNone/>
            </a:pPr>
            <a:r>
              <a:rPr lang="en-AU" altLang="en-US" dirty="0">
                <a:ea typeface="ＭＳ Ｐゴシック" panose="020B0600070205080204" pitchFamily="34" charset="-128"/>
              </a:rPr>
              <a:t>If you find an easy to use and free tool, or good ppt template do let me know!</a:t>
            </a:r>
            <a:endParaRPr lang="en-US" altLang="en-US" dirty="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23434435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Recommended reading</a:t>
            </a:r>
            <a:endParaRPr lang="en-AU" dirty="0"/>
          </a:p>
        </p:txBody>
      </p:sp>
      <p:sp>
        <p:nvSpPr>
          <p:cNvPr id="3" name="Subtitle 2"/>
          <p:cNvSpPr>
            <a:spLocks noGrp="1"/>
          </p:cNvSpPr>
          <p:nvPr>
            <p:ph type="subTitle" idx="1"/>
          </p:nvPr>
        </p:nvSpPr>
        <p:spPr/>
        <p:txBody>
          <a:bodyPr>
            <a:normAutofit lnSpcReduction="10000"/>
          </a:bodyPr>
          <a:lstStyle/>
          <a:p>
            <a:r>
              <a:rPr lang="en-US" i="1" dirty="0"/>
              <a:t>UML Distilled by Martin Fowler, Chapter 3 </a:t>
            </a:r>
            <a:br>
              <a:rPr lang="en-US" i="1" dirty="0"/>
            </a:br>
            <a:endParaRPr lang="en-US" i="1" dirty="0"/>
          </a:p>
          <a:p>
            <a:r>
              <a:rPr lang="en-US" dirty="0"/>
              <a:t>UWA Unit Readings or</a:t>
            </a:r>
            <a:endParaRPr lang="en-US" i="1" dirty="0">
              <a:hlinkClick r:id="rId2"/>
            </a:endParaRPr>
          </a:p>
          <a:p>
            <a:r>
              <a:rPr lang="en-AU" dirty="0">
                <a:hlinkClick r:id="rId2"/>
              </a:rPr>
              <a:t>https://my.safaribooksonline.com/book/software-engineering-and-development/uml/0321193687</a:t>
            </a:r>
            <a:endParaRPr lang="en-AU" dirty="0"/>
          </a:p>
          <a:p>
            <a:pPr>
              <a:spcBef>
                <a:spcPts val="1200"/>
              </a:spcBef>
            </a:pPr>
            <a:endParaRPr lang="en-AU" dirty="0"/>
          </a:p>
          <a:p>
            <a:pPr>
              <a:spcBef>
                <a:spcPts val="1200"/>
              </a:spcBef>
            </a:pPr>
            <a:r>
              <a:rPr lang="en-AU" dirty="0"/>
              <a:t>Barnes and </a:t>
            </a:r>
            <a:r>
              <a:rPr lang="en-AU" dirty="0" err="1"/>
              <a:t>Kolling</a:t>
            </a:r>
            <a:r>
              <a:rPr lang="en-AU"/>
              <a:t>, </a:t>
            </a:r>
            <a:r>
              <a:rPr lang="en-AU" dirty="0"/>
              <a:t>Objects First </a:t>
            </a:r>
            <a:r>
              <a:rPr lang="en-AU"/>
              <a:t>with Java, Chapter </a:t>
            </a:r>
            <a:r>
              <a:rPr lang="en-AU" dirty="0"/>
              <a:t>15</a:t>
            </a:r>
          </a:p>
          <a:p>
            <a:pPr>
              <a:spcBef>
                <a:spcPts val="1200"/>
              </a:spcBef>
            </a:pPr>
            <a:endParaRPr lang="en-AU" dirty="0"/>
          </a:p>
          <a:p>
            <a:pPr>
              <a:spcBef>
                <a:spcPts val="1200"/>
              </a:spcBef>
            </a:pPr>
            <a:r>
              <a:rPr lang="en-AU" dirty="0"/>
              <a:t>B. </a:t>
            </a:r>
            <a:r>
              <a:rPr lang="en-AU" dirty="0" err="1"/>
              <a:t>Bruegge</a:t>
            </a:r>
            <a:r>
              <a:rPr lang="en-AU" dirty="0"/>
              <a:t> and A. H. </a:t>
            </a:r>
            <a:r>
              <a:rPr lang="en-AU" dirty="0" err="1"/>
              <a:t>Dutoit</a:t>
            </a:r>
            <a:r>
              <a:rPr lang="en-AU" dirty="0"/>
              <a:t>, </a:t>
            </a:r>
            <a:r>
              <a:rPr lang="en-AU" i="1" dirty="0"/>
              <a:t>Object-Oriented Software Engineering – Using UML, Patterns, and Java, </a:t>
            </a:r>
            <a:r>
              <a:rPr lang="en-AU" dirty="0"/>
              <a:t>3</a:t>
            </a:r>
            <a:r>
              <a:rPr lang="en-AU" baseline="30000" dirty="0"/>
              <a:t>rd</a:t>
            </a:r>
            <a:r>
              <a:rPr lang="en-AU" dirty="0"/>
              <a:t> ed., Prentice Hall, 2010</a:t>
            </a:r>
          </a:p>
          <a:p>
            <a:pPr lvl="1">
              <a:spcBef>
                <a:spcPts val="1200"/>
              </a:spcBef>
            </a:pPr>
            <a:r>
              <a:rPr lang="en-US" dirty="0"/>
              <a:t>Section 2.2</a:t>
            </a:r>
          </a:p>
          <a:p>
            <a:pPr lvl="1">
              <a:spcBef>
                <a:spcPts val="1200"/>
              </a:spcBef>
            </a:pPr>
            <a:r>
              <a:rPr lang="en-US" dirty="0"/>
              <a:t>Section 2.4</a:t>
            </a:r>
          </a:p>
          <a:p>
            <a:pPr lvl="1">
              <a:spcBef>
                <a:spcPts val="1200"/>
              </a:spcBef>
            </a:pPr>
            <a:r>
              <a:rPr lang="en-US" dirty="0"/>
              <a:t>Section 5.3</a:t>
            </a:r>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219978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C4B52-EAD0-6E4B-A6EB-A9107CE046AC}"/>
              </a:ext>
            </a:extLst>
          </p:cNvPr>
          <p:cNvSpPr>
            <a:spLocks noGrp="1"/>
          </p:cNvSpPr>
          <p:nvPr>
            <p:ph type="title"/>
          </p:nvPr>
        </p:nvSpPr>
        <p:spPr>
          <a:xfrm>
            <a:off x="251520" y="404664"/>
            <a:ext cx="6530280" cy="648072"/>
          </a:xfrm>
        </p:spPr>
        <p:txBody>
          <a:bodyPr/>
          <a:lstStyle/>
          <a:p>
            <a:r>
              <a:rPr lang="en-US" dirty="0"/>
              <a:t>Example 1 with more detail</a:t>
            </a:r>
          </a:p>
        </p:txBody>
      </p:sp>
      <p:sp>
        <p:nvSpPr>
          <p:cNvPr id="3" name="Content Placeholder 2">
            <a:extLst>
              <a:ext uri="{FF2B5EF4-FFF2-40B4-BE49-F238E27FC236}">
                <a16:creationId xmlns:a16="http://schemas.microsoft.com/office/drawing/2014/main" id="{31459B60-8D6E-FA48-9D22-035FEE68E444}"/>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descr="Fowler UML Distilled Fig 3.1">
            <a:extLst>
              <a:ext uri="{FF2B5EF4-FFF2-40B4-BE49-F238E27FC236}">
                <a16:creationId xmlns:a16="http://schemas.microsoft.com/office/drawing/2014/main" id="{5B8AC110-E179-E345-8338-27E5BB8AD47B}"/>
              </a:ext>
            </a:extLst>
          </p:cNvPr>
          <p:cNvPicPr>
            <a:picLocks noChangeAspect="1"/>
          </p:cNvPicPr>
          <p:nvPr/>
        </p:nvPicPr>
        <p:blipFill>
          <a:blip r:embed="rId3"/>
          <a:stretch>
            <a:fillRect/>
          </a:stretch>
        </p:blipFill>
        <p:spPr>
          <a:xfrm>
            <a:off x="1397000" y="1295400"/>
            <a:ext cx="4699000" cy="4792980"/>
          </a:xfrm>
          <a:prstGeom prst="rect">
            <a:avLst/>
          </a:prstGeom>
        </p:spPr>
      </p:pic>
      <p:sp>
        <p:nvSpPr>
          <p:cNvPr id="6" name="TextBox 5">
            <a:extLst>
              <a:ext uri="{FF2B5EF4-FFF2-40B4-BE49-F238E27FC236}">
                <a16:creationId xmlns:a16="http://schemas.microsoft.com/office/drawing/2014/main" id="{E2BAD626-7727-3A41-AAB6-FEA5CDDC25EE}"/>
              </a:ext>
            </a:extLst>
          </p:cNvPr>
          <p:cNvSpPr txBox="1"/>
          <p:nvPr/>
        </p:nvSpPr>
        <p:spPr>
          <a:xfrm>
            <a:off x="4419600" y="5712828"/>
            <a:ext cx="4634217" cy="646331"/>
          </a:xfrm>
          <a:prstGeom prst="rect">
            <a:avLst/>
          </a:prstGeom>
          <a:noFill/>
        </p:spPr>
        <p:txBody>
          <a:bodyPr wrap="none" rtlCol="0">
            <a:spAutoFit/>
          </a:bodyPr>
          <a:lstStyle/>
          <a:p>
            <a:r>
              <a:rPr lang="en-US" sz="1200" dirty="0"/>
              <a:t>Source: Fowler, UML Distilled, Figure 3.1</a:t>
            </a:r>
            <a:br>
              <a:rPr lang="en-US" sz="1200" dirty="0"/>
            </a:br>
            <a:r>
              <a:rPr lang="en-AU" sz="1200" dirty="0">
                <a:hlinkClick r:id="rId4"/>
              </a:rPr>
              <a:t>https://learning.oreilly.com/library/view/uml-distilled-a/0321193687</a:t>
            </a:r>
            <a:endParaRPr lang="en-US" sz="1200" dirty="0"/>
          </a:p>
          <a:p>
            <a:endParaRPr lang="en-US" sz="1200" dirty="0"/>
          </a:p>
        </p:txBody>
      </p:sp>
    </p:spTree>
    <p:extLst>
      <p:ext uri="{BB962C8B-B14F-4D97-AF65-F5344CB8AC3E}">
        <p14:creationId xmlns:p14="http://schemas.microsoft.com/office/powerpoint/2010/main" val="4119949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1519" y="404664"/>
            <a:ext cx="6565205" cy="648072"/>
          </a:xfrm>
        </p:spPr>
        <p:txBody>
          <a:bodyPr/>
          <a:lstStyle/>
          <a:p>
            <a:pPr eaLnBrk="1" hangingPunct="1"/>
            <a:r>
              <a:rPr lang="en-US" altLang="en-US" dirty="0">
                <a:ea typeface="ＭＳ Ｐゴシック" panose="020B0600070205080204" pitchFamily="34" charset="-128"/>
              </a:rPr>
              <a:t>Example 2</a:t>
            </a:r>
          </a:p>
        </p:txBody>
      </p:sp>
      <p:grpSp>
        <p:nvGrpSpPr>
          <p:cNvPr id="2" name="Group 1"/>
          <p:cNvGrpSpPr/>
          <p:nvPr/>
        </p:nvGrpSpPr>
        <p:grpSpPr>
          <a:xfrm>
            <a:off x="152400" y="1600200"/>
            <a:ext cx="8472488" cy="4325937"/>
            <a:chOff x="276225" y="1922463"/>
            <a:chExt cx="8472488" cy="4325937"/>
          </a:xfrm>
        </p:grpSpPr>
        <p:sp>
          <p:nvSpPr>
            <p:cNvPr id="9219" name="Rectangle 3"/>
            <p:cNvSpPr>
              <a:spLocks noChangeArrowheads="1"/>
            </p:cNvSpPr>
            <p:nvPr/>
          </p:nvSpPr>
          <p:spPr bwMode="auto">
            <a:xfrm>
              <a:off x="4765675" y="3627438"/>
              <a:ext cx="1576388" cy="2921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9220" name="Rectangle 4"/>
            <p:cNvSpPr>
              <a:spLocks noChangeArrowheads="1"/>
            </p:cNvSpPr>
            <p:nvPr/>
          </p:nvSpPr>
          <p:spPr bwMode="auto">
            <a:xfrm>
              <a:off x="5192713" y="3733800"/>
              <a:ext cx="688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300" b="1">
                  <a:solidFill>
                    <a:srgbClr val="000000"/>
                  </a:solidFill>
                  <a:latin typeface="Courier New" panose="02070309020205020404" pitchFamily="49" charset="0"/>
                </a:rPr>
                <a:t>Battery</a:t>
              </a:r>
            </a:p>
            <a:p>
              <a:pPr>
                <a:spcBef>
                  <a:spcPct val="0"/>
                </a:spcBef>
                <a:buClrTx/>
                <a:buSzTx/>
                <a:buFontTx/>
                <a:buNone/>
              </a:pPr>
              <a:r>
                <a:rPr lang="en-US" altLang="en-US" sz="1300" b="1">
                  <a:solidFill>
                    <a:srgbClr val="000000"/>
                  </a:solidFill>
                  <a:latin typeface="Courier New" panose="02070309020205020404" pitchFamily="49" charset="0"/>
                </a:rPr>
                <a:t>load()</a:t>
              </a:r>
              <a:endParaRPr lang="en-US" altLang="en-US" sz="2400">
                <a:latin typeface="Helvetica" panose="020B0604020202020204" pitchFamily="34" charset="0"/>
              </a:endParaRPr>
            </a:p>
          </p:txBody>
        </p:sp>
        <p:sp>
          <p:nvSpPr>
            <p:cNvPr id="9221" name="Freeform 5"/>
            <p:cNvSpPr>
              <a:spLocks/>
            </p:cNvSpPr>
            <p:nvPr/>
          </p:nvSpPr>
          <p:spPr bwMode="auto">
            <a:xfrm>
              <a:off x="3389313" y="3130550"/>
              <a:ext cx="944562" cy="496888"/>
            </a:xfrm>
            <a:custGeom>
              <a:avLst/>
              <a:gdLst>
                <a:gd name="T0" fmla="*/ 0 w 595"/>
                <a:gd name="T1" fmla="*/ 2147483646 h 313"/>
                <a:gd name="T2" fmla="*/ 0 w 595"/>
                <a:gd name="T3" fmla="*/ 2147483646 h 313"/>
                <a:gd name="T4" fmla="*/ 2147483646 w 595"/>
                <a:gd name="T5" fmla="*/ 2147483646 h 313"/>
                <a:gd name="T6" fmla="*/ 2147483646 w 595"/>
                <a:gd name="T7" fmla="*/ 0 h 313"/>
                <a:gd name="T8" fmla="*/ 0 60000 65536"/>
                <a:gd name="T9" fmla="*/ 0 60000 65536"/>
                <a:gd name="T10" fmla="*/ 0 60000 65536"/>
                <a:gd name="T11" fmla="*/ 0 60000 65536"/>
                <a:gd name="T12" fmla="*/ 0 w 595"/>
                <a:gd name="T13" fmla="*/ 0 h 313"/>
                <a:gd name="T14" fmla="*/ 595 w 595"/>
                <a:gd name="T15" fmla="*/ 313 h 313"/>
              </a:gdLst>
              <a:ahLst/>
              <a:cxnLst>
                <a:cxn ang="T8">
                  <a:pos x="T0" y="T1"/>
                </a:cxn>
                <a:cxn ang="T9">
                  <a:pos x="T2" y="T3"/>
                </a:cxn>
                <a:cxn ang="T10">
                  <a:pos x="T4" y="T5"/>
                </a:cxn>
                <a:cxn ang="T11">
                  <a:pos x="T6" y="T7"/>
                </a:cxn>
              </a:cxnLst>
              <a:rect l="T12" t="T13" r="T14" b="T15"/>
              <a:pathLst>
                <a:path w="595" h="313">
                  <a:moveTo>
                    <a:pt x="0" y="313"/>
                  </a:moveTo>
                  <a:lnTo>
                    <a:pt x="0" y="240"/>
                  </a:lnTo>
                  <a:lnTo>
                    <a:pt x="595" y="240"/>
                  </a:lnTo>
                  <a:lnTo>
                    <a:pt x="595"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9222" name="Rectangle 6"/>
            <p:cNvSpPr>
              <a:spLocks noChangeArrowheads="1"/>
            </p:cNvSpPr>
            <p:nvPr/>
          </p:nvSpPr>
          <p:spPr bwMode="auto">
            <a:xfrm>
              <a:off x="3795713" y="3165475"/>
              <a:ext cx="2000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300" b="1">
                  <a:solidFill>
                    <a:srgbClr val="000000"/>
                  </a:solidFill>
                  <a:latin typeface="Courier New" panose="02070309020205020404" pitchFamily="49" charset="0"/>
                </a:rPr>
                <a:t>1</a:t>
              </a:r>
              <a:endParaRPr lang="en-US" altLang="en-US" sz="2400">
                <a:latin typeface="Helvetica" panose="020B0604020202020204" pitchFamily="34" charset="0"/>
              </a:endParaRPr>
            </a:p>
          </p:txBody>
        </p:sp>
        <p:sp>
          <p:nvSpPr>
            <p:cNvPr id="9223" name="Rectangle 7"/>
            <p:cNvSpPr>
              <a:spLocks noChangeArrowheads="1"/>
            </p:cNvSpPr>
            <p:nvPr/>
          </p:nvSpPr>
          <p:spPr bwMode="auto">
            <a:xfrm>
              <a:off x="1193800" y="3463925"/>
              <a:ext cx="2000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300" b="1">
                  <a:solidFill>
                    <a:srgbClr val="000000"/>
                  </a:solidFill>
                  <a:latin typeface="Courier New" panose="02070309020205020404" pitchFamily="49" charset="0"/>
                </a:rPr>
                <a:t>2</a:t>
              </a:r>
              <a:endParaRPr lang="en-US" altLang="en-US" sz="2400">
                <a:latin typeface="Helvetica" panose="020B0604020202020204" pitchFamily="34" charset="0"/>
              </a:endParaRPr>
            </a:p>
          </p:txBody>
        </p:sp>
        <p:sp>
          <p:nvSpPr>
            <p:cNvPr id="9224" name="Rectangle 8"/>
            <p:cNvSpPr>
              <a:spLocks noChangeArrowheads="1"/>
            </p:cNvSpPr>
            <p:nvPr/>
          </p:nvSpPr>
          <p:spPr bwMode="auto">
            <a:xfrm>
              <a:off x="6816725" y="3627438"/>
              <a:ext cx="1574800" cy="3111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9225" name="Rectangle 9"/>
            <p:cNvSpPr>
              <a:spLocks noChangeArrowheads="1"/>
            </p:cNvSpPr>
            <p:nvPr/>
          </p:nvSpPr>
          <p:spPr bwMode="auto">
            <a:xfrm>
              <a:off x="7407275" y="3733800"/>
              <a:ext cx="492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300" b="1">
                  <a:solidFill>
                    <a:srgbClr val="000000"/>
                  </a:solidFill>
                  <a:latin typeface="Courier New" panose="02070309020205020404" pitchFamily="49" charset="0"/>
                </a:rPr>
                <a:t>Time</a:t>
              </a:r>
            </a:p>
            <a:p>
              <a:pPr>
                <a:spcBef>
                  <a:spcPct val="0"/>
                </a:spcBef>
                <a:buClrTx/>
                <a:buSzTx/>
                <a:buFontTx/>
                <a:buNone/>
              </a:pPr>
              <a:r>
                <a:rPr lang="en-US" altLang="en-US" sz="1300" b="1">
                  <a:solidFill>
                    <a:srgbClr val="000000"/>
                  </a:solidFill>
                  <a:latin typeface="Courier New" panose="02070309020205020404" pitchFamily="49" charset="0"/>
                </a:rPr>
                <a:t>now()</a:t>
              </a:r>
              <a:endParaRPr lang="en-US" altLang="en-US" sz="2400">
                <a:latin typeface="Helvetica" panose="020B0604020202020204" pitchFamily="34" charset="0"/>
              </a:endParaRPr>
            </a:p>
          </p:txBody>
        </p:sp>
        <p:sp>
          <p:nvSpPr>
            <p:cNvPr id="9226" name="Rectangle 10"/>
            <p:cNvSpPr>
              <a:spLocks noChangeArrowheads="1"/>
            </p:cNvSpPr>
            <p:nvPr/>
          </p:nvSpPr>
          <p:spPr bwMode="auto">
            <a:xfrm>
              <a:off x="628650" y="3635375"/>
              <a:ext cx="1574800" cy="3175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9227" name="Rectangle 11"/>
            <p:cNvSpPr>
              <a:spLocks noChangeArrowheads="1"/>
            </p:cNvSpPr>
            <p:nvPr/>
          </p:nvSpPr>
          <p:spPr bwMode="auto">
            <a:xfrm>
              <a:off x="911225" y="3733800"/>
              <a:ext cx="9842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300" b="1">
                  <a:solidFill>
                    <a:srgbClr val="000000"/>
                  </a:solidFill>
                  <a:latin typeface="Courier New" panose="02070309020205020404" pitchFamily="49" charset="0"/>
                </a:rPr>
                <a:t>PushButton</a:t>
              </a:r>
            </a:p>
            <a:p>
              <a:pPr>
                <a:spcBef>
                  <a:spcPct val="0"/>
                </a:spcBef>
                <a:buClrTx/>
                <a:buSzTx/>
                <a:buFontTx/>
                <a:buNone/>
              </a:pPr>
              <a:r>
                <a:rPr lang="en-US" altLang="en-US" sz="1300" b="1">
                  <a:solidFill>
                    <a:srgbClr val="000000"/>
                  </a:solidFill>
                  <a:latin typeface="Courier New" panose="02070309020205020404" pitchFamily="49" charset="0"/>
                </a:rPr>
                <a:t>state</a:t>
              </a:r>
            </a:p>
            <a:p>
              <a:pPr>
                <a:spcBef>
                  <a:spcPct val="0"/>
                </a:spcBef>
                <a:buClrTx/>
                <a:buSzTx/>
                <a:buFontTx/>
                <a:buNone/>
              </a:pPr>
              <a:r>
                <a:rPr lang="en-US" altLang="en-US" sz="1300" b="1">
                  <a:solidFill>
                    <a:srgbClr val="000000"/>
                  </a:solidFill>
                  <a:latin typeface="Courier New" panose="02070309020205020404" pitchFamily="49" charset="0"/>
                </a:rPr>
                <a:t>push()</a:t>
              </a:r>
              <a:br>
                <a:rPr lang="en-US" altLang="en-US" sz="1300" b="1">
                  <a:solidFill>
                    <a:srgbClr val="000000"/>
                  </a:solidFill>
                  <a:latin typeface="Courier New" panose="02070309020205020404" pitchFamily="49" charset="0"/>
                </a:rPr>
              </a:br>
              <a:r>
                <a:rPr lang="en-US" altLang="en-US" sz="1300" b="1">
                  <a:solidFill>
                    <a:srgbClr val="000000"/>
                  </a:solidFill>
                  <a:latin typeface="Courier New" panose="02070309020205020404" pitchFamily="49" charset="0"/>
                </a:rPr>
                <a:t>release()</a:t>
              </a:r>
              <a:endParaRPr lang="en-US" altLang="en-US" sz="2400">
                <a:latin typeface="Helvetica" panose="020B0604020202020204" pitchFamily="34" charset="0"/>
              </a:endParaRPr>
            </a:p>
          </p:txBody>
        </p:sp>
        <p:sp>
          <p:nvSpPr>
            <p:cNvPr id="9228" name="Freeform 12"/>
            <p:cNvSpPr>
              <a:spLocks/>
            </p:cNvSpPr>
            <p:nvPr/>
          </p:nvSpPr>
          <p:spPr bwMode="auto">
            <a:xfrm>
              <a:off x="1368425" y="3113088"/>
              <a:ext cx="2568575" cy="522287"/>
            </a:xfrm>
            <a:custGeom>
              <a:avLst/>
              <a:gdLst>
                <a:gd name="T0" fmla="*/ 0 w 1618"/>
                <a:gd name="T1" fmla="*/ 2147483646 h 313"/>
                <a:gd name="T2" fmla="*/ 0 w 1618"/>
                <a:gd name="T3" fmla="*/ 2147483646 h 313"/>
                <a:gd name="T4" fmla="*/ 2147483646 w 1618"/>
                <a:gd name="T5" fmla="*/ 2147483646 h 313"/>
                <a:gd name="T6" fmla="*/ 2147483646 w 1618"/>
                <a:gd name="T7" fmla="*/ 0 h 313"/>
                <a:gd name="T8" fmla="*/ 0 60000 65536"/>
                <a:gd name="T9" fmla="*/ 0 60000 65536"/>
                <a:gd name="T10" fmla="*/ 0 60000 65536"/>
                <a:gd name="T11" fmla="*/ 0 60000 65536"/>
                <a:gd name="T12" fmla="*/ 0 w 1618"/>
                <a:gd name="T13" fmla="*/ 0 h 313"/>
                <a:gd name="T14" fmla="*/ 1618 w 1618"/>
                <a:gd name="T15" fmla="*/ 313 h 313"/>
              </a:gdLst>
              <a:ahLst/>
              <a:cxnLst>
                <a:cxn ang="T8">
                  <a:pos x="T0" y="T1"/>
                </a:cxn>
                <a:cxn ang="T9">
                  <a:pos x="T2" y="T3"/>
                </a:cxn>
                <a:cxn ang="T10">
                  <a:pos x="T4" y="T5"/>
                </a:cxn>
                <a:cxn ang="T11">
                  <a:pos x="T6" y="T7"/>
                </a:cxn>
              </a:cxnLst>
              <a:rect l="T12" t="T13" r="T14" b="T15"/>
              <a:pathLst>
                <a:path w="1618" h="313">
                  <a:moveTo>
                    <a:pt x="0" y="313"/>
                  </a:moveTo>
                  <a:lnTo>
                    <a:pt x="0" y="188"/>
                  </a:lnTo>
                  <a:lnTo>
                    <a:pt x="1618" y="188"/>
                  </a:lnTo>
                  <a:lnTo>
                    <a:pt x="1618"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9229" name="Rectangle 13"/>
            <p:cNvSpPr>
              <a:spLocks noChangeArrowheads="1"/>
            </p:cNvSpPr>
            <p:nvPr/>
          </p:nvSpPr>
          <p:spPr bwMode="auto">
            <a:xfrm>
              <a:off x="4225925" y="3165475"/>
              <a:ext cx="2000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300" b="1">
                  <a:solidFill>
                    <a:srgbClr val="000000"/>
                  </a:solidFill>
                  <a:latin typeface="Courier New" panose="02070309020205020404" pitchFamily="49" charset="0"/>
                </a:rPr>
                <a:t>1</a:t>
              </a:r>
              <a:endParaRPr lang="en-US" altLang="en-US" sz="2400">
                <a:latin typeface="Helvetica" panose="020B0604020202020204" pitchFamily="34" charset="0"/>
              </a:endParaRPr>
            </a:p>
          </p:txBody>
        </p:sp>
        <p:sp>
          <p:nvSpPr>
            <p:cNvPr id="9230" name="Rectangle 14"/>
            <p:cNvSpPr>
              <a:spLocks noChangeArrowheads="1"/>
            </p:cNvSpPr>
            <p:nvPr/>
          </p:nvSpPr>
          <p:spPr bwMode="auto">
            <a:xfrm>
              <a:off x="3214688" y="3451225"/>
              <a:ext cx="984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300" b="1">
                  <a:solidFill>
                    <a:srgbClr val="000000"/>
                  </a:solidFill>
                  <a:latin typeface="Courier New" panose="02070309020205020404" pitchFamily="49" charset="0"/>
                </a:rPr>
                <a:t>1</a:t>
              </a:r>
              <a:endParaRPr lang="en-US" altLang="en-US" sz="2400">
                <a:latin typeface="Helvetica" panose="020B0604020202020204" pitchFamily="34" charset="0"/>
              </a:endParaRPr>
            </a:p>
          </p:txBody>
        </p:sp>
        <p:sp>
          <p:nvSpPr>
            <p:cNvPr id="9231" name="Freeform 15"/>
            <p:cNvSpPr>
              <a:spLocks/>
            </p:cNvSpPr>
            <p:nvPr/>
          </p:nvSpPr>
          <p:spPr bwMode="auto">
            <a:xfrm>
              <a:off x="4632325" y="3130550"/>
              <a:ext cx="944563" cy="479425"/>
            </a:xfrm>
            <a:custGeom>
              <a:avLst/>
              <a:gdLst>
                <a:gd name="T0" fmla="*/ 2147483646 w 595"/>
                <a:gd name="T1" fmla="*/ 2147483646 h 302"/>
                <a:gd name="T2" fmla="*/ 2147483646 w 595"/>
                <a:gd name="T3" fmla="*/ 2147483646 h 302"/>
                <a:gd name="T4" fmla="*/ 0 w 595"/>
                <a:gd name="T5" fmla="*/ 2147483646 h 302"/>
                <a:gd name="T6" fmla="*/ 0 w 595"/>
                <a:gd name="T7" fmla="*/ 0 h 302"/>
                <a:gd name="T8" fmla="*/ 0 60000 65536"/>
                <a:gd name="T9" fmla="*/ 0 60000 65536"/>
                <a:gd name="T10" fmla="*/ 0 60000 65536"/>
                <a:gd name="T11" fmla="*/ 0 60000 65536"/>
                <a:gd name="T12" fmla="*/ 0 w 595"/>
                <a:gd name="T13" fmla="*/ 0 h 302"/>
                <a:gd name="T14" fmla="*/ 595 w 595"/>
                <a:gd name="T15" fmla="*/ 302 h 302"/>
              </a:gdLst>
              <a:ahLst/>
              <a:cxnLst>
                <a:cxn ang="T8">
                  <a:pos x="T0" y="T1"/>
                </a:cxn>
                <a:cxn ang="T9">
                  <a:pos x="T2" y="T3"/>
                </a:cxn>
                <a:cxn ang="T10">
                  <a:pos x="T4" y="T5"/>
                </a:cxn>
                <a:cxn ang="T11">
                  <a:pos x="T6" y="T7"/>
                </a:cxn>
              </a:cxnLst>
              <a:rect l="T12" t="T13" r="T14" b="T15"/>
              <a:pathLst>
                <a:path w="595" h="302">
                  <a:moveTo>
                    <a:pt x="595" y="302"/>
                  </a:moveTo>
                  <a:lnTo>
                    <a:pt x="595" y="229"/>
                  </a:lnTo>
                  <a:lnTo>
                    <a:pt x="0" y="229"/>
                  </a:lnTo>
                  <a:lnTo>
                    <a:pt x="0"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9232" name="Rectangle 16"/>
            <p:cNvSpPr>
              <a:spLocks noChangeArrowheads="1"/>
            </p:cNvSpPr>
            <p:nvPr/>
          </p:nvSpPr>
          <p:spPr bwMode="auto">
            <a:xfrm>
              <a:off x="5087938" y="3154363"/>
              <a:ext cx="2000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300" b="1">
                  <a:solidFill>
                    <a:srgbClr val="000000"/>
                  </a:solidFill>
                  <a:latin typeface="Courier New" panose="02070309020205020404" pitchFamily="49" charset="0"/>
                </a:rPr>
                <a:t>1</a:t>
              </a:r>
              <a:endParaRPr lang="en-US" altLang="en-US" sz="2400">
                <a:latin typeface="Helvetica" panose="020B0604020202020204" pitchFamily="34" charset="0"/>
              </a:endParaRPr>
            </a:p>
          </p:txBody>
        </p:sp>
        <p:sp>
          <p:nvSpPr>
            <p:cNvPr id="9233" name="Rectangle 17"/>
            <p:cNvSpPr>
              <a:spLocks noChangeArrowheads="1"/>
            </p:cNvSpPr>
            <p:nvPr/>
          </p:nvSpPr>
          <p:spPr bwMode="auto">
            <a:xfrm>
              <a:off x="7689850" y="3452813"/>
              <a:ext cx="2000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300" b="1">
                  <a:solidFill>
                    <a:srgbClr val="000000"/>
                  </a:solidFill>
                  <a:latin typeface="Courier New" panose="02070309020205020404" pitchFamily="49" charset="0"/>
                </a:rPr>
                <a:t>1</a:t>
              </a:r>
              <a:endParaRPr lang="en-US" altLang="en-US" sz="2400">
                <a:latin typeface="Helvetica" panose="020B0604020202020204" pitchFamily="34" charset="0"/>
              </a:endParaRPr>
            </a:p>
          </p:txBody>
        </p:sp>
        <p:sp>
          <p:nvSpPr>
            <p:cNvPr id="9234" name="Freeform 18"/>
            <p:cNvSpPr>
              <a:spLocks/>
            </p:cNvSpPr>
            <p:nvPr/>
          </p:nvSpPr>
          <p:spPr bwMode="auto">
            <a:xfrm>
              <a:off x="5030788" y="3113088"/>
              <a:ext cx="2568575" cy="496887"/>
            </a:xfrm>
            <a:custGeom>
              <a:avLst/>
              <a:gdLst>
                <a:gd name="T0" fmla="*/ 2147483646 w 1618"/>
                <a:gd name="T1" fmla="*/ 2147483646 h 313"/>
                <a:gd name="T2" fmla="*/ 2147483646 w 1618"/>
                <a:gd name="T3" fmla="*/ 2147483646 h 313"/>
                <a:gd name="T4" fmla="*/ 0 w 1618"/>
                <a:gd name="T5" fmla="*/ 2147483646 h 313"/>
                <a:gd name="T6" fmla="*/ 0 w 1618"/>
                <a:gd name="T7" fmla="*/ 0 h 313"/>
                <a:gd name="T8" fmla="*/ 0 60000 65536"/>
                <a:gd name="T9" fmla="*/ 0 60000 65536"/>
                <a:gd name="T10" fmla="*/ 0 60000 65536"/>
                <a:gd name="T11" fmla="*/ 0 60000 65536"/>
                <a:gd name="T12" fmla="*/ 0 w 1618"/>
                <a:gd name="T13" fmla="*/ 0 h 313"/>
                <a:gd name="T14" fmla="*/ 1618 w 1618"/>
                <a:gd name="T15" fmla="*/ 313 h 313"/>
              </a:gdLst>
              <a:ahLst/>
              <a:cxnLst>
                <a:cxn ang="T8">
                  <a:pos x="T0" y="T1"/>
                </a:cxn>
                <a:cxn ang="T9">
                  <a:pos x="T2" y="T3"/>
                </a:cxn>
                <a:cxn ang="T10">
                  <a:pos x="T4" y="T5"/>
                </a:cxn>
                <a:cxn ang="T11">
                  <a:pos x="T6" y="T7"/>
                </a:cxn>
              </a:cxnLst>
              <a:rect l="T12" t="T13" r="T14" b="T15"/>
              <a:pathLst>
                <a:path w="1618" h="313">
                  <a:moveTo>
                    <a:pt x="1618" y="313"/>
                  </a:moveTo>
                  <a:lnTo>
                    <a:pt x="1618" y="188"/>
                  </a:lnTo>
                  <a:lnTo>
                    <a:pt x="0" y="188"/>
                  </a:lnTo>
                  <a:lnTo>
                    <a:pt x="0"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9235" name="Rectangle 19"/>
            <p:cNvSpPr>
              <a:spLocks noChangeArrowheads="1"/>
            </p:cNvSpPr>
            <p:nvPr/>
          </p:nvSpPr>
          <p:spPr bwMode="auto">
            <a:xfrm>
              <a:off x="4689475" y="3154363"/>
              <a:ext cx="2000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300" b="1">
                  <a:solidFill>
                    <a:srgbClr val="000000"/>
                  </a:solidFill>
                  <a:latin typeface="Courier New" panose="02070309020205020404" pitchFamily="49" charset="0"/>
                </a:rPr>
                <a:t>1</a:t>
              </a:r>
              <a:endParaRPr lang="en-US" altLang="en-US" sz="2400">
                <a:latin typeface="Helvetica" panose="020B0604020202020204" pitchFamily="34" charset="0"/>
              </a:endParaRPr>
            </a:p>
          </p:txBody>
        </p:sp>
        <p:sp>
          <p:nvSpPr>
            <p:cNvPr id="9236" name="Rectangle 20"/>
            <p:cNvSpPr>
              <a:spLocks noChangeArrowheads="1"/>
            </p:cNvSpPr>
            <p:nvPr/>
          </p:nvSpPr>
          <p:spPr bwMode="auto">
            <a:xfrm>
              <a:off x="5667375" y="3452813"/>
              <a:ext cx="2000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300" b="1">
                  <a:solidFill>
                    <a:srgbClr val="000000"/>
                  </a:solidFill>
                  <a:latin typeface="Courier New" panose="02070309020205020404" pitchFamily="49" charset="0"/>
                </a:rPr>
                <a:t>2</a:t>
              </a:r>
              <a:endParaRPr lang="en-US" altLang="en-US" sz="2400">
                <a:latin typeface="Helvetica" panose="020B0604020202020204" pitchFamily="34" charset="0"/>
              </a:endParaRPr>
            </a:p>
          </p:txBody>
        </p:sp>
        <p:sp>
          <p:nvSpPr>
            <p:cNvPr id="9237" name="Rectangle 21"/>
            <p:cNvSpPr>
              <a:spLocks noChangeArrowheads="1"/>
            </p:cNvSpPr>
            <p:nvPr/>
          </p:nvSpPr>
          <p:spPr bwMode="auto">
            <a:xfrm>
              <a:off x="628650" y="3952875"/>
              <a:ext cx="1574800" cy="18256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9238" name="Rectangle 22"/>
            <p:cNvSpPr>
              <a:spLocks noChangeArrowheads="1"/>
            </p:cNvSpPr>
            <p:nvPr/>
          </p:nvSpPr>
          <p:spPr bwMode="auto">
            <a:xfrm>
              <a:off x="628650" y="4135438"/>
              <a:ext cx="1574800" cy="4318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9239" name="Text Box 23"/>
            <p:cNvSpPr txBox="1">
              <a:spLocks noChangeArrowheads="1"/>
            </p:cNvSpPr>
            <p:nvPr/>
          </p:nvSpPr>
          <p:spPr bwMode="auto">
            <a:xfrm>
              <a:off x="2727325" y="3900488"/>
              <a:ext cx="161607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300" b="1">
                  <a:solidFill>
                    <a:srgbClr val="000000"/>
                  </a:solidFill>
                  <a:latin typeface="Courier New" panose="02070309020205020404" pitchFamily="49" charset="0"/>
                </a:rPr>
                <a:t>blinkIdx</a:t>
              </a:r>
            </a:p>
            <a:p>
              <a:pPr>
                <a:spcBef>
                  <a:spcPct val="0"/>
                </a:spcBef>
                <a:buClrTx/>
                <a:buSzTx/>
                <a:buFontTx/>
                <a:buNone/>
              </a:pPr>
              <a:r>
                <a:rPr lang="en-US" altLang="en-US" sz="1300" b="1">
                  <a:solidFill>
                    <a:srgbClr val="000000"/>
                  </a:solidFill>
                  <a:latin typeface="Courier New" panose="02070309020205020404" pitchFamily="49" charset="0"/>
                </a:rPr>
                <a:t>blinkSeconds()</a:t>
              </a:r>
            </a:p>
            <a:p>
              <a:pPr>
                <a:spcBef>
                  <a:spcPct val="0"/>
                </a:spcBef>
                <a:buClrTx/>
                <a:buSzTx/>
                <a:buFontTx/>
                <a:buNone/>
              </a:pPr>
              <a:r>
                <a:rPr lang="en-US" altLang="en-US" sz="1300" b="1">
                  <a:solidFill>
                    <a:srgbClr val="000000"/>
                  </a:solidFill>
                  <a:latin typeface="Courier New" panose="02070309020205020404" pitchFamily="49" charset="0"/>
                </a:rPr>
                <a:t>blinkMinutes()</a:t>
              </a:r>
            </a:p>
            <a:p>
              <a:pPr>
                <a:spcBef>
                  <a:spcPct val="0"/>
                </a:spcBef>
                <a:buClrTx/>
                <a:buSzTx/>
                <a:buFontTx/>
                <a:buNone/>
              </a:pPr>
              <a:r>
                <a:rPr lang="en-US" altLang="en-US" sz="1300" b="1">
                  <a:solidFill>
                    <a:srgbClr val="000000"/>
                  </a:solidFill>
                  <a:latin typeface="Courier New" panose="02070309020205020404" pitchFamily="49" charset="0"/>
                </a:rPr>
                <a:t>blinkHours()</a:t>
              </a:r>
            </a:p>
            <a:p>
              <a:pPr>
                <a:spcBef>
                  <a:spcPct val="0"/>
                </a:spcBef>
                <a:buClrTx/>
                <a:buSzTx/>
                <a:buFontTx/>
                <a:buNone/>
              </a:pPr>
              <a:r>
                <a:rPr lang="en-US" altLang="en-US" sz="1300" b="1">
                  <a:solidFill>
                    <a:srgbClr val="000000"/>
                  </a:solidFill>
                  <a:latin typeface="Courier New" panose="02070309020205020404" pitchFamily="49" charset="0"/>
                </a:rPr>
                <a:t>stopBlinking()</a:t>
              </a:r>
            </a:p>
            <a:p>
              <a:pPr>
                <a:spcBef>
                  <a:spcPct val="0"/>
                </a:spcBef>
                <a:buClrTx/>
                <a:buSzTx/>
                <a:buFontTx/>
                <a:buNone/>
              </a:pPr>
              <a:r>
                <a:rPr lang="en-US" altLang="en-US" sz="1300" b="1">
                  <a:solidFill>
                    <a:srgbClr val="000000"/>
                  </a:solidFill>
                  <a:latin typeface="Courier New" panose="02070309020205020404" pitchFamily="49" charset="0"/>
                </a:rPr>
                <a:t>referesh()</a:t>
              </a:r>
              <a:endParaRPr lang="en-US" altLang="en-US" sz="2400">
                <a:latin typeface="Helvetica" panose="020B0604020202020204" pitchFamily="34" charset="0"/>
              </a:endParaRPr>
            </a:p>
          </p:txBody>
        </p:sp>
        <p:sp>
          <p:nvSpPr>
            <p:cNvPr id="9240" name="Rectangle 24"/>
            <p:cNvSpPr>
              <a:spLocks noChangeArrowheads="1"/>
            </p:cNvSpPr>
            <p:nvPr/>
          </p:nvSpPr>
          <p:spPr bwMode="auto">
            <a:xfrm>
              <a:off x="2689225" y="3627438"/>
              <a:ext cx="1570038" cy="31908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9241" name="Rectangle 25"/>
            <p:cNvSpPr>
              <a:spLocks noChangeArrowheads="1"/>
            </p:cNvSpPr>
            <p:nvPr/>
          </p:nvSpPr>
          <p:spPr bwMode="auto">
            <a:xfrm>
              <a:off x="2978150" y="3733800"/>
              <a:ext cx="9842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300" b="1">
                  <a:solidFill>
                    <a:srgbClr val="000000"/>
                  </a:solidFill>
                  <a:latin typeface="Courier New" panose="02070309020205020404" pitchFamily="49" charset="0"/>
                </a:rPr>
                <a:t>LCDDisplay</a:t>
              </a:r>
            </a:p>
          </p:txBody>
        </p:sp>
        <p:sp>
          <p:nvSpPr>
            <p:cNvPr id="9242" name="Rectangle 26"/>
            <p:cNvSpPr>
              <a:spLocks noChangeArrowheads="1"/>
            </p:cNvSpPr>
            <p:nvPr/>
          </p:nvSpPr>
          <p:spPr bwMode="auto">
            <a:xfrm>
              <a:off x="2689225" y="3949700"/>
              <a:ext cx="1570038" cy="18256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9243" name="Rectangle 27"/>
            <p:cNvSpPr>
              <a:spLocks noChangeArrowheads="1"/>
            </p:cNvSpPr>
            <p:nvPr/>
          </p:nvSpPr>
          <p:spPr bwMode="auto">
            <a:xfrm>
              <a:off x="2689225" y="4135438"/>
              <a:ext cx="1570038" cy="10414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9244" name="Rectangle 28"/>
            <p:cNvSpPr>
              <a:spLocks noChangeArrowheads="1"/>
            </p:cNvSpPr>
            <p:nvPr/>
          </p:nvSpPr>
          <p:spPr bwMode="auto">
            <a:xfrm>
              <a:off x="4765675" y="3917950"/>
              <a:ext cx="1574800" cy="20796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9245" name="Rectangle 29"/>
            <p:cNvSpPr>
              <a:spLocks noChangeArrowheads="1"/>
            </p:cNvSpPr>
            <p:nvPr/>
          </p:nvSpPr>
          <p:spPr bwMode="auto">
            <a:xfrm>
              <a:off x="6816725" y="3937000"/>
              <a:ext cx="1574800" cy="18256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9246" name="Rectangle 30"/>
            <p:cNvSpPr>
              <a:spLocks noChangeArrowheads="1"/>
            </p:cNvSpPr>
            <p:nvPr/>
          </p:nvSpPr>
          <p:spPr bwMode="auto">
            <a:xfrm>
              <a:off x="3738563" y="2747963"/>
              <a:ext cx="1573212" cy="382587"/>
            </a:xfrm>
            <a:prstGeom prst="rect">
              <a:avLst/>
            </a:prstGeom>
            <a:solidFill>
              <a:schemeClr val="bg1"/>
            </a:solidFill>
            <a:ln w="2857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9247" name="Rectangle 31"/>
            <p:cNvSpPr>
              <a:spLocks noChangeArrowheads="1"/>
            </p:cNvSpPr>
            <p:nvPr/>
          </p:nvSpPr>
          <p:spPr bwMode="auto">
            <a:xfrm>
              <a:off x="3976688" y="2855913"/>
              <a:ext cx="10826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300" b="1">
                  <a:solidFill>
                    <a:srgbClr val="000000"/>
                  </a:solidFill>
                  <a:latin typeface="Courier New" panose="02070309020205020404" pitchFamily="49" charset="0"/>
                </a:rPr>
                <a:t>SimpleWatch</a:t>
              </a:r>
              <a:endParaRPr lang="en-US" altLang="en-US" sz="2400">
                <a:latin typeface="Helvetica" panose="020B0604020202020204" pitchFamily="34" charset="0"/>
              </a:endParaRPr>
            </a:p>
          </p:txBody>
        </p:sp>
        <p:sp>
          <p:nvSpPr>
            <p:cNvPr id="293920" name="AutoShape 32"/>
            <p:cNvSpPr>
              <a:spLocks noChangeArrowheads="1"/>
            </p:cNvSpPr>
            <p:nvPr/>
          </p:nvSpPr>
          <p:spPr bwMode="auto">
            <a:xfrm>
              <a:off x="5381625" y="1922463"/>
              <a:ext cx="1074738" cy="498475"/>
            </a:xfrm>
            <a:prstGeom prst="wedgeRoundRectCallout">
              <a:avLst>
                <a:gd name="adj1" fmla="val -43750"/>
                <a:gd name="adj2" fmla="val 70000"/>
                <a:gd name="adj3" fmla="val 16667"/>
              </a:avLst>
            </a:prstGeom>
            <a:solidFill>
              <a:schemeClr val="bg1"/>
            </a:solidFill>
            <a:ln w="9525">
              <a:solidFill>
                <a:schemeClr val="tx1"/>
              </a:solidFill>
              <a:miter lim="800000"/>
              <a:headEnd/>
              <a:tailEnd/>
            </a:ln>
          </p:spPr>
          <p:txBody>
            <a:bodyPr wrap="none" anchor="ct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2400" b="1">
                  <a:solidFill>
                    <a:srgbClr val="FF0000"/>
                  </a:solidFill>
                  <a:latin typeface="Helvetica" panose="020B0604020202020204" pitchFamily="34" charset="0"/>
                </a:rPr>
                <a:t>Class</a:t>
              </a:r>
            </a:p>
          </p:txBody>
        </p:sp>
        <p:sp>
          <p:nvSpPr>
            <p:cNvPr id="293921" name="AutoShape 33"/>
            <p:cNvSpPr>
              <a:spLocks noChangeArrowheads="1"/>
            </p:cNvSpPr>
            <p:nvPr/>
          </p:nvSpPr>
          <p:spPr bwMode="auto">
            <a:xfrm>
              <a:off x="6515100" y="2709863"/>
              <a:ext cx="2057400" cy="498475"/>
            </a:xfrm>
            <a:prstGeom prst="wedgeRoundRectCallout">
              <a:avLst>
                <a:gd name="adj1" fmla="val -32954"/>
                <a:gd name="adj2" fmla="val 74218"/>
                <a:gd name="adj3" fmla="val 16667"/>
              </a:avLst>
            </a:prstGeom>
            <a:solidFill>
              <a:schemeClr val="bg1"/>
            </a:solidFill>
            <a:ln w="9525">
              <a:solidFill>
                <a:schemeClr val="tx1"/>
              </a:solidFill>
              <a:miter lim="800000"/>
              <a:headEnd/>
              <a:tailEnd/>
            </a:ln>
          </p:spPr>
          <p:txBody>
            <a:bodyPr wrap="none" anchor="ct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2400" b="1">
                  <a:solidFill>
                    <a:srgbClr val="FF0000"/>
                  </a:solidFill>
                  <a:latin typeface="Helvetica" panose="020B0604020202020204" pitchFamily="34" charset="0"/>
                </a:rPr>
                <a:t>Association</a:t>
              </a:r>
            </a:p>
          </p:txBody>
        </p:sp>
        <p:sp>
          <p:nvSpPr>
            <p:cNvPr id="293922" name="AutoShape 34"/>
            <p:cNvSpPr>
              <a:spLocks noChangeArrowheads="1"/>
            </p:cNvSpPr>
            <p:nvPr/>
          </p:nvSpPr>
          <p:spPr bwMode="auto">
            <a:xfrm>
              <a:off x="290513" y="2620963"/>
              <a:ext cx="1909762" cy="498475"/>
            </a:xfrm>
            <a:prstGeom prst="wedgeRoundRectCallout">
              <a:avLst>
                <a:gd name="adj1" fmla="val -8468"/>
                <a:gd name="adj2" fmla="val 95051"/>
                <a:gd name="adj3" fmla="val 16667"/>
              </a:avLst>
            </a:prstGeom>
            <a:solidFill>
              <a:schemeClr val="bg1"/>
            </a:solidFill>
            <a:ln w="9525">
              <a:solidFill>
                <a:schemeClr val="tx1"/>
              </a:solidFill>
              <a:miter lim="800000"/>
              <a:headEnd/>
              <a:tailEnd/>
            </a:ln>
          </p:spPr>
          <p:txBody>
            <a:bodyPr wrap="none" anchor="ct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2400" b="1">
                  <a:solidFill>
                    <a:srgbClr val="FF0000"/>
                  </a:solidFill>
                  <a:latin typeface="Helvetica" panose="020B0604020202020204" pitchFamily="34" charset="0"/>
                </a:rPr>
                <a:t>Multiplicity</a:t>
              </a:r>
            </a:p>
          </p:txBody>
        </p:sp>
        <p:sp>
          <p:nvSpPr>
            <p:cNvPr id="293923" name="AutoShape 35"/>
            <p:cNvSpPr>
              <a:spLocks noChangeArrowheads="1"/>
            </p:cNvSpPr>
            <p:nvPr/>
          </p:nvSpPr>
          <p:spPr bwMode="auto">
            <a:xfrm>
              <a:off x="4343400" y="4521200"/>
              <a:ext cx="1747838" cy="498475"/>
            </a:xfrm>
            <a:prstGeom prst="wedgeRoundRectCallout">
              <a:avLst>
                <a:gd name="adj1" fmla="val -54097"/>
                <a:gd name="adj2" fmla="val -142384"/>
                <a:gd name="adj3" fmla="val 16667"/>
              </a:avLst>
            </a:prstGeom>
            <a:solidFill>
              <a:schemeClr val="bg1"/>
            </a:solidFill>
            <a:ln w="9525">
              <a:solidFill>
                <a:schemeClr val="tx1"/>
              </a:solidFill>
              <a:miter lim="800000"/>
              <a:headEnd/>
              <a:tailEnd/>
            </a:ln>
          </p:spPr>
          <p:txBody>
            <a:bodyPr wrap="none" anchor="ct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2400" b="1">
                  <a:solidFill>
                    <a:srgbClr val="FF0000"/>
                  </a:solidFill>
                  <a:latin typeface="Helvetica" panose="020B0604020202020204" pitchFamily="34" charset="0"/>
                </a:rPr>
                <a:t>Attributes</a:t>
              </a:r>
            </a:p>
          </p:txBody>
        </p:sp>
        <p:sp>
          <p:nvSpPr>
            <p:cNvPr id="293924" name="AutoShape 36"/>
            <p:cNvSpPr>
              <a:spLocks noChangeArrowheads="1"/>
            </p:cNvSpPr>
            <p:nvPr/>
          </p:nvSpPr>
          <p:spPr bwMode="auto">
            <a:xfrm>
              <a:off x="6816725" y="5019675"/>
              <a:ext cx="1931988" cy="498475"/>
            </a:xfrm>
            <a:prstGeom prst="wedgeRoundRectCallout">
              <a:avLst>
                <a:gd name="adj1" fmla="val -72176"/>
                <a:gd name="adj2" fmla="val -256269"/>
                <a:gd name="adj3" fmla="val 16667"/>
              </a:avLst>
            </a:prstGeom>
            <a:solidFill>
              <a:schemeClr val="bg1"/>
            </a:solidFill>
            <a:ln w="9525">
              <a:solidFill>
                <a:schemeClr val="tx1"/>
              </a:solidFill>
              <a:miter lim="800000"/>
              <a:headEnd/>
              <a:tailEnd/>
            </a:ln>
          </p:spPr>
          <p:txBody>
            <a:bodyPr wrap="none" anchor="ct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2400" b="1">
                  <a:solidFill>
                    <a:srgbClr val="FF0000"/>
                  </a:solidFill>
                  <a:latin typeface="Helvetica" panose="020B0604020202020204" pitchFamily="34" charset="0"/>
                </a:rPr>
                <a:t>Operations</a:t>
              </a:r>
            </a:p>
          </p:txBody>
        </p:sp>
        <p:sp>
          <p:nvSpPr>
            <p:cNvPr id="9253" name="Text Box 37"/>
            <p:cNvSpPr txBox="1">
              <a:spLocks noChangeArrowheads="1"/>
            </p:cNvSpPr>
            <p:nvPr/>
          </p:nvSpPr>
          <p:spPr bwMode="auto">
            <a:xfrm>
              <a:off x="276225" y="5791200"/>
              <a:ext cx="7246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2400">
                  <a:latin typeface="Times" panose="02020603050405020304" pitchFamily="18" charset="0"/>
                </a:rPr>
                <a:t>Class diagrams represent the structure of the system</a:t>
              </a:r>
            </a:p>
          </p:txBody>
        </p:sp>
      </p:grpSp>
    </p:spTree>
    <p:extLst>
      <p:ext uri="{BB962C8B-B14F-4D97-AF65-F5344CB8AC3E}">
        <p14:creationId xmlns:p14="http://schemas.microsoft.com/office/powerpoint/2010/main" val="2360088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4F1BB-0901-4B40-96F2-2307499B2073}"/>
              </a:ext>
            </a:extLst>
          </p:cNvPr>
          <p:cNvSpPr>
            <a:spLocks noGrp="1"/>
          </p:cNvSpPr>
          <p:nvPr>
            <p:ph type="title"/>
          </p:nvPr>
        </p:nvSpPr>
        <p:spPr/>
        <p:txBody>
          <a:bodyPr/>
          <a:lstStyle/>
          <a:p>
            <a:r>
              <a:rPr lang="en-AU" dirty="0"/>
              <a:t> classes</a:t>
            </a:r>
            <a:endParaRPr lang="en-US" dirty="0"/>
          </a:p>
        </p:txBody>
      </p:sp>
      <p:sp>
        <p:nvSpPr>
          <p:cNvPr id="3" name="Content Placeholder 2">
            <a:extLst>
              <a:ext uri="{FF2B5EF4-FFF2-40B4-BE49-F238E27FC236}">
                <a16:creationId xmlns:a16="http://schemas.microsoft.com/office/drawing/2014/main" id="{4CBEBDBF-5F90-1645-99B6-4D9B03FA4077}"/>
              </a:ext>
            </a:extLst>
          </p:cNvPr>
          <p:cNvSpPr>
            <a:spLocks noGrp="1"/>
          </p:cNvSpPr>
          <p:nvPr>
            <p:ph idx="1"/>
          </p:nvPr>
        </p:nvSpPr>
        <p:spPr/>
        <p:txBody>
          <a:bodyPr/>
          <a:lstStyle/>
          <a:p>
            <a:pPr marL="0" indent="0">
              <a:buNone/>
            </a:pPr>
            <a:r>
              <a:rPr lang="en-AU" dirty="0"/>
              <a:t> </a:t>
            </a:r>
            <a:r>
              <a:rPr lang="en-AU" b="1" dirty="0"/>
              <a:t>classes, </a:t>
            </a:r>
            <a:r>
              <a:rPr lang="en-AU" dirty="0"/>
              <a:t>associations, attributes, generalization, and constraints</a:t>
            </a:r>
            <a:endParaRPr lang="en-US" dirty="0"/>
          </a:p>
        </p:txBody>
      </p:sp>
    </p:spTree>
    <p:extLst>
      <p:ext uri="{BB962C8B-B14F-4D97-AF65-F5344CB8AC3E}">
        <p14:creationId xmlns:p14="http://schemas.microsoft.com/office/powerpoint/2010/main" val="1397757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a:ea typeface="ＭＳ Ｐゴシック" panose="020B0600070205080204" pitchFamily="34" charset="-128"/>
              </a:rPr>
              <a:t>Class Diagrams</a:t>
            </a:r>
          </a:p>
        </p:txBody>
      </p:sp>
      <p:sp>
        <p:nvSpPr>
          <p:cNvPr id="11267" name="Rectangle 3"/>
          <p:cNvSpPr>
            <a:spLocks noGrp="1" noChangeArrowheads="1"/>
          </p:cNvSpPr>
          <p:nvPr>
            <p:ph idx="1"/>
          </p:nvPr>
        </p:nvSpPr>
        <p:spPr>
          <a:xfrm>
            <a:off x="533400" y="3276600"/>
            <a:ext cx="8226425" cy="2173288"/>
          </a:xfrm>
        </p:spPr>
        <p:txBody>
          <a:bodyPr>
            <a:normAutofit lnSpcReduction="10000"/>
          </a:bodyPr>
          <a:lstStyle/>
          <a:p>
            <a:pPr eaLnBrk="1" hangingPunct="1">
              <a:lnSpc>
                <a:spcPct val="90000"/>
              </a:lnSpc>
            </a:pPr>
            <a:r>
              <a:rPr lang="en-US" altLang="en-US" sz="2500" dirty="0">
                <a:ea typeface="ＭＳ Ｐゴシック" panose="020B0600070205080204" pitchFamily="34" charset="-128"/>
              </a:rPr>
              <a:t>Class diagrams represent the structure of the system.</a:t>
            </a:r>
          </a:p>
          <a:p>
            <a:pPr eaLnBrk="1" hangingPunct="1">
              <a:lnSpc>
                <a:spcPct val="90000"/>
              </a:lnSpc>
            </a:pPr>
            <a:r>
              <a:rPr lang="en-US" altLang="en-US" sz="2500" dirty="0">
                <a:ea typeface="ＭＳ Ｐゴシック" panose="020B0600070205080204" pitchFamily="34" charset="-128"/>
              </a:rPr>
              <a:t>Class diagrams are used</a:t>
            </a:r>
          </a:p>
          <a:p>
            <a:pPr lvl="1" eaLnBrk="1" hangingPunct="1">
              <a:lnSpc>
                <a:spcPct val="90000"/>
              </a:lnSpc>
            </a:pPr>
            <a:r>
              <a:rPr lang="en-US" altLang="en-US" sz="2100" dirty="0">
                <a:ea typeface="ＭＳ Ｐゴシック" panose="020B0600070205080204" pitchFamily="34" charset="-128"/>
              </a:rPr>
              <a:t>during requirements analysis to model problem domain concepts</a:t>
            </a:r>
          </a:p>
          <a:p>
            <a:pPr lvl="1" eaLnBrk="1" hangingPunct="1">
              <a:lnSpc>
                <a:spcPct val="90000"/>
              </a:lnSpc>
            </a:pPr>
            <a:r>
              <a:rPr lang="en-US" altLang="en-US" sz="2100" dirty="0">
                <a:ea typeface="ＭＳ Ｐゴシック" panose="020B0600070205080204" pitchFamily="34" charset="-128"/>
              </a:rPr>
              <a:t>during system design to model subsystems and interfaces</a:t>
            </a:r>
          </a:p>
          <a:p>
            <a:pPr lvl="1" eaLnBrk="1" hangingPunct="1">
              <a:lnSpc>
                <a:spcPct val="90000"/>
              </a:lnSpc>
            </a:pPr>
            <a:r>
              <a:rPr lang="en-US" altLang="en-US" sz="2100" dirty="0">
                <a:ea typeface="ＭＳ Ｐゴシック" panose="020B0600070205080204" pitchFamily="34" charset="-128"/>
              </a:rPr>
              <a:t>during object design to model classes.</a:t>
            </a:r>
          </a:p>
          <a:p>
            <a:pPr eaLnBrk="1" hangingPunct="1">
              <a:lnSpc>
                <a:spcPct val="90000"/>
              </a:lnSpc>
            </a:pPr>
            <a:endParaRPr lang="en-US" altLang="en-US" sz="2500" dirty="0">
              <a:ea typeface="ＭＳ Ｐゴシック" panose="020B0600070205080204" pitchFamily="34" charset="-128"/>
            </a:endParaRPr>
          </a:p>
        </p:txBody>
      </p:sp>
      <p:sp>
        <p:nvSpPr>
          <p:cNvPr id="11268" name="Text Box 4"/>
          <p:cNvSpPr txBox="1">
            <a:spLocks noChangeArrowheads="1"/>
          </p:cNvSpPr>
          <p:nvPr/>
        </p:nvSpPr>
        <p:spPr bwMode="auto">
          <a:xfrm>
            <a:off x="611188" y="2055813"/>
            <a:ext cx="3309937"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b="1" dirty="0">
              <a:solidFill>
                <a:srgbClr val="000000"/>
              </a:solidFill>
              <a:latin typeface="Courier New" panose="02070309020205020404" pitchFamily="49" charset="0"/>
            </a:endParaRPr>
          </a:p>
          <a:p>
            <a:pPr>
              <a:spcBef>
                <a:spcPct val="0"/>
              </a:spcBef>
              <a:buClrTx/>
              <a:buSzTx/>
              <a:buFontTx/>
              <a:buNone/>
            </a:pPr>
            <a:r>
              <a:rPr lang="en-US" altLang="en-US" sz="1800" b="1" dirty="0">
                <a:solidFill>
                  <a:srgbClr val="000000"/>
                </a:solidFill>
                <a:latin typeface="Courier New" panose="02070309020205020404" pitchFamily="49" charset="0"/>
              </a:rPr>
              <a:t>Enumeration </a:t>
            </a:r>
            <a:r>
              <a:rPr lang="en-US" altLang="en-US" sz="1800" b="1" dirty="0" err="1">
                <a:solidFill>
                  <a:srgbClr val="000000"/>
                </a:solidFill>
                <a:latin typeface="Courier New" panose="02070309020205020404" pitchFamily="49" charset="0"/>
              </a:rPr>
              <a:t>getZones</a:t>
            </a:r>
            <a:r>
              <a:rPr lang="en-US" altLang="en-US" sz="1800" b="1" dirty="0">
                <a:solidFill>
                  <a:srgbClr val="000000"/>
                </a:solidFill>
                <a:latin typeface="Courier New" panose="02070309020205020404" pitchFamily="49" charset="0"/>
              </a:rPr>
              <a:t>()</a:t>
            </a:r>
          </a:p>
          <a:p>
            <a:pPr>
              <a:spcBef>
                <a:spcPct val="0"/>
              </a:spcBef>
              <a:buClrTx/>
              <a:buSzTx/>
              <a:buFontTx/>
              <a:buNone/>
            </a:pPr>
            <a:r>
              <a:rPr lang="en-US" altLang="en-US" sz="1800" b="1" dirty="0">
                <a:solidFill>
                  <a:srgbClr val="000000"/>
                </a:solidFill>
                <a:latin typeface="Courier New" panose="02070309020205020404" pitchFamily="49" charset="0"/>
              </a:rPr>
              <a:t>Price </a:t>
            </a:r>
            <a:r>
              <a:rPr lang="en-US" altLang="en-US" sz="1800" b="1" dirty="0" err="1">
                <a:solidFill>
                  <a:srgbClr val="000000"/>
                </a:solidFill>
                <a:latin typeface="Courier New" panose="02070309020205020404" pitchFamily="49" charset="0"/>
              </a:rPr>
              <a:t>getPrice</a:t>
            </a:r>
            <a:r>
              <a:rPr lang="en-US" altLang="en-US" sz="1800" b="1" dirty="0">
                <a:solidFill>
                  <a:srgbClr val="000000"/>
                </a:solidFill>
                <a:latin typeface="Courier New" panose="02070309020205020404" pitchFamily="49" charset="0"/>
              </a:rPr>
              <a:t>(Zone)</a:t>
            </a:r>
          </a:p>
        </p:txBody>
      </p:sp>
      <p:sp>
        <p:nvSpPr>
          <p:cNvPr id="11269" name="Rectangle 5"/>
          <p:cNvSpPr>
            <a:spLocks noChangeArrowheads="1"/>
          </p:cNvSpPr>
          <p:nvPr/>
        </p:nvSpPr>
        <p:spPr bwMode="auto">
          <a:xfrm>
            <a:off x="530225" y="1671638"/>
            <a:ext cx="3338513" cy="4476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11270" name="Rectangle 6"/>
          <p:cNvSpPr>
            <a:spLocks noChangeArrowheads="1"/>
          </p:cNvSpPr>
          <p:nvPr/>
        </p:nvSpPr>
        <p:spPr bwMode="auto">
          <a:xfrm>
            <a:off x="1250950" y="1820863"/>
            <a:ext cx="1911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1800" b="1">
                <a:solidFill>
                  <a:srgbClr val="000000"/>
                </a:solidFill>
                <a:latin typeface="Courier New" panose="02070309020205020404" pitchFamily="49" charset="0"/>
              </a:rPr>
              <a:t>TariffSchedule</a:t>
            </a:r>
          </a:p>
        </p:txBody>
      </p:sp>
      <p:sp>
        <p:nvSpPr>
          <p:cNvPr id="11271" name="Rectangle 7"/>
          <p:cNvSpPr>
            <a:spLocks noChangeArrowheads="1"/>
          </p:cNvSpPr>
          <p:nvPr/>
        </p:nvSpPr>
        <p:spPr bwMode="auto">
          <a:xfrm>
            <a:off x="530225" y="2117725"/>
            <a:ext cx="3338513" cy="2571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11272" name="Rectangle 8"/>
          <p:cNvSpPr>
            <a:spLocks noChangeArrowheads="1"/>
          </p:cNvSpPr>
          <p:nvPr/>
        </p:nvSpPr>
        <p:spPr bwMode="auto">
          <a:xfrm>
            <a:off x="530225" y="2371725"/>
            <a:ext cx="3338513" cy="5873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11273" name="Line 9"/>
          <p:cNvSpPr>
            <a:spLocks noChangeShapeType="1"/>
          </p:cNvSpPr>
          <p:nvPr/>
        </p:nvSpPr>
        <p:spPr bwMode="auto">
          <a:xfrm>
            <a:off x="3873500" y="2324100"/>
            <a:ext cx="24034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sp>
        <p:nvSpPr>
          <p:cNvPr id="11274" name="Rectangle 12"/>
          <p:cNvSpPr>
            <a:spLocks noChangeArrowheads="1"/>
          </p:cNvSpPr>
          <p:nvPr/>
        </p:nvSpPr>
        <p:spPr bwMode="auto">
          <a:xfrm>
            <a:off x="6276975" y="1671638"/>
            <a:ext cx="2625725" cy="4476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11275" name="Rectangle 13"/>
          <p:cNvSpPr>
            <a:spLocks noChangeArrowheads="1"/>
          </p:cNvSpPr>
          <p:nvPr/>
        </p:nvSpPr>
        <p:spPr bwMode="auto">
          <a:xfrm>
            <a:off x="7319963" y="1820863"/>
            <a:ext cx="54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1800" b="1">
                <a:solidFill>
                  <a:srgbClr val="000000"/>
                </a:solidFill>
                <a:latin typeface="Courier New" panose="02070309020205020404" pitchFamily="49" charset="0"/>
              </a:rPr>
              <a:t>Trip</a:t>
            </a:r>
          </a:p>
        </p:txBody>
      </p:sp>
      <p:sp>
        <p:nvSpPr>
          <p:cNvPr id="11276" name="Rectangle 14"/>
          <p:cNvSpPr>
            <a:spLocks noChangeArrowheads="1"/>
          </p:cNvSpPr>
          <p:nvPr/>
        </p:nvSpPr>
        <p:spPr bwMode="auto">
          <a:xfrm>
            <a:off x="6276975" y="2117725"/>
            <a:ext cx="2625725" cy="5746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11277" name="Rectangle 15"/>
          <p:cNvSpPr>
            <a:spLocks noChangeArrowheads="1"/>
          </p:cNvSpPr>
          <p:nvPr/>
        </p:nvSpPr>
        <p:spPr bwMode="auto">
          <a:xfrm>
            <a:off x="6276975" y="2689225"/>
            <a:ext cx="2627313" cy="2952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11278" name="Rectangle 16"/>
          <p:cNvSpPr>
            <a:spLocks noChangeArrowheads="1"/>
          </p:cNvSpPr>
          <p:nvPr/>
        </p:nvSpPr>
        <p:spPr bwMode="auto">
          <a:xfrm>
            <a:off x="6697663" y="2095500"/>
            <a:ext cx="10985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11279" name="Rectangle 17"/>
          <p:cNvSpPr>
            <a:spLocks noChangeArrowheads="1"/>
          </p:cNvSpPr>
          <p:nvPr/>
        </p:nvSpPr>
        <p:spPr bwMode="auto">
          <a:xfrm>
            <a:off x="6496050" y="2119313"/>
            <a:ext cx="15017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1800" b="1">
                <a:solidFill>
                  <a:srgbClr val="000000"/>
                </a:solidFill>
                <a:latin typeface="Courier New" panose="02070309020205020404" pitchFamily="49" charset="0"/>
              </a:rPr>
              <a:t>zone:Zone</a:t>
            </a:r>
          </a:p>
          <a:p>
            <a:pPr algn="ctr">
              <a:spcBef>
                <a:spcPct val="0"/>
              </a:spcBef>
              <a:buClrTx/>
              <a:buSzTx/>
              <a:buFontTx/>
              <a:buNone/>
            </a:pPr>
            <a:r>
              <a:rPr lang="en-US" altLang="en-US" sz="1800" b="1">
                <a:solidFill>
                  <a:srgbClr val="000000"/>
                </a:solidFill>
                <a:latin typeface="Courier New" panose="02070309020205020404" pitchFamily="49" charset="0"/>
              </a:rPr>
              <a:t>price:Price</a:t>
            </a:r>
          </a:p>
        </p:txBody>
      </p:sp>
      <p:sp>
        <p:nvSpPr>
          <p:cNvPr id="11280" name="Text Box 18"/>
          <p:cNvSpPr txBox="1">
            <a:spLocks noChangeArrowheads="1"/>
          </p:cNvSpPr>
          <p:nvPr/>
        </p:nvSpPr>
        <p:spPr bwMode="auto">
          <a:xfrm>
            <a:off x="3886200" y="1981200"/>
            <a:ext cx="2384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AU" altLang="en-US" sz="1600" b="1">
                <a:latin typeface="Courier New" panose="02070309020205020404" pitchFamily="49" charset="0"/>
              </a:rPr>
              <a:t>is_calculated_from</a:t>
            </a:r>
          </a:p>
        </p:txBody>
      </p:sp>
    </p:spTree>
  </p:cSld>
  <p:clrMapOvr>
    <a:masterClrMapping/>
  </p:clrMapOvr>
</p:sld>
</file>

<file path=ppt/theme/theme1.xml><?xml version="1.0" encoding="utf-8"?>
<a:theme xmlns:a="http://schemas.openxmlformats.org/drawingml/2006/main" name="CITS4401 Theme">
  <a:themeElements>
    <a:clrScheme name="Brand Theme">
      <a:dk1>
        <a:sysClr val="windowText" lastClr="000000"/>
      </a:dk1>
      <a:lt1>
        <a:sysClr val="window" lastClr="FFFFFF"/>
      </a:lt1>
      <a:dk2>
        <a:srgbClr val="27348B"/>
      </a:dk2>
      <a:lt2>
        <a:srgbClr val="ECECEC"/>
      </a:lt2>
      <a:accent1>
        <a:srgbClr val="DEB408"/>
      </a:accent1>
      <a:accent2>
        <a:srgbClr val="9B5BA4"/>
      </a:accent2>
      <a:accent3>
        <a:srgbClr val="0095D3"/>
      </a:accent3>
      <a:accent4>
        <a:srgbClr val="E43622"/>
      </a:accent4>
      <a:accent5>
        <a:srgbClr val="86A20B"/>
      </a:accent5>
      <a:accent6>
        <a:srgbClr val="98002E"/>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ITS4401 Theme" id="{C7FDF477-CB6B-4FCF-9B8E-FFC963EACE1E}" vid="{E79E689F-7869-4C49-8EAC-46F59A97987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CITS4401 Theme</Template>
  <TotalTime>6214</TotalTime>
  <Words>4790</Words>
  <Application>Microsoft Macintosh PowerPoint</Application>
  <PresentationFormat>On-screen Show (4:3)</PresentationFormat>
  <Paragraphs>644</Paragraphs>
  <Slides>54</Slides>
  <Notes>25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Arial</vt:lpstr>
      <vt:lpstr>Calibri</vt:lpstr>
      <vt:lpstr>Courier</vt:lpstr>
      <vt:lpstr>Courier New</vt:lpstr>
      <vt:lpstr>Helvetica</vt:lpstr>
      <vt:lpstr>Source Sans Pro</vt:lpstr>
      <vt:lpstr>Times</vt:lpstr>
      <vt:lpstr>Times New Roman</vt:lpstr>
      <vt:lpstr>UWA</vt:lpstr>
      <vt:lpstr>Verdana</vt:lpstr>
      <vt:lpstr>Wingdings</vt:lpstr>
      <vt:lpstr>CITS4401 Theme</vt:lpstr>
      <vt:lpstr>Class models</vt:lpstr>
      <vt:lpstr>Key Topics this week</vt:lpstr>
      <vt:lpstr>1. UML Class diagrams </vt:lpstr>
      <vt:lpstr>UML class diagram  for an online shop (Example 1)</vt:lpstr>
      <vt:lpstr>UML Class diagram interpretation</vt:lpstr>
      <vt:lpstr>Example 1 with more detail</vt:lpstr>
      <vt:lpstr>Example 2</vt:lpstr>
      <vt:lpstr> classes</vt:lpstr>
      <vt:lpstr>Class Diagrams</vt:lpstr>
      <vt:lpstr>Classes</vt:lpstr>
      <vt:lpstr> associations</vt:lpstr>
      <vt:lpstr>Associations</vt:lpstr>
      <vt:lpstr>1-to-1 and 1-to-Many Associations</vt:lpstr>
      <vt:lpstr>Multiplicity (cont)</vt:lpstr>
      <vt:lpstr>Multiplicity (cont)</vt:lpstr>
      <vt:lpstr>Practice example: Multiplicities</vt:lpstr>
      <vt:lpstr>attributes</vt:lpstr>
      <vt:lpstr>Attributes</vt:lpstr>
      <vt:lpstr>Attributes or Associations</vt:lpstr>
      <vt:lpstr>Which to use? [Fowler]</vt:lpstr>
      <vt:lpstr>Programming Interpretation</vt:lpstr>
      <vt:lpstr> generalization</vt:lpstr>
      <vt:lpstr>What is generalization?</vt:lpstr>
      <vt:lpstr>Generalization</vt:lpstr>
      <vt:lpstr> constraints</vt:lpstr>
      <vt:lpstr>Constraints</vt:lpstr>
      <vt:lpstr>2. Discovering objects and associations </vt:lpstr>
      <vt:lpstr>OOP concept</vt:lpstr>
      <vt:lpstr>Actors, Objects and Classes</vt:lpstr>
      <vt:lpstr>Examples of Class Components</vt:lpstr>
      <vt:lpstr>Video References</vt:lpstr>
      <vt:lpstr>Noun-Verb Method</vt:lpstr>
      <vt:lpstr>Heuristics</vt:lpstr>
      <vt:lpstr>Case Study: Cinema booking system</vt:lpstr>
      <vt:lpstr>Cinema Booking System  Nouns = potential classes</vt:lpstr>
      <vt:lpstr>Cinema Booking System</vt:lpstr>
      <vt:lpstr>Class-Responsibility-Collaborator  Model</vt:lpstr>
      <vt:lpstr>CRC Example</vt:lpstr>
      <vt:lpstr>Cinema Booking Scenario CRC</vt:lpstr>
      <vt:lpstr>Cinema Booking System  UML class diagram (version 0) </vt:lpstr>
      <vt:lpstr>Summary</vt:lpstr>
      <vt:lpstr>Requirements Analysis Framework</vt:lpstr>
      <vt:lpstr>UML class diagrams</vt:lpstr>
      <vt:lpstr>Our focus</vt:lpstr>
      <vt:lpstr>Why build class models?</vt:lpstr>
      <vt:lpstr>What properties support those objectives?</vt:lpstr>
      <vt:lpstr>When to Use Class Diagrams [Martin Fowler]</vt:lpstr>
      <vt:lpstr>When to use (2)</vt:lpstr>
      <vt:lpstr>B&amp;D Heuristics for Identifying Objects</vt:lpstr>
      <vt:lpstr>Heuristics to Identify ENTITY objects</vt:lpstr>
      <vt:lpstr>Heuristics to Identify BOUNDARY objects</vt:lpstr>
      <vt:lpstr>Heuristics to Identify CONTROL objects</vt:lpstr>
      <vt:lpstr>Drawing Options</vt:lpstr>
      <vt:lpstr>Recommended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dc:creator>
  <cp:lastModifiedBy>Rachel Cardell-Oliver</cp:lastModifiedBy>
  <cp:revision>256</cp:revision>
  <dcterms:created xsi:type="dcterms:W3CDTF">2010-02-24T04:50:42Z</dcterms:created>
  <dcterms:modified xsi:type="dcterms:W3CDTF">2020-03-24T00:36:30Z</dcterms:modified>
</cp:coreProperties>
</file>