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1"/>
  </p:sldMasterIdLst>
  <p:notesMasterIdLst>
    <p:notesMasterId r:id="rId48"/>
  </p:notesMasterIdLst>
  <p:handoutMasterIdLst>
    <p:handoutMasterId r:id="rId49"/>
  </p:handoutMasterIdLst>
  <p:sldIdLst>
    <p:sldId id="257" r:id="rId2"/>
    <p:sldId id="346" r:id="rId3"/>
    <p:sldId id="335" r:id="rId4"/>
    <p:sldId id="347" r:id="rId5"/>
    <p:sldId id="304" r:id="rId6"/>
    <p:sldId id="303" r:id="rId7"/>
    <p:sldId id="314" r:id="rId8"/>
    <p:sldId id="337" r:id="rId9"/>
    <p:sldId id="348" r:id="rId10"/>
    <p:sldId id="305" r:id="rId11"/>
    <p:sldId id="296" r:id="rId12"/>
    <p:sldId id="299" r:id="rId13"/>
    <p:sldId id="307" r:id="rId14"/>
    <p:sldId id="300" r:id="rId15"/>
    <p:sldId id="301" r:id="rId16"/>
    <p:sldId id="302" r:id="rId17"/>
    <p:sldId id="308" r:id="rId18"/>
    <p:sldId id="310" r:id="rId19"/>
    <p:sldId id="311" r:id="rId20"/>
    <p:sldId id="309" r:id="rId21"/>
    <p:sldId id="315" r:id="rId22"/>
    <p:sldId id="316" r:id="rId23"/>
    <p:sldId id="317" r:id="rId24"/>
    <p:sldId id="338" r:id="rId25"/>
    <p:sldId id="318" r:id="rId26"/>
    <p:sldId id="319" r:id="rId27"/>
    <p:sldId id="320" r:id="rId28"/>
    <p:sldId id="334" r:id="rId29"/>
    <p:sldId id="321" r:id="rId30"/>
    <p:sldId id="358" r:id="rId31"/>
    <p:sldId id="345" r:id="rId32"/>
    <p:sldId id="349" r:id="rId33"/>
    <p:sldId id="322" r:id="rId34"/>
    <p:sldId id="339" r:id="rId35"/>
    <p:sldId id="323" r:id="rId36"/>
    <p:sldId id="342" r:id="rId37"/>
    <p:sldId id="325" r:id="rId38"/>
    <p:sldId id="328" r:id="rId39"/>
    <p:sldId id="329" r:id="rId40"/>
    <p:sldId id="341" r:id="rId41"/>
    <p:sldId id="350" r:id="rId42"/>
    <p:sldId id="330" r:id="rId43"/>
    <p:sldId id="326" r:id="rId44"/>
    <p:sldId id="327" r:id="rId45"/>
    <p:sldId id="343" r:id="rId46"/>
    <p:sldId id="336" r:id="rId47"/>
  </p:sldIdLst>
  <p:sldSz cx="9144000" cy="6858000" type="screen4x3"/>
  <p:notesSz cx="9893300" cy="674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4" userDrawn="1">
          <p15:clr>
            <a:srgbClr val="A4A3A4"/>
          </p15:clr>
        </p15:guide>
        <p15:guide id="2" pos="31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76" autoAdjust="0"/>
    <p:restoredTop sz="74710" autoAdjust="0"/>
  </p:normalViewPr>
  <p:slideViewPr>
    <p:cSldViewPr>
      <p:cViewPr varScale="1">
        <p:scale>
          <a:sx n="75" d="100"/>
          <a:sy n="75" d="100"/>
        </p:scale>
        <p:origin x="15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3280"/>
    </p:cViewPr>
  </p:sorterViewPr>
  <p:notesViewPr>
    <p:cSldViewPr>
      <p:cViewPr varScale="1">
        <p:scale>
          <a:sx n="83" d="100"/>
          <a:sy n="83" d="100"/>
        </p:scale>
        <p:origin x="1158" y="72"/>
      </p:cViewPr>
      <p:guideLst>
        <p:guide orient="horz" pos="2124"/>
        <p:guide pos="31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287563" cy="336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AU"/>
          </a:p>
        </p:txBody>
      </p:sp>
      <p:sp>
        <p:nvSpPr>
          <p:cNvPr id="23555" name="Rectangle 3"/>
          <p:cNvSpPr>
            <a:spLocks noGrp="1" noChangeArrowheads="1"/>
          </p:cNvSpPr>
          <p:nvPr>
            <p:ph type="dt" sz="quarter" idx="1"/>
          </p:nvPr>
        </p:nvSpPr>
        <p:spPr bwMode="auto">
          <a:xfrm>
            <a:off x="5605740" y="0"/>
            <a:ext cx="4287562" cy="336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128"/>
              </a:defRPr>
            </a:lvl1pPr>
          </a:lstStyle>
          <a:p>
            <a:pPr>
              <a:defRPr/>
            </a:pPr>
            <a:endParaRPr lang="en-AU"/>
          </a:p>
        </p:txBody>
      </p:sp>
      <p:sp>
        <p:nvSpPr>
          <p:cNvPr id="23556" name="Rectangle 4"/>
          <p:cNvSpPr>
            <a:spLocks noGrp="1" noChangeArrowheads="1"/>
          </p:cNvSpPr>
          <p:nvPr>
            <p:ph type="ftr" sz="quarter" idx="2"/>
          </p:nvPr>
        </p:nvSpPr>
        <p:spPr bwMode="auto">
          <a:xfrm>
            <a:off x="0" y="6407166"/>
            <a:ext cx="4287563" cy="3365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AU"/>
          </a:p>
        </p:txBody>
      </p:sp>
      <p:sp>
        <p:nvSpPr>
          <p:cNvPr id="23557" name="Rectangle 5"/>
          <p:cNvSpPr>
            <a:spLocks noGrp="1" noChangeArrowheads="1"/>
          </p:cNvSpPr>
          <p:nvPr>
            <p:ph type="sldNum" sz="quarter" idx="3"/>
          </p:nvPr>
        </p:nvSpPr>
        <p:spPr bwMode="auto">
          <a:xfrm>
            <a:off x="5605740" y="6407166"/>
            <a:ext cx="4287562" cy="3365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B94CAEC0-4F73-494A-BBBE-0D3B38E9CC38}" type="slidenum">
              <a:rPr lang="en-AU" altLang="en-US"/>
              <a:pPr/>
              <a:t>‹#›</a:t>
            </a:fld>
            <a:endParaRPr lang="en-AU" altLang="en-US"/>
          </a:p>
        </p:txBody>
      </p:sp>
    </p:spTree>
    <p:extLst>
      <p:ext uri="{BB962C8B-B14F-4D97-AF65-F5344CB8AC3E}">
        <p14:creationId xmlns:p14="http://schemas.microsoft.com/office/powerpoint/2010/main" val="695644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287563" cy="336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AU"/>
          </a:p>
        </p:txBody>
      </p:sp>
      <p:sp>
        <p:nvSpPr>
          <p:cNvPr id="33795" name="Rectangle 3"/>
          <p:cNvSpPr>
            <a:spLocks noGrp="1" noChangeArrowheads="1"/>
          </p:cNvSpPr>
          <p:nvPr>
            <p:ph type="dt" idx="1"/>
          </p:nvPr>
        </p:nvSpPr>
        <p:spPr bwMode="auto">
          <a:xfrm>
            <a:off x="5605740" y="0"/>
            <a:ext cx="4287562" cy="336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128"/>
              </a:defRPr>
            </a:lvl1pPr>
          </a:lstStyle>
          <a:p>
            <a:pPr>
              <a:defRPr/>
            </a:pPr>
            <a:endParaRPr lang="en-AU"/>
          </a:p>
        </p:txBody>
      </p:sp>
      <p:sp>
        <p:nvSpPr>
          <p:cNvPr id="38916" name="Rectangle 4"/>
          <p:cNvSpPr>
            <a:spLocks noGrp="1" noRot="1" noChangeAspect="1" noChangeArrowheads="1" noTextEdit="1"/>
          </p:cNvSpPr>
          <p:nvPr>
            <p:ph type="sldImg" idx="2"/>
          </p:nvPr>
        </p:nvSpPr>
        <p:spPr bwMode="auto">
          <a:xfrm>
            <a:off x="3260725" y="506413"/>
            <a:ext cx="3371850" cy="2528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1318175" y="3203041"/>
            <a:ext cx="7256950" cy="3034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3798" name="Rectangle 6"/>
          <p:cNvSpPr>
            <a:spLocks noGrp="1" noChangeArrowheads="1"/>
          </p:cNvSpPr>
          <p:nvPr>
            <p:ph type="ftr" sz="quarter" idx="4"/>
          </p:nvPr>
        </p:nvSpPr>
        <p:spPr bwMode="auto">
          <a:xfrm>
            <a:off x="0" y="6407166"/>
            <a:ext cx="4287563" cy="3365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128"/>
              </a:defRPr>
            </a:lvl1pPr>
          </a:lstStyle>
          <a:p>
            <a:pPr>
              <a:defRPr/>
            </a:pPr>
            <a:endParaRPr lang="en-AU"/>
          </a:p>
        </p:txBody>
      </p:sp>
      <p:sp>
        <p:nvSpPr>
          <p:cNvPr id="33799" name="Rectangle 7"/>
          <p:cNvSpPr>
            <a:spLocks noGrp="1" noChangeArrowheads="1"/>
          </p:cNvSpPr>
          <p:nvPr>
            <p:ph type="sldNum" sz="quarter" idx="5"/>
          </p:nvPr>
        </p:nvSpPr>
        <p:spPr bwMode="auto">
          <a:xfrm>
            <a:off x="5605740" y="6407166"/>
            <a:ext cx="4287562" cy="3365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069DD151-C5B0-4C85-9566-4A0D2E87B263}" type="slidenum">
              <a:rPr lang="en-AU" altLang="en-US"/>
              <a:pPr/>
              <a:t>‹#›</a:t>
            </a:fld>
            <a:endParaRPr lang="en-AU" altLang="en-US"/>
          </a:p>
        </p:txBody>
      </p:sp>
    </p:spTree>
    <p:extLst>
      <p:ext uri="{BB962C8B-B14F-4D97-AF65-F5344CB8AC3E}">
        <p14:creationId xmlns:p14="http://schemas.microsoft.com/office/powerpoint/2010/main" val="172125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Revised Feb 2020 RCO</a:t>
            </a:r>
          </a:p>
          <a:p>
            <a:r>
              <a:rPr lang="en-US" altLang="en-US">
                <a:latin typeface="Times New Roman" panose="02020603050405020304" pitchFamily="18" charset="0"/>
              </a:rPr>
              <a:t>Earlier Versions: RCO, DH, GMH</a:t>
            </a:r>
          </a:p>
          <a:p>
            <a:endParaRPr lang="en-US" altLang="en-US">
              <a:latin typeface="Times New Roman" panose="02020603050405020304" pitchFamily="18" charset="0"/>
              <a:ea typeface="ＭＳ Ｐゴシック" panose="020B0600070205080204"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D0F201E-671C-468F-80D3-1CC5780C5CB9}" type="slidenum">
              <a:rPr lang="en-AU" altLang="en-US">
                <a:latin typeface="Times New Roman" panose="02020603050405020304" pitchFamily="18" charset="0"/>
              </a:rPr>
              <a:pPr/>
              <a:t>1</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05898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Non-functional requirements usually come as qualitative terms, e.g. “the system should be reliable”, “the response time should be short”. Here, to verify the specification, we need quantitative measures for the NFRs. E.g., user/event response time should be no more than 5 seconds; the screen refresh time should be 0.5 </a:t>
            </a:r>
            <a:r>
              <a:rPr lang="en-US" altLang="en-US" dirty="0" err="1">
                <a:latin typeface="Times New Roman" panose="02020603050405020304" pitchFamily="18" charset="0"/>
                <a:ea typeface="ＭＳ Ｐゴシック" panose="020B0600070205080204" pitchFamily="34" charset="-128"/>
              </a:rPr>
              <a:t>ms</a:t>
            </a:r>
            <a:r>
              <a:rPr lang="en-US" altLang="en-US" dirty="0">
                <a:latin typeface="Times New Roman" panose="02020603050405020304" pitchFamily="18" charset="0"/>
                <a:ea typeface="ＭＳ Ｐゴシック" panose="020B0600070205080204" pitchFamily="34" charset="-128"/>
              </a:rPr>
              <a:t>; the system can be stored in a 5kB </a:t>
            </a:r>
            <a:r>
              <a:rPr lang="en-US" altLang="en-US" dirty="0" err="1">
                <a:latin typeface="Times New Roman" panose="02020603050405020304" pitchFamily="18" charset="0"/>
                <a:ea typeface="ＭＳ Ｐゴシック" panose="020B0600070205080204" pitchFamily="34" charset="-128"/>
              </a:rPr>
              <a:t>harddisk</a:t>
            </a:r>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66337E-B8FE-4090-8085-72E85DDC14EB}" type="slidenum">
              <a:rPr lang="en-AU" altLang="en-US">
                <a:latin typeface="Times New Roman" panose="02020603050405020304" pitchFamily="18" charset="0"/>
              </a:rPr>
              <a:pPr/>
              <a:t>14</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093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E8DC0E7-16AF-4420-AB7E-EFC330A6E78A}" type="slidenum">
              <a:rPr lang="en-AU" altLang="en-US">
                <a:latin typeface="Times New Roman" panose="02020603050405020304" pitchFamily="18" charset="0"/>
              </a:rPr>
              <a:pPr/>
              <a:t>15</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62534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0A6EEAD-F938-44AE-91D9-F756EF012DC9}" type="slidenum">
              <a:rPr lang="en-AU" altLang="en-US">
                <a:latin typeface="Times New Roman" panose="02020603050405020304" pitchFamily="18" charset="0"/>
              </a:rPr>
              <a:pPr/>
              <a:t>16</a:t>
            </a:fld>
            <a:endParaRPr lang="en-AU" altLang="en-US">
              <a:latin typeface="Times New Roman" panose="02020603050405020304" pitchFamily="18" charset="0"/>
            </a:endParaRPr>
          </a:p>
        </p:txBody>
      </p:sp>
    </p:spTree>
    <p:extLst>
      <p:ext uri="{BB962C8B-B14F-4D97-AF65-F5344CB8AC3E}">
        <p14:creationId xmlns:p14="http://schemas.microsoft.com/office/powerpoint/2010/main" val="92008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C2FAD07-EB49-4F7A-AE5E-3CF9792E1CED}" type="slidenum">
              <a:rPr lang="en-AU" altLang="en-US">
                <a:latin typeface="Times New Roman" panose="02020603050405020304" pitchFamily="18" charset="0"/>
              </a:rPr>
              <a:pPr/>
              <a:t>17</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38090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23145E-3835-435E-AD6E-6DAC13E84BCA}" type="slidenum">
              <a:rPr lang="en-AU" altLang="en-US">
                <a:latin typeface="Times New Roman" panose="02020603050405020304" pitchFamily="18" charset="0"/>
              </a:rPr>
              <a:pPr/>
              <a:t>18</a:t>
            </a:fld>
            <a:endParaRPr lang="en-AU"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latin typeface="Times New Roman" panose="02020603050405020304" pitchFamily="18" charset="0"/>
                <a:ea typeface="ＭＳ Ｐゴシック" panose="020B0600070205080204" pitchFamily="34" charset="-128"/>
              </a:rPr>
              <a:t>Checking completeness is difficult – you need to notice what is NOT there – what has been left unsaid.</a:t>
            </a:r>
          </a:p>
          <a:p>
            <a:endParaRPr lang="en-AU" altLang="en-US" dirty="0">
              <a:latin typeface="Times New Roman" panose="02020603050405020304" pitchFamily="18" charset="0"/>
              <a:ea typeface="ＭＳ Ｐゴシック" panose="020B0600070205080204" pitchFamily="34" charset="-128"/>
            </a:endParaRPr>
          </a:p>
          <a:p>
            <a:pPr marL="171450" indent="-171450">
              <a:buFont typeface="Arial" panose="020B0604020202020204" pitchFamily="34" charset="0"/>
              <a:buChar char="•"/>
            </a:pPr>
            <a:r>
              <a:rPr lang="en-AU" altLang="en-US" dirty="0">
                <a:latin typeface="Times New Roman" panose="02020603050405020304" pitchFamily="18" charset="0"/>
                <a:ea typeface="ＭＳ Ｐゴシック" panose="020B0600070205080204" pitchFamily="34" charset="-128"/>
              </a:rPr>
              <a:t>It is </a:t>
            </a:r>
            <a:r>
              <a:rPr lang="en-AU" altLang="en-US" b="1" dirty="0">
                <a:latin typeface="Times New Roman" panose="02020603050405020304" pitchFamily="18" charset="0"/>
                <a:ea typeface="ＭＳ Ｐゴシック" panose="020B0600070205080204" pitchFamily="34" charset="-128"/>
              </a:rPr>
              <a:t>easier</a:t>
            </a:r>
            <a:r>
              <a:rPr lang="en-AU" altLang="en-US" baseline="0" dirty="0">
                <a:latin typeface="Times New Roman" panose="02020603050405020304" pitchFamily="18" charset="0"/>
                <a:ea typeface="ＭＳ Ｐゴシック" panose="020B0600070205080204" pitchFamily="34" charset="-128"/>
              </a:rPr>
              <a:t> to check whether something written down is </a:t>
            </a:r>
            <a:r>
              <a:rPr lang="en-AU" altLang="en-US" b="1" baseline="0" dirty="0">
                <a:latin typeface="Times New Roman" panose="02020603050405020304" pitchFamily="18" charset="0"/>
                <a:ea typeface="ＭＳ Ｐゴシック" panose="020B0600070205080204" pitchFamily="34" charset="-128"/>
              </a:rPr>
              <a:t>wrong</a:t>
            </a:r>
            <a:r>
              <a:rPr lang="en-AU" altLang="en-US" baseline="0" dirty="0">
                <a:latin typeface="Times New Roman" panose="02020603050405020304" pitchFamily="18" charset="0"/>
                <a:ea typeface="ＭＳ Ｐゴシック" panose="020B0600070205080204" pitchFamily="34" charset="-128"/>
              </a:rPr>
              <a:t>.</a:t>
            </a:r>
          </a:p>
          <a:p>
            <a:pPr marL="171450" indent="-171450">
              <a:buFont typeface="Arial" panose="020B0604020202020204" pitchFamily="34" charset="0"/>
              <a:buChar char="•"/>
            </a:pPr>
            <a:r>
              <a:rPr lang="en-AU" altLang="en-US" baseline="0" dirty="0">
                <a:latin typeface="Times New Roman" panose="02020603050405020304" pitchFamily="18" charset="0"/>
                <a:ea typeface="ＭＳ Ｐゴシック" panose="020B0600070205080204" pitchFamily="34" charset="-128"/>
              </a:rPr>
              <a:t>It is </a:t>
            </a:r>
            <a:r>
              <a:rPr lang="en-AU" altLang="en-US" b="1" baseline="0" dirty="0">
                <a:latin typeface="Times New Roman" panose="02020603050405020304" pitchFamily="18" charset="0"/>
                <a:ea typeface="ＭＳ Ｐゴシック" panose="020B0600070205080204" pitchFamily="34" charset="-128"/>
              </a:rPr>
              <a:t>harder</a:t>
            </a:r>
            <a:r>
              <a:rPr lang="en-AU" altLang="en-US" baseline="0" dirty="0">
                <a:latin typeface="Times New Roman" panose="02020603050405020304" pitchFamily="18" charset="0"/>
                <a:ea typeface="ＭＳ Ｐゴシック" panose="020B0600070205080204" pitchFamily="34" charset="-128"/>
              </a:rPr>
              <a:t> to check whether something is </a:t>
            </a:r>
            <a:r>
              <a:rPr lang="en-AU" altLang="en-US" b="1" baseline="0" dirty="0">
                <a:latin typeface="Times New Roman" panose="02020603050405020304" pitchFamily="18" charset="0"/>
                <a:ea typeface="ＭＳ Ｐゴシック" panose="020B0600070205080204" pitchFamily="34" charset="-128"/>
              </a:rPr>
              <a:t>missing</a:t>
            </a:r>
            <a:r>
              <a:rPr lang="en-AU" altLang="en-US" baseline="0" dirty="0">
                <a:latin typeface="Times New Roman" panose="02020603050405020304" pitchFamily="18" charset="0"/>
                <a:ea typeface="ＭＳ Ｐゴシック" panose="020B0600070205080204" pitchFamily="34" charset="-128"/>
              </a:rPr>
              <a:t> –  out of sight, out of mind.</a:t>
            </a:r>
            <a:endParaRPr lang="en-AU"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95421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FB5353-E30B-4C3E-AFEB-47EE98FF5777}" type="slidenum">
              <a:rPr lang="en-AU" altLang="en-US">
                <a:latin typeface="Times New Roman" panose="02020603050405020304" pitchFamily="18" charset="0"/>
              </a:rPr>
              <a:pPr/>
              <a:t>19</a:t>
            </a:fld>
            <a:endParaRPr lang="en-AU"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Times New Roman" panose="02020603050405020304" pitchFamily="18" charset="0"/>
                <a:ea typeface="ＭＳ Ｐゴシック" panose="020B0600070205080204" pitchFamily="34" charset="-128"/>
              </a:rPr>
              <a:t>Some of these properties can be checked automatically</a:t>
            </a:r>
          </a:p>
        </p:txBody>
      </p:sp>
    </p:spTree>
    <p:extLst>
      <p:ext uri="{BB962C8B-B14F-4D97-AF65-F5344CB8AC3E}">
        <p14:creationId xmlns:p14="http://schemas.microsoft.com/office/powerpoint/2010/main" val="3000039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E33CC5-A1F9-4033-91EB-C646DEE48600}" type="slidenum">
              <a:rPr lang="en-AU" altLang="en-US">
                <a:latin typeface="Times New Roman" panose="02020603050405020304" pitchFamily="18" charset="0"/>
              </a:rPr>
              <a:pPr/>
              <a:t>20</a:t>
            </a:fld>
            <a:endParaRPr lang="en-AU" altLang="en-US">
              <a:latin typeface="Times New Roman" panose="02020603050405020304" pitchFamily="18" charset="0"/>
            </a:endParaRPr>
          </a:p>
        </p:txBody>
      </p:sp>
    </p:spTree>
    <p:extLst>
      <p:ext uri="{BB962C8B-B14F-4D97-AF65-F5344CB8AC3E}">
        <p14:creationId xmlns:p14="http://schemas.microsoft.com/office/powerpoint/2010/main" val="4242320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New Roman" panose="02020603050405020304" pitchFamily="18" charset="0"/>
                <a:ea typeface="ＭＳ Ｐゴシック" panose="020B0600070205080204" pitchFamily="34" charset="-128"/>
              </a:rPr>
              <a:t>Have we got the right requirements? </a:t>
            </a:r>
            <a:r>
              <a:rPr lang="en-US" altLang="en-US" b="0" dirty="0">
                <a:latin typeface="Times New Roman" panose="02020603050405020304" pitchFamily="18" charset="0"/>
                <a:ea typeface="ＭＳ Ｐゴシック" panose="020B0600070205080204" pitchFamily="34" charset="-128"/>
              </a:rPr>
              <a:t>– this question refers to whether we have correctly</a:t>
            </a:r>
            <a:r>
              <a:rPr lang="en-US" altLang="en-US" b="0" baseline="0" dirty="0">
                <a:latin typeface="Times New Roman" panose="02020603050405020304" pitchFamily="18" charset="0"/>
                <a:ea typeface="ＭＳ Ｐゴシック" panose="020B0600070205080204" pitchFamily="34" charset="-128"/>
              </a:rPr>
              <a:t> captured the client’s requirements.</a:t>
            </a:r>
          </a:p>
          <a:p>
            <a:endParaRPr lang="en-US" altLang="en-US" b="0" baseline="0" dirty="0">
              <a:latin typeface="Times New Roman" panose="02020603050405020304" pitchFamily="18" charset="0"/>
              <a:ea typeface="ＭＳ Ｐゴシック" panose="020B0600070205080204" pitchFamily="34" charset="-128"/>
            </a:endParaRPr>
          </a:p>
          <a:p>
            <a:r>
              <a:rPr lang="en-US" altLang="en-US" b="1" baseline="0" dirty="0">
                <a:latin typeface="Times New Roman" panose="02020603050405020304" pitchFamily="18" charset="0"/>
                <a:ea typeface="ＭＳ Ｐゴシック" panose="020B0600070205080204" pitchFamily="34" charset="-128"/>
              </a:rPr>
              <a:t>Have we got the requirements right? </a:t>
            </a:r>
            <a:r>
              <a:rPr lang="en-US" altLang="en-US" b="0" baseline="0" dirty="0">
                <a:latin typeface="Times New Roman" panose="02020603050405020304" pitchFamily="18" charset="0"/>
                <a:ea typeface="ＭＳ Ｐゴシック" panose="020B0600070205080204" pitchFamily="34" charset="-128"/>
              </a:rPr>
              <a:t>– this question refers to “OK, we have got the client’s requirements correctly, but did we implement the requirements correctly? Did we deliver the product that </a:t>
            </a:r>
            <a:r>
              <a:rPr lang="en-US" altLang="en-US" b="0" u="sng" baseline="0" dirty="0">
                <a:latin typeface="Times New Roman" panose="02020603050405020304" pitchFamily="18" charset="0"/>
                <a:ea typeface="ＭＳ Ｐゴシック" panose="020B0600070205080204" pitchFamily="34" charset="-128"/>
              </a:rPr>
              <a:t>have</a:t>
            </a:r>
            <a:r>
              <a:rPr lang="en-US" altLang="en-US" b="0" baseline="0" dirty="0">
                <a:latin typeface="Times New Roman" panose="02020603050405020304" pitchFamily="18" charset="0"/>
                <a:ea typeface="ＭＳ Ｐゴシック" panose="020B0600070205080204" pitchFamily="34" charset="-128"/>
              </a:rPr>
              <a:t> those requirements that we correctly understood?”</a:t>
            </a:r>
            <a:endParaRPr lang="en-US" altLang="en-US" b="1" dirty="0">
              <a:latin typeface="Times New Roman" panose="02020603050405020304" pitchFamily="18" charset="0"/>
              <a:ea typeface="ＭＳ Ｐゴシック" panose="020B0600070205080204"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2B69C6-6562-4300-9A01-610DE6CA06FA}" type="slidenum">
              <a:rPr lang="en-AU" altLang="en-US">
                <a:latin typeface="Times New Roman" panose="02020603050405020304" pitchFamily="18" charset="0"/>
              </a:rPr>
              <a:pPr/>
              <a:t>21</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90641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29DF26-B584-4AAC-9173-48BB84AC22C6}" type="slidenum">
              <a:rPr lang="en-AU" altLang="en-US">
                <a:latin typeface="Times New Roman" panose="02020603050405020304" pitchFamily="18" charset="0"/>
              </a:rPr>
              <a:pPr/>
              <a:t>22</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899414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88FD32-0B55-42EF-8DA6-244D8D5344D7}" type="slidenum">
              <a:rPr lang="en-AU" altLang="en-US">
                <a:latin typeface="Times New Roman" panose="02020603050405020304" pitchFamily="18" charset="0"/>
              </a:rPr>
              <a:pPr/>
              <a:t>23</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38798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13F6A8-D85D-40E2-A85D-CFD9583B315A}" type="slidenum">
              <a:rPr lang="en-AU" altLang="en-US">
                <a:latin typeface="Times New Roman" panose="02020603050405020304" pitchFamily="18" charset="0"/>
              </a:rPr>
              <a:pPr/>
              <a:t>3</a:t>
            </a:fld>
            <a:endParaRPr lang="en-AU" altLang="en-US">
              <a:latin typeface="Times New Roman" panose="02020603050405020304" pitchFamily="18" charset="0"/>
            </a:endParaRPr>
          </a:p>
        </p:txBody>
      </p:sp>
    </p:spTree>
    <p:extLst>
      <p:ext uri="{BB962C8B-B14F-4D97-AF65-F5344CB8AC3E}">
        <p14:creationId xmlns:p14="http://schemas.microsoft.com/office/powerpoint/2010/main" val="411276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BEFFFA-9005-466B-80D5-3C891C43D0C8}" type="slidenum">
              <a:rPr lang="en-AU" altLang="en-US">
                <a:latin typeface="Times New Roman" panose="02020603050405020304" pitchFamily="18" charset="0"/>
              </a:rPr>
              <a:pPr/>
              <a:t>25</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9689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269D1B-45A5-490A-8AD2-E9B8DE8C1A8C}" type="slidenum">
              <a:rPr lang="en-AU" altLang="en-US">
                <a:latin typeface="Times New Roman" panose="02020603050405020304" pitchFamily="18" charset="0"/>
              </a:rPr>
              <a:pPr/>
              <a:t>26</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258025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002197-1200-4B1F-B9B1-4F43275C2A5C}" type="slidenum">
              <a:rPr lang="en-AU" altLang="en-US">
                <a:latin typeface="Times New Roman" panose="02020603050405020304" pitchFamily="18" charset="0"/>
              </a:rPr>
              <a:pPr/>
              <a:t>27</a:t>
            </a:fld>
            <a:endParaRPr lang="en-AU" altLang="en-US">
              <a:latin typeface="Times New Roman" panose="02020603050405020304" pitchFamily="18" charset="0"/>
            </a:endParaRPr>
          </a:p>
        </p:txBody>
      </p:sp>
    </p:spTree>
    <p:extLst>
      <p:ext uri="{BB962C8B-B14F-4D97-AF65-F5344CB8AC3E}">
        <p14:creationId xmlns:p14="http://schemas.microsoft.com/office/powerpoint/2010/main" val="4167282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62819D1-6628-4C49-A8D8-3AA6CC3AD52D}" type="slidenum">
              <a:rPr lang="en-AU" altLang="en-US">
                <a:latin typeface="Times New Roman" panose="02020603050405020304" pitchFamily="18" charset="0"/>
              </a:rPr>
              <a:pPr/>
              <a:t>28</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28789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1AAE31-0359-49CD-90BD-44249AC906A3}" type="slidenum">
              <a:rPr lang="en-AU" altLang="en-US">
                <a:latin typeface="Times New Roman" panose="02020603050405020304" pitchFamily="18" charset="0"/>
              </a:rPr>
              <a:pPr/>
              <a:t>29</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736350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we used snow cards at the beginning of the unit to capture requirements at a high level</a:t>
            </a:r>
          </a:p>
          <a:p>
            <a:r>
              <a:rPr lang="en-US" dirty="0"/>
              <a:t>Here is a bit more detail</a:t>
            </a:r>
          </a:p>
        </p:txBody>
      </p:sp>
      <p:sp>
        <p:nvSpPr>
          <p:cNvPr id="4" name="Slide Number Placeholder 3"/>
          <p:cNvSpPr>
            <a:spLocks noGrp="1"/>
          </p:cNvSpPr>
          <p:nvPr>
            <p:ph type="sldNum" sz="quarter" idx="5"/>
          </p:nvPr>
        </p:nvSpPr>
        <p:spPr/>
        <p:txBody>
          <a:bodyPr/>
          <a:lstStyle/>
          <a:p>
            <a:fld id="{169B53D2-AA8D-4D8E-8512-AD470497DE08}" type="slidenum">
              <a:rPr lang="en-AU" altLang="en-US" smtClean="0"/>
              <a:pPr/>
              <a:t>30</a:t>
            </a:fld>
            <a:endParaRPr lang="en-AU" altLang="en-US"/>
          </a:p>
        </p:txBody>
      </p:sp>
    </p:spTree>
    <p:extLst>
      <p:ext uri="{BB962C8B-B14F-4D97-AF65-F5344CB8AC3E}">
        <p14:creationId xmlns:p14="http://schemas.microsoft.com/office/powerpoint/2010/main" val="390021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CB18FF-87D7-4725-AEF5-D2BF715E5794}" type="slidenum">
              <a:rPr lang="en-AU" altLang="en-US">
                <a:latin typeface="Times New Roman" panose="02020603050405020304" pitchFamily="18" charset="0"/>
              </a:rPr>
              <a:pPr/>
              <a:t>33</a:t>
            </a:fld>
            <a:endParaRPr lang="en-AU" altLang="en-US">
              <a:latin typeface="Times New Roman" panose="02020603050405020304" pitchFamily="18" charset="0"/>
            </a:endParaRPr>
          </a:p>
        </p:txBody>
      </p:sp>
    </p:spTree>
    <p:extLst>
      <p:ext uri="{BB962C8B-B14F-4D97-AF65-F5344CB8AC3E}">
        <p14:creationId xmlns:p14="http://schemas.microsoft.com/office/powerpoint/2010/main" val="885671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23840E-C7E9-4D47-91B7-9BFCEE963149}" type="slidenum">
              <a:rPr lang="en-AU" altLang="en-US">
                <a:latin typeface="Times New Roman" panose="02020603050405020304" pitchFamily="18" charset="0"/>
              </a:rPr>
              <a:pPr/>
              <a:t>35</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926415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5BEB6F-BC1E-420D-B1FA-F786A9544750}" type="slidenum">
              <a:rPr lang="en-AU" altLang="en-US">
                <a:latin typeface="Times New Roman" panose="02020603050405020304" pitchFamily="18" charset="0"/>
              </a:rPr>
              <a:pPr/>
              <a:t>37</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849866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EC92B4-8497-4043-BE9F-6DBBDD7A8213}" type="slidenum">
              <a:rPr lang="en-AU" altLang="en-US">
                <a:latin typeface="Times New Roman" panose="02020603050405020304" pitchFamily="18" charset="0"/>
              </a:rPr>
              <a:pPr/>
              <a:t>38</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93998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D34F9CC-0FC4-4795-A4D6-09571D734B56}" type="slidenum">
              <a:rPr lang="en-AU" altLang="en-US">
                <a:latin typeface="Times New Roman" panose="02020603050405020304" pitchFamily="18" charset="0"/>
              </a:rPr>
              <a:pPr/>
              <a:t>5</a:t>
            </a:fld>
            <a:endParaRPr lang="en-AU" altLang="en-US">
              <a:latin typeface="Times New Roman" panose="02020603050405020304" pitchFamily="18" charset="0"/>
            </a:endParaRPr>
          </a:p>
        </p:txBody>
      </p:sp>
    </p:spTree>
    <p:extLst>
      <p:ext uri="{BB962C8B-B14F-4D97-AF65-F5344CB8AC3E}">
        <p14:creationId xmlns:p14="http://schemas.microsoft.com/office/powerpoint/2010/main" val="4112632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727B7A-992E-4883-BAC4-ACAF9B7DBC45}" type="slidenum">
              <a:rPr lang="en-AU" altLang="en-US">
                <a:latin typeface="Times New Roman" panose="02020603050405020304" pitchFamily="18" charset="0"/>
              </a:rPr>
              <a:pPr/>
              <a:t>39</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598405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AA35EBA-27AF-4B5A-BD08-1E039C472EE0}" type="slidenum">
              <a:rPr lang="en-AU" altLang="en-US">
                <a:latin typeface="Times New Roman" panose="02020603050405020304" pitchFamily="18" charset="0"/>
              </a:rPr>
              <a:pPr/>
              <a:t>42</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12887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E9272D4-B0D3-46F2-94DE-D2FED88A08F8}" type="slidenum">
              <a:rPr lang="en-AU" altLang="en-US">
                <a:latin typeface="Times New Roman" panose="02020603050405020304" pitchFamily="18" charset="0"/>
              </a:rPr>
              <a:pPr/>
              <a:t>43</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07716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D59DD8A-6455-4C49-B005-E16DB293610C}" type="slidenum">
              <a:rPr lang="en-AU" altLang="en-US">
                <a:latin typeface="Times New Roman" panose="02020603050405020304" pitchFamily="18" charset="0"/>
              </a:rPr>
              <a:pPr/>
              <a:t>44</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828306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69DD151-C5B0-4C85-9566-4A0D2E87B263}" type="slidenum">
              <a:rPr lang="en-AU" altLang="en-US" smtClean="0"/>
              <a:pPr/>
              <a:t>46</a:t>
            </a:fld>
            <a:endParaRPr lang="en-AU" altLang="en-US"/>
          </a:p>
        </p:txBody>
      </p:sp>
    </p:spTree>
    <p:extLst>
      <p:ext uri="{BB962C8B-B14F-4D97-AF65-F5344CB8AC3E}">
        <p14:creationId xmlns:p14="http://schemas.microsoft.com/office/powerpoint/2010/main" val="68313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1947CB-8490-4D3B-BE46-FEBDA91C1494}" type="slidenum">
              <a:rPr lang="en-AU" altLang="en-US">
                <a:latin typeface="Times New Roman" panose="02020603050405020304" pitchFamily="18" charset="0"/>
              </a:rPr>
              <a:pPr/>
              <a:t>6</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77582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You are not required to write a full RSD for </a:t>
            </a:r>
            <a:r>
              <a:rPr lang="en-US"/>
              <a:t>the project</a:t>
            </a:r>
          </a:p>
          <a:p>
            <a:endParaRPr lang="en-US"/>
          </a:p>
        </p:txBody>
      </p:sp>
      <p:sp>
        <p:nvSpPr>
          <p:cNvPr id="4" name="Slide Number Placeholder 3"/>
          <p:cNvSpPr>
            <a:spLocks noGrp="1"/>
          </p:cNvSpPr>
          <p:nvPr>
            <p:ph type="sldNum" sz="quarter" idx="5"/>
          </p:nvPr>
        </p:nvSpPr>
        <p:spPr/>
        <p:txBody>
          <a:bodyPr/>
          <a:lstStyle/>
          <a:p>
            <a:fld id="{069DD151-C5B0-4C85-9566-4A0D2E87B263}" type="slidenum">
              <a:rPr lang="en-AU" altLang="en-US" smtClean="0"/>
              <a:pPr/>
              <a:t>7</a:t>
            </a:fld>
            <a:endParaRPr lang="en-AU" altLang="en-US"/>
          </a:p>
        </p:txBody>
      </p:sp>
    </p:spTree>
    <p:extLst>
      <p:ext uri="{BB962C8B-B14F-4D97-AF65-F5344CB8AC3E}">
        <p14:creationId xmlns:p14="http://schemas.microsoft.com/office/powerpoint/2010/main" val="1909941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7E6139-2416-4760-85BC-7CD7996BAC45}" type="slidenum">
              <a:rPr lang="en-AU" altLang="en-US">
                <a:latin typeface="Times New Roman" panose="02020603050405020304" pitchFamily="18" charset="0"/>
              </a:rPr>
              <a:pPr/>
              <a:t>10</a:t>
            </a:fld>
            <a:endParaRPr lang="en-AU"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Times New Roman" panose="02020603050405020304" pitchFamily="18" charset="0"/>
                <a:ea typeface="ＭＳ Ｐゴシック" panose="020B0600070205080204" pitchFamily="34" charset="-128"/>
              </a:rPr>
              <a:t>4 things you can do to help you write better reqs specs</a:t>
            </a:r>
          </a:p>
        </p:txBody>
      </p:sp>
    </p:spTree>
    <p:extLst>
      <p:ext uri="{BB962C8B-B14F-4D97-AF65-F5344CB8AC3E}">
        <p14:creationId xmlns:p14="http://schemas.microsoft.com/office/powerpoint/2010/main" val="84566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NL = Natural Language</a:t>
            </a:r>
          </a:p>
          <a:p>
            <a:endParaRPr lang="en-US" altLang="en-US" dirty="0">
              <a:latin typeface="Times New Roman" panose="02020603050405020304" pitchFamily="18" charset="0"/>
              <a:ea typeface="ＭＳ Ｐゴシック" panose="020B0600070205080204"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DEFA59-AAFC-434E-91BC-915EC3646895}" type="slidenum">
              <a:rPr lang="en-AU" altLang="en-US">
                <a:latin typeface="Times New Roman" panose="02020603050405020304" pitchFamily="18" charset="0"/>
              </a:rPr>
              <a:pPr/>
              <a:t>11</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94568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6C5D55B-2884-4E72-8D06-0F98FE820042}" type="slidenum">
              <a:rPr lang="en-AU" altLang="en-US">
                <a:latin typeface="Times New Roman" panose="02020603050405020304" pitchFamily="18" charset="0"/>
              </a:rPr>
              <a:pPr/>
              <a:t>12</a:t>
            </a:fld>
            <a:endParaRPr lang="en-AU" alt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latin typeface="Times New Roman" panose="02020603050405020304" pitchFamily="18" charset="0"/>
                <a:ea typeface="ＭＳ Ｐゴシック" panose="020B0600070205080204" pitchFamily="34" charset="-128"/>
              </a:rPr>
              <a:t>Rewrite these requirements so they can be objectively validated</a:t>
            </a:r>
          </a:p>
          <a:p>
            <a:r>
              <a:rPr lang="en-AU" altLang="en-US" dirty="0">
                <a:latin typeface="Times New Roman" panose="02020603050405020304" pitchFamily="18" charset="0"/>
                <a:ea typeface="ＭＳ Ｐゴシック" panose="020B0600070205080204" pitchFamily="34" charset="-128"/>
              </a:rPr>
              <a:t>For example, use metrics for “usability”, “acceptable performance” etc.</a:t>
            </a:r>
          </a:p>
          <a:p>
            <a:pPr marL="171450" indent="-171450">
              <a:buFont typeface="Arial" panose="020B0604020202020204" pitchFamily="34" charset="0"/>
              <a:buChar char="•"/>
            </a:pPr>
            <a:r>
              <a:rPr lang="en-AU" altLang="en-US" dirty="0">
                <a:latin typeface="Times New Roman" panose="02020603050405020304" pitchFamily="18" charset="0"/>
                <a:ea typeface="ＭＳ Ｐゴシック" panose="020B0600070205080204" pitchFamily="34" charset="-128"/>
              </a:rPr>
              <a:t>Bullet point</a:t>
            </a:r>
            <a:r>
              <a:rPr lang="en-AU" altLang="en-US" baseline="0" dirty="0">
                <a:latin typeface="Times New Roman" panose="02020603050405020304" pitchFamily="18" charset="0"/>
                <a:ea typeface="ＭＳ Ｐゴシック" panose="020B0600070205080204" pitchFamily="34" charset="-128"/>
              </a:rPr>
              <a:t> 1: quantify “acceptable performance”, e.g. less than 5 seconds’ response time?</a:t>
            </a:r>
          </a:p>
          <a:p>
            <a:pPr marL="171450" indent="-171450">
              <a:buFont typeface="Arial" panose="020B0604020202020204" pitchFamily="34" charset="0"/>
              <a:buChar char="•"/>
            </a:pPr>
            <a:r>
              <a:rPr lang="en-AU" altLang="en-US" baseline="0" dirty="0">
                <a:latin typeface="Times New Roman" panose="02020603050405020304" pitchFamily="18" charset="0"/>
                <a:ea typeface="ＭＳ Ｐゴシック" panose="020B0600070205080204" pitchFamily="34" charset="-128"/>
              </a:rPr>
              <a:t>Last bullet point: need to use some metric, e.g. the learning time (such as 2 days? Half an hour?) needed for inexperienced users</a:t>
            </a:r>
          </a:p>
          <a:p>
            <a:pPr marL="0" indent="0">
              <a:buFont typeface="Arial" panose="020B0604020202020204" pitchFamily="34" charset="0"/>
              <a:buNone/>
            </a:pPr>
            <a:endParaRPr lang="en-AU" altLang="en-US" baseline="0" dirty="0">
              <a:latin typeface="Times New Roman" panose="02020603050405020304" pitchFamily="18" charset="0"/>
              <a:ea typeface="ＭＳ Ｐゴシック" panose="020B0600070205080204" pitchFamily="34" charset="-128"/>
            </a:endParaRPr>
          </a:p>
          <a:p>
            <a:r>
              <a:rPr lang="en-AU" sz="1200" b="0" kern="1200" dirty="0">
                <a:solidFill>
                  <a:schemeClr val="tx1"/>
                </a:solidFill>
                <a:effectLst/>
                <a:latin typeface="Times New Roman" charset="0"/>
                <a:ea typeface="ＭＳ Ｐゴシック" charset="-128"/>
                <a:cs typeface="ＭＳ Ｐゴシック" charset="-128"/>
              </a:rPr>
              <a:t>Consider</a:t>
            </a:r>
            <a:r>
              <a:rPr lang="en-AU" sz="1200" b="0" kern="1200" baseline="0" dirty="0">
                <a:solidFill>
                  <a:schemeClr val="tx1"/>
                </a:solidFill>
                <a:effectLst/>
                <a:latin typeface="Times New Roman" charset="0"/>
                <a:ea typeface="ＭＳ Ｐゴシック" charset="-128"/>
                <a:cs typeface="ＭＳ Ｐゴシック" charset="-128"/>
              </a:rPr>
              <a:t> using some </a:t>
            </a:r>
            <a:r>
              <a:rPr lang="en-AU" sz="1200" b="1" kern="1200" baseline="0" dirty="0">
                <a:solidFill>
                  <a:schemeClr val="tx1"/>
                </a:solidFill>
                <a:effectLst/>
                <a:latin typeface="Times New Roman" charset="0"/>
                <a:ea typeface="ＭＳ Ｐゴシック" charset="-128"/>
                <a:cs typeface="ＭＳ Ｐゴシック" charset="-128"/>
              </a:rPr>
              <a:t>p</a:t>
            </a:r>
            <a:r>
              <a:rPr lang="en-AU" sz="1200" b="1" kern="1200" dirty="0">
                <a:solidFill>
                  <a:schemeClr val="tx1"/>
                </a:solidFill>
                <a:effectLst/>
                <a:latin typeface="Times New Roman" charset="0"/>
                <a:ea typeface="ＭＳ Ｐゴシック" charset="-128"/>
                <a:cs typeface="ＭＳ Ｐゴシック" charset="-128"/>
              </a:rPr>
              <a:t>erformance-based usability metrics</a:t>
            </a:r>
            <a:r>
              <a:rPr lang="en-AU" sz="1200" b="0" kern="1200" baseline="0" dirty="0">
                <a:solidFill>
                  <a:schemeClr val="tx1"/>
                </a:solidFill>
                <a:effectLst/>
                <a:latin typeface="Times New Roman" charset="0"/>
                <a:ea typeface="ＭＳ Ｐゴシック" charset="-128"/>
                <a:cs typeface="ＭＳ Ｐゴシック" charset="-128"/>
              </a:rPr>
              <a:t> for some of the bullet points above. These metrics include</a:t>
            </a:r>
            <a:r>
              <a:rPr lang="en-AU" sz="1200" kern="1200" dirty="0">
                <a:solidFill>
                  <a:schemeClr val="tx1"/>
                </a:solidFill>
                <a:effectLst/>
                <a:latin typeface="Times New Roman" charset="0"/>
                <a:ea typeface="ＭＳ Ｐゴシック" charset="-128"/>
                <a:cs typeface="ＭＳ Ｐゴシック" charset="-128"/>
              </a:rPr>
              <a:t>:</a:t>
            </a:r>
          </a:p>
          <a:p>
            <a:pPr marL="171450" indent="-171450">
              <a:buFontTx/>
              <a:buChar char="-"/>
            </a:pPr>
            <a:r>
              <a:rPr lang="en-AU" sz="1200" kern="1200" dirty="0">
                <a:solidFill>
                  <a:schemeClr val="tx1"/>
                </a:solidFill>
                <a:effectLst/>
                <a:latin typeface="Times New Roman" charset="0"/>
                <a:ea typeface="ＭＳ Ｐゴシック" charset="-128"/>
                <a:cs typeface="ＭＳ Ｐゴシック" charset="-128"/>
              </a:rPr>
              <a:t>Task time, or the total time required for each task under study.</a:t>
            </a:r>
          </a:p>
          <a:p>
            <a:pPr marL="171450" indent="-171450">
              <a:buFontTx/>
              <a:buChar char="-"/>
            </a:pPr>
            <a:r>
              <a:rPr lang="en-AU" sz="1200" kern="1200" dirty="0">
                <a:solidFill>
                  <a:schemeClr val="tx1"/>
                </a:solidFill>
                <a:effectLst/>
                <a:latin typeface="Times New Roman" charset="0"/>
                <a:ea typeface="ＭＳ Ｐゴシック" charset="-128"/>
                <a:cs typeface="ＭＳ Ｐゴシック" charset="-128"/>
              </a:rPr>
              <a:t>Snag, help, and search times, which concern the amount of time users spend dealing with problems such as seeking help or unproductively hunting through a system.</a:t>
            </a:r>
          </a:p>
          <a:p>
            <a:pPr marL="171450" indent="-171450">
              <a:buFontTx/>
              <a:buChar char="-"/>
            </a:pPr>
            <a:r>
              <a:rPr lang="en-AU" sz="1200" kern="1200" dirty="0">
                <a:solidFill>
                  <a:schemeClr val="tx1"/>
                </a:solidFill>
                <a:effectLst/>
                <a:latin typeface="Times New Roman" charset="0"/>
                <a:ea typeface="ＭＳ Ｐゴシック" charset="-128"/>
                <a:cs typeface="ＭＳ Ｐゴシック" charset="-128"/>
              </a:rPr>
              <a:t>Effectiveness, which as a metric is derived from measures of the quantity and quality of task output and measures whether users succeed in achieving their goals when working with a system.</a:t>
            </a:r>
          </a:p>
          <a:p>
            <a:pPr marL="171450" indent="-171450">
              <a:buFontTx/>
              <a:buChar char="-"/>
            </a:pPr>
            <a:r>
              <a:rPr lang="en-AU" sz="1200" kern="1200" dirty="0">
                <a:solidFill>
                  <a:schemeClr val="tx1"/>
                </a:solidFill>
                <a:effectLst/>
                <a:latin typeface="Times New Roman" charset="0"/>
                <a:ea typeface="ＭＳ Ｐゴシック" charset="-128"/>
                <a:cs typeface="ＭＳ Ｐゴシック" charset="-128"/>
              </a:rPr>
              <a:t>Efficiency, which relates effectiveness to the task time and thus measures the rate of task output.</a:t>
            </a:r>
          </a:p>
          <a:p>
            <a:pPr marL="171450" indent="-171450">
              <a:buFontTx/>
              <a:buChar char="-"/>
            </a:pPr>
            <a:r>
              <a:rPr lang="en-AU" sz="1200" kern="1200" dirty="0">
                <a:solidFill>
                  <a:schemeClr val="tx1"/>
                </a:solidFill>
                <a:effectLst/>
                <a:latin typeface="Times New Roman" charset="0"/>
                <a:ea typeface="ＭＳ Ｐゴシック" charset="-128"/>
                <a:cs typeface="ＭＳ Ｐゴシック" charset="-128"/>
              </a:rPr>
              <a:t>Relative efficiency, which indicates how efficiently a task is performed by a general user compared with an expert user on the same system or with the same task on another system.</a:t>
            </a:r>
          </a:p>
          <a:p>
            <a:pPr marL="171450" indent="-171450">
              <a:buFontTx/>
              <a:buChar char="-"/>
            </a:pPr>
            <a:r>
              <a:rPr lang="en-AU" sz="1200" kern="1200" dirty="0">
                <a:solidFill>
                  <a:schemeClr val="tx1"/>
                </a:solidFill>
                <a:effectLst/>
                <a:latin typeface="Times New Roman" charset="0"/>
                <a:ea typeface="ＭＳ Ｐゴシック" charset="-128"/>
                <a:cs typeface="ＭＳ Ｐゴシック" charset="-128"/>
              </a:rPr>
              <a:t>Productive period or the proportion of task time not spent in snag, help, or search (i.e., the relative amount of productive work time).</a:t>
            </a:r>
          </a:p>
          <a:p>
            <a:pPr marL="0" indent="0">
              <a:buFont typeface="Arial" panose="020B0604020202020204" pitchFamily="34" charset="0"/>
              <a:buNone/>
            </a:pPr>
            <a:endParaRPr lang="en-AU"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1845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F1541C-7D71-42BF-B39F-6ED68C5501D8}" type="slidenum">
              <a:rPr lang="en-AU" altLang="en-US">
                <a:latin typeface="Times New Roman" panose="02020603050405020304" pitchFamily="18" charset="0"/>
              </a:rPr>
              <a:pPr/>
              <a:t>13</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665411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6" name="Picture 6" descr="W:\Emily\Presentation assets\UWAM0289 Presentation pg1.png"/>
          <p:cNvPicPr>
            <a:picLocks noChangeAspect="1" noChangeArrowheads="1"/>
          </p:cNvPicPr>
          <p:nvPr/>
        </p:nvPicPr>
        <p:blipFill rotWithShape="1">
          <a:blip r:embed="rId3">
            <a:extLst>
              <a:ext uri="{28A0092B-C50C-407E-A947-70E740481C1C}">
                <a14:useLocalDpi xmlns:a14="http://schemas.microsoft.com/office/drawing/2010/main" val="0"/>
              </a:ext>
            </a:extLst>
          </a:blip>
          <a:srcRect l="91964" t="87895"/>
          <a:stretch/>
        </p:blipFill>
        <p:spPr bwMode="auto">
          <a:xfrm>
            <a:off x="8417859" y="6033246"/>
            <a:ext cx="735536" cy="8309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75488" y="1539208"/>
            <a:ext cx="6472776" cy="1872208"/>
          </a:xfrm>
          <a:prstGeom prst="rect">
            <a:avLst/>
          </a:prstGeom>
        </p:spPr>
        <p:txBody>
          <a:bodyPr tIns="0" bIns="0">
            <a:normAutofit/>
          </a:bodyPr>
          <a:lstStyle>
            <a:lvl1pPr algn="l">
              <a:lnSpc>
                <a:spcPct val="100000"/>
              </a:lnSpc>
              <a:defRPr sz="6200" baseline="0">
                <a:solidFill>
                  <a:schemeClr val="bg1"/>
                </a:solidFill>
                <a:latin typeface="Arial" pitchFamily="34" charset="0"/>
                <a:cs typeface="Arial" pitchFamily="34" charset="0"/>
              </a:defRPr>
            </a:lvl1pPr>
          </a:lstStyle>
          <a:p>
            <a:r>
              <a:rPr lang="en-US" dirty="0"/>
              <a:t>Main heading</a:t>
            </a:r>
            <a:endParaRPr lang="en-AU" dirty="0"/>
          </a:p>
        </p:txBody>
      </p:sp>
      <p:sp>
        <p:nvSpPr>
          <p:cNvPr id="5" name="Subtitle 2"/>
          <p:cNvSpPr>
            <a:spLocks noGrp="1"/>
          </p:cNvSpPr>
          <p:nvPr>
            <p:ph type="subTitle" idx="1" hasCustomPrompt="1"/>
          </p:nvPr>
        </p:nvSpPr>
        <p:spPr>
          <a:xfrm>
            <a:off x="475488" y="3455288"/>
            <a:ext cx="6472800" cy="288032"/>
          </a:xfrm>
          <a:prstGeom prst="rect">
            <a:avLst/>
          </a:prstGeom>
        </p:spPr>
        <p:txBody>
          <a:bodyPr/>
          <a:lstStyle>
            <a:lvl1pPr marL="0" indent="0" algn="l">
              <a:buNone/>
              <a:defRPr sz="1230" b="1" baseline="0">
                <a:solidFill>
                  <a:srgbClr val="DDB10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a:t>
            </a:r>
            <a:endParaRPr lang="en-AU" dirty="0"/>
          </a:p>
        </p:txBody>
      </p:sp>
      <p:cxnSp>
        <p:nvCxnSpPr>
          <p:cNvPr id="4" name="Straight Connector 3"/>
          <p:cNvCxnSpPr/>
          <p:nvPr/>
        </p:nvCxnSpPr>
        <p:spPr>
          <a:xfrm>
            <a:off x="475488"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32240"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6656"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61072"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sp>
        <p:nvSpPr>
          <p:cNvPr id="25" name="Text Placeholder 10"/>
          <p:cNvSpPr>
            <a:spLocks noGrp="1"/>
          </p:cNvSpPr>
          <p:nvPr>
            <p:ph type="body" sz="quarter" idx="15" hasCustomPrompt="1"/>
          </p:nvPr>
        </p:nvSpPr>
        <p:spPr>
          <a:xfrm>
            <a:off x="6889234" y="1844824"/>
            <a:ext cx="1896393" cy="2952328"/>
          </a:xfrm>
          <a:prstGeom prst="rect">
            <a:avLst/>
          </a:prstGeom>
          <a:blipFill>
            <a:blip r:embed="rId4"/>
            <a:stretch>
              <a:fillRect/>
            </a:stretch>
          </a:blipFill>
        </p:spPr>
        <p:txBody>
          <a:bodyPr tIns="0"/>
          <a:lstStyle>
            <a:lvl1pPr marL="0" indent="0">
              <a:lnSpc>
                <a:spcPct val="124000"/>
              </a:lnSpc>
              <a:buNone/>
              <a:defRPr sz="1250" baseline="0">
                <a:solidFill>
                  <a:schemeClr val="bg1"/>
                </a:solidFill>
                <a:latin typeface="UWA" pitchFamily="50" charset="0"/>
              </a:defRPr>
            </a:lvl1pPr>
          </a:lstStyle>
          <a:p>
            <a:pPr lvl="0"/>
            <a:r>
              <a:rPr lang="en-US" dirty="0"/>
              <a:t>  </a:t>
            </a:r>
            <a:endParaRPr lang="en-AU" dirty="0"/>
          </a:p>
        </p:txBody>
      </p:sp>
      <p:sp>
        <p:nvSpPr>
          <p:cNvPr id="18" name="Text Placeholder 6"/>
          <p:cNvSpPr>
            <a:spLocks noGrp="1"/>
          </p:cNvSpPr>
          <p:nvPr>
            <p:ph type="body" sz="quarter" idx="16" hasCustomPrompt="1"/>
          </p:nvPr>
        </p:nvSpPr>
        <p:spPr>
          <a:xfrm>
            <a:off x="2462944"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
        <p:nvSpPr>
          <p:cNvPr id="19" name="Text Placeholder 6"/>
          <p:cNvSpPr>
            <a:spLocks noGrp="1"/>
          </p:cNvSpPr>
          <p:nvPr>
            <p:ph type="body" sz="quarter" idx="17" hasCustomPrompt="1"/>
          </p:nvPr>
        </p:nvSpPr>
        <p:spPr>
          <a:xfrm>
            <a:off x="4549092"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
        <p:nvSpPr>
          <p:cNvPr id="20" name="Text Placeholder 6"/>
          <p:cNvSpPr>
            <a:spLocks noGrp="1"/>
          </p:cNvSpPr>
          <p:nvPr>
            <p:ph type="body" sz="quarter" idx="18"/>
          </p:nvPr>
        </p:nvSpPr>
        <p:spPr>
          <a:xfrm>
            <a:off x="6635240"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a:t>Edit Master text styles</a:t>
            </a:r>
          </a:p>
        </p:txBody>
      </p:sp>
      <p:sp>
        <p:nvSpPr>
          <p:cNvPr id="21" name="Text Placeholder 6"/>
          <p:cNvSpPr>
            <a:spLocks noGrp="1"/>
          </p:cNvSpPr>
          <p:nvPr>
            <p:ph type="body" sz="quarter" idx="19" hasCustomPrompt="1"/>
          </p:nvPr>
        </p:nvSpPr>
        <p:spPr>
          <a:xfrm>
            <a:off x="376796"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Tree>
    <p:extLst>
      <p:ext uri="{BB962C8B-B14F-4D97-AF65-F5344CB8AC3E}">
        <p14:creationId xmlns:p14="http://schemas.microsoft.com/office/powerpoint/2010/main" val="62200471"/>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4" name="Rectangle 3"/>
          <p:cNvSpPr/>
          <p:nvPr/>
        </p:nvSpPr>
        <p:spPr>
          <a:xfrm>
            <a:off x="0" y="1129288"/>
            <a:ext cx="9144000" cy="573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3" name="Slide Number Placeholder 2"/>
          <p:cNvSpPr>
            <a:spLocks noGrp="1"/>
          </p:cNvSpPr>
          <p:nvPr>
            <p:ph type="sldNum" sz="quarter" idx="10"/>
          </p:nvPr>
        </p:nvSpPr>
        <p:spPr>
          <a:xfrm>
            <a:off x="6876256" y="6364968"/>
            <a:ext cx="2133600" cy="365125"/>
          </a:xfrm>
          <a:prstGeom prst="rect">
            <a:avLst/>
          </a:prstGeom>
        </p:spPr>
        <p:txBody>
          <a:bodyPr>
            <a:noAutofit/>
          </a:bodyPr>
          <a:lstStyle>
            <a:lvl1pPr>
              <a:defRPr baseline="0">
                <a:solidFill>
                  <a:schemeClr val="tx2"/>
                </a:solidFill>
              </a:defRPr>
            </a:lvl1pPr>
          </a:lstStyle>
          <a:p>
            <a:fld id="{F1918EE3-64B1-4324-9151-8BA1C2B10113}" type="slidenum">
              <a:rPr lang="en-US" altLang="en-US" smtClean="0"/>
              <a:pPr/>
              <a:t>‹#›</a:t>
            </a:fld>
            <a:endParaRPr lang="en-US" altLang="en-US"/>
          </a:p>
        </p:txBody>
      </p:sp>
      <p:sp>
        <p:nvSpPr>
          <p:cNvPr id="5" name="Text Placeholder 4"/>
          <p:cNvSpPr>
            <a:spLocks noGrp="1"/>
          </p:cNvSpPr>
          <p:nvPr>
            <p:ph type="body" sz="quarter" idx="11" hasCustomPrompt="1"/>
          </p:nvPr>
        </p:nvSpPr>
        <p:spPr>
          <a:xfrm>
            <a:off x="468313" y="1412875"/>
            <a:ext cx="8064500" cy="503957"/>
          </a:xfrm>
          <a:prstGeom prst="rect">
            <a:avLst/>
          </a:prstGeom>
        </p:spPr>
        <p:txBody>
          <a:bodyPr>
            <a:noAutofit/>
          </a:bodyPr>
          <a:lstStyle>
            <a:lvl1pPr marL="0" indent="0">
              <a:buNone/>
              <a:defRPr sz="2200" baseline="0"/>
            </a:lvl1pPr>
          </a:lstStyle>
          <a:p>
            <a:pPr lvl="0"/>
            <a:r>
              <a:rPr lang="en-US" dirty="0"/>
              <a:t>Subheading</a:t>
            </a:r>
          </a:p>
        </p:txBody>
      </p:sp>
      <p:sp>
        <p:nvSpPr>
          <p:cNvPr id="10" name="Text Placeholder 9"/>
          <p:cNvSpPr>
            <a:spLocks noGrp="1"/>
          </p:cNvSpPr>
          <p:nvPr>
            <p:ph type="body" sz="quarter" idx="13" hasCustomPrompt="1"/>
          </p:nvPr>
        </p:nvSpPr>
        <p:spPr>
          <a:xfrm>
            <a:off x="467545" y="3284984"/>
            <a:ext cx="8064896" cy="936105"/>
          </a:xfrm>
          <a:prstGeom prst="rect">
            <a:avLst/>
          </a:prstGeom>
        </p:spPr>
        <p:txBody>
          <a:bodyPr>
            <a:noAutofit/>
          </a:bodyPr>
          <a:lstStyle>
            <a:lvl1pPr marL="285750" indent="-285750">
              <a:buFont typeface="Arial" panose="020B0604020202020204" pitchFamily="34" charset="0"/>
              <a:buChar char="•"/>
              <a:defRPr sz="1800"/>
            </a:lvl1pPr>
          </a:lstStyle>
          <a:p>
            <a:pPr lvl="0"/>
            <a:r>
              <a:rPr lang="en-AU" sz="1800" dirty="0"/>
              <a:t>Bullets</a:t>
            </a:r>
          </a:p>
          <a:p>
            <a:pPr lvl="0"/>
            <a:endParaRPr lang="en-AU" dirty="0"/>
          </a:p>
        </p:txBody>
      </p:sp>
      <p:sp>
        <p:nvSpPr>
          <p:cNvPr id="14" name="Text Placeholder 13"/>
          <p:cNvSpPr>
            <a:spLocks noGrp="1"/>
          </p:cNvSpPr>
          <p:nvPr>
            <p:ph type="body" sz="quarter" idx="15" hasCustomPrompt="1"/>
          </p:nvPr>
        </p:nvSpPr>
        <p:spPr>
          <a:xfrm>
            <a:off x="468313" y="5300663"/>
            <a:ext cx="8064500" cy="864641"/>
          </a:xfrm>
          <a:prstGeom prst="rect">
            <a:avLst/>
          </a:prstGeom>
        </p:spPr>
        <p:txBody>
          <a:bodyPr>
            <a:noAutofit/>
          </a:bodyPr>
          <a:lstStyle>
            <a:lvl1pPr marL="0" indent="0">
              <a:buNone/>
              <a:defRPr sz="2500" b="1" baseline="0"/>
            </a:lvl1pPr>
            <a:lvl2pPr>
              <a:defRPr sz="2500"/>
            </a:lvl2pPr>
            <a:lvl3pPr>
              <a:defRPr sz="2500"/>
            </a:lvl3pPr>
            <a:lvl4pPr>
              <a:defRPr sz="2500"/>
            </a:lvl4pPr>
            <a:lvl5pPr>
              <a:defRPr sz="2500"/>
            </a:lvl5pPr>
          </a:lstStyle>
          <a:p>
            <a:pPr lvl="0"/>
            <a:r>
              <a:rPr lang="en-AU" dirty="0"/>
              <a:t>Feature text</a:t>
            </a:r>
          </a:p>
        </p:txBody>
      </p:sp>
      <p:sp>
        <p:nvSpPr>
          <p:cNvPr id="16" name="Text Placeholder 15"/>
          <p:cNvSpPr>
            <a:spLocks noGrp="1"/>
          </p:cNvSpPr>
          <p:nvPr>
            <p:ph type="body" sz="quarter" idx="16" hasCustomPrompt="1"/>
          </p:nvPr>
        </p:nvSpPr>
        <p:spPr>
          <a:xfrm>
            <a:off x="467841" y="476325"/>
            <a:ext cx="6048375" cy="576411"/>
          </a:xfrm>
          <a:prstGeom prst="rect">
            <a:avLst/>
          </a:prstGeom>
        </p:spPr>
        <p:txBody>
          <a:bodyPr>
            <a:noAutofit/>
          </a:bodyPr>
          <a:lstStyle>
            <a:lvl1pPr marL="0" indent="0">
              <a:buNone/>
              <a:defRPr sz="2500" b="1" baseline="0">
                <a:solidFill>
                  <a:srgbClr val="27348B"/>
                </a:solidFill>
              </a:defRPr>
            </a:lvl1pPr>
          </a:lstStyle>
          <a:p>
            <a:pPr lvl="0"/>
            <a:r>
              <a:rPr lang="en-AU" dirty="0"/>
              <a:t>Cover title (optional)</a:t>
            </a:r>
          </a:p>
        </p:txBody>
      </p:sp>
      <p:sp>
        <p:nvSpPr>
          <p:cNvPr id="18" name="Text Placeholder 17"/>
          <p:cNvSpPr>
            <a:spLocks noGrp="1"/>
          </p:cNvSpPr>
          <p:nvPr>
            <p:ph type="body" sz="quarter" idx="17" hasCustomPrompt="1"/>
          </p:nvPr>
        </p:nvSpPr>
        <p:spPr>
          <a:xfrm>
            <a:off x="468313" y="1989138"/>
            <a:ext cx="8064500" cy="359742"/>
          </a:xfrm>
          <a:prstGeom prst="rect">
            <a:avLst/>
          </a:prstGeom>
        </p:spPr>
        <p:txBody>
          <a:bodyPr tIns="0">
            <a:noAutofit/>
          </a:bodyPr>
          <a:lstStyle>
            <a:lvl1pPr marL="0" indent="0">
              <a:buNone/>
              <a:defRPr sz="1800" b="1" baseline="0"/>
            </a:lvl1pPr>
          </a:lstStyle>
          <a:p>
            <a:pPr lvl="0"/>
            <a:r>
              <a:rPr lang="en-AU" b="1" dirty="0"/>
              <a:t>Body text bold</a:t>
            </a:r>
            <a:endParaRPr lang="en-AU" dirty="0"/>
          </a:p>
        </p:txBody>
      </p:sp>
      <p:sp>
        <p:nvSpPr>
          <p:cNvPr id="20" name="Text Placeholder 19"/>
          <p:cNvSpPr>
            <a:spLocks noGrp="1"/>
          </p:cNvSpPr>
          <p:nvPr>
            <p:ph type="body" sz="quarter" idx="18" hasCustomPrompt="1"/>
          </p:nvPr>
        </p:nvSpPr>
        <p:spPr>
          <a:xfrm>
            <a:off x="467544" y="2348880"/>
            <a:ext cx="8064500" cy="864096"/>
          </a:xfrm>
          <a:prstGeom prst="rect">
            <a:avLst/>
          </a:prstGeom>
        </p:spPr>
        <p:txBody>
          <a:bodyPr>
            <a:noAutofit/>
          </a:bodyPr>
          <a:lstStyle>
            <a:lvl1pPr marL="0" indent="0">
              <a:buNone/>
              <a:defRPr sz="1800"/>
            </a:lvl1pPr>
          </a:lstStyle>
          <a:p>
            <a:pPr lvl="0"/>
            <a:r>
              <a:rPr lang="en-US" dirty="0"/>
              <a:t>Body text</a:t>
            </a:r>
            <a:endParaRPr lang="en-AU" dirty="0"/>
          </a:p>
        </p:txBody>
      </p:sp>
      <p:sp>
        <p:nvSpPr>
          <p:cNvPr id="22" name="Text Placeholder 21"/>
          <p:cNvSpPr>
            <a:spLocks noGrp="1"/>
          </p:cNvSpPr>
          <p:nvPr>
            <p:ph type="body" sz="quarter" idx="19" hasCustomPrompt="1"/>
          </p:nvPr>
        </p:nvSpPr>
        <p:spPr>
          <a:xfrm>
            <a:off x="468313" y="4292600"/>
            <a:ext cx="8064500" cy="360536"/>
          </a:xfrm>
          <a:prstGeom prst="rect">
            <a:avLst/>
          </a:prstGeom>
        </p:spPr>
        <p:txBody>
          <a:bodyPr>
            <a:noAutofit/>
          </a:bodyPr>
          <a:lstStyle>
            <a:lvl1pPr marL="0" indent="0">
              <a:buNone/>
              <a:defRPr sz="1200" b="1" baseline="0"/>
            </a:lvl1pPr>
          </a:lstStyle>
          <a:p>
            <a:pPr lvl="0"/>
            <a:r>
              <a:rPr lang="en-US" dirty="0"/>
              <a:t>Small body text bold</a:t>
            </a:r>
            <a:endParaRPr lang="en-AU" dirty="0"/>
          </a:p>
        </p:txBody>
      </p:sp>
      <p:sp>
        <p:nvSpPr>
          <p:cNvPr id="24" name="Text Placeholder 23"/>
          <p:cNvSpPr>
            <a:spLocks noGrp="1"/>
          </p:cNvSpPr>
          <p:nvPr>
            <p:ph type="body" sz="quarter" idx="20" hasCustomPrompt="1"/>
          </p:nvPr>
        </p:nvSpPr>
        <p:spPr>
          <a:xfrm>
            <a:off x="467544" y="4653136"/>
            <a:ext cx="8064500" cy="504056"/>
          </a:xfrm>
          <a:prstGeom prst="rect">
            <a:avLst/>
          </a:prstGeom>
        </p:spPr>
        <p:txBody>
          <a:bodyPr>
            <a:noAutofit/>
          </a:bodyPr>
          <a:lstStyle>
            <a:lvl1pPr marL="0" indent="0">
              <a:buNone/>
              <a:defRPr sz="1200" baseline="0"/>
            </a:lvl1pPr>
          </a:lstStyle>
          <a:p>
            <a:pPr lvl="0"/>
            <a:r>
              <a:rPr lang="en-AU" dirty="0"/>
              <a:t>Small body text</a:t>
            </a:r>
          </a:p>
        </p:txBody>
      </p:sp>
    </p:spTree>
    <p:extLst>
      <p:ext uri="{BB962C8B-B14F-4D97-AF65-F5344CB8AC3E}">
        <p14:creationId xmlns:p14="http://schemas.microsoft.com/office/powerpoint/2010/main" val="3850557920"/>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156176" cy="648072"/>
          </a:xfrm>
        </p:spPr>
        <p:txBody>
          <a:bodyPr/>
          <a:lstStyle>
            <a:lvl1pPr algn="l">
              <a:defRPr sz="3200" b="1"/>
            </a:lvl1p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504855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8013" cy="717550"/>
          </a:xfrm>
        </p:spPr>
        <p:txBody>
          <a:bodyPr/>
          <a:lstStyle>
            <a:lvl1pPr algn="l">
              <a:defRPr sz="3200" b="1"/>
            </a:lvl1pPr>
          </a:lstStyle>
          <a:p>
            <a:r>
              <a:rPr lang="en-US" dirty="0"/>
              <a:t>Click to edit Master title style</a:t>
            </a:r>
            <a:endParaRPr lang="en-AU" dirty="0"/>
          </a:p>
        </p:txBody>
      </p:sp>
    </p:spTree>
    <p:extLst>
      <p:ext uri="{BB962C8B-B14F-4D97-AF65-F5344CB8AC3E}">
        <p14:creationId xmlns:p14="http://schemas.microsoft.com/office/powerpoint/2010/main" val="99129063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6732240" cy="576064"/>
          </a:xfrm>
        </p:spPr>
        <p:txBody>
          <a:bodyPr/>
          <a:lstStyle>
            <a:lvl1pPr algn="l">
              <a:defRPr sz="3200" b="1"/>
            </a:lvl1pPr>
          </a:lstStyle>
          <a:p>
            <a:r>
              <a:rPr lang="en-US" dirty="0"/>
              <a:t>Click to edit Master title style</a:t>
            </a:r>
            <a:endParaRPr lang="en-AU" dirty="0"/>
          </a:p>
        </p:txBody>
      </p:sp>
      <p:sp>
        <p:nvSpPr>
          <p:cNvPr id="3" name="Content Placeholder 2"/>
          <p:cNvSpPr>
            <a:spLocks noGrp="1"/>
          </p:cNvSpPr>
          <p:nvPr>
            <p:ph sz="half" idx="1"/>
          </p:nvPr>
        </p:nvSpPr>
        <p:spPr>
          <a:xfrm>
            <a:off x="447675" y="2663825"/>
            <a:ext cx="4037013"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37088" y="2663825"/>
            <a:ext cx="4038600"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9073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3670" name="Rectangle 6"/>
          <p:cNvSpPr>
            <a:spLocks noGrp="1" noChangeArrowheads="1"/>
          </p:cNvSpPr>
          <p:nvPr>
            <p:ph type="ctrTitle"/>
          </p:nvPr>
        </p:nvSpPr>
        <p:spPr>
          <a:xfrm>
            <a:off x="457200" y="457200"/>
            <a:ext cx="7239000" cy="766762"/>
          </a:xfrm>
        </p:spPr>
        <p:txBody>
          <a:bodyPr/>
          <a:lstStyle>
            <a:lvl1pPr algn="l">
              <a:defRPr sz="3200" b="1"/>
            </a:lvl1pPr>
          </a:lstStyle>
          <a:p>
            <a:r>
              <a:rPr lang="en-US"/>
              <a:t>Click to edit Master title style</a:t>
            </a:r>
            <a:endParaRPr lang="en-US" dirty="0"/>
          </a:p>
        </p:txBody>
      </p:sp>
      <p:sp>
        <p:nvSpPr>
          <p:cNvPr id="113671" name="Rectangle 7"/>
          <p:cNvSpPr>
            <a:spLocks noGrp="1" noChangeArrowheads="1"/>
          </p:cNvSpPr>
          <p:nvPr>
            <p:ph type="subTitle" idx="1"/>
          </p:nvPr>
        </p:nvSpPr>
        <p:spPr>
          <a:xfrm>
            <a:off x="609600" y="1295400"/>
            <a:ext cx="7239000" cy="4495800"/>
          </a:xfrm>
        </p:spPr>
        <p:txBody>
          <a:bodyPr/>
          <a:lstStyle>
            <a:lvl1pPr marL="0" indent="0">
              <a:buFont typeface="Wingdings"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1655817494"/>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rot="10800000" flipH="1" flipV="1">
            <a:off x="304800" y="457200"/>
            <a:ext cx="6096000" cy="889000"/>
          </a:xfrm>
        </p:spPr>
        <p:txBody>
          <a:bodyPr/>
          <a:lstStyle>
            <a:lvl1pPr algn="l">
              <a:defRPr sz="3200" b="1"/>
            </a:lvl1pPr>
          </a:lstStyle>
          <a:p>
            <a:r>
              <a:rPr lang="en-US" dirty="0"/>
              <a:t>Click to edit Master title style</a:t>
            </a:r>
          </a:p>
        </p:txBody>
      </p:sp>
    </p:spTree>
    <p:extLst>
      <p:ext uri="{BB962C8B-B14F-4D97-AF65-F5344CB8AC3E}">
        <p14:creationId xmlns:p14="http://schemas.microsoft.com/office/powerpoint/2010/main" val="236760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9396" y="0"/>
            <a:ext cx="9153396"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1" name="Picture 3" descr="W:\Emily\Presentation assets\UWAM0289 Presentation pg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13" y="0"/>
            <a:ext cx="9162000" cy="687060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2"/>
          <p:cNvSpPr txBox="1">
            <a:spLocks/>
          </p:cNvSpPr>
          <p:nvPr/>
        </p:nvSpPr>
        <p:spPr>
          <a:xfrm>
            <a:off x="179512" y="6356350"/>
            <a:ext cx="85072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aseline="0" dirty="0">
                <a:solidFill>
                  <a:schemeClr val="tx2"/>
                </a:solidFill>
              </a:rPr>
              <a:t> Department of Computer Science &amp; Software Engineering		 	              CITS4401 Software Requirements &amp; Design |  </a:t>
            </a:r>
            <a:fld id="{A27B6211-B2DC-4CA5-9EB8-486BFD4D451C}" type="slidenum">
              <a:rPr lang="en-AU" baseline="0" smtClean="0">
                <a:solidFill>
                  <a:schemeClr val="tx2"/>
                </a:solidFill>
              </a:rPr>
              <a:t>‹#›</a:t>
            </a:fld>
            <a:endParaRPr lang="en-AU" baseline="0" dirty="0">
              <a:solidFill>
                <a:schemeClr val="tx2"/>
              </a:solidFill>
            </a:endParaRPr>
          </a:p>
        </p:txBody>
      </p:sp>
    </p:spTree>
    <p:extLst>
      <p:ext uri="{BB962C8B-B14F-4D97-AF65-F5344CB8AC3E}">
        <p14:creationId xmlns:p14="http://schemas.microsoft.com/office/powerpoint/2010/main" val="119664005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volere.org/template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volere.org/the-perfectly-formed-requirement/"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hyperlink" Target="https://www.volere.org/ten-tests-for-requirement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75488" y="2057400"/>
            <a:ext cx="7068312" cy="1354016"/>
          </a:xfrm>
        </p:spPr>
        <p:txBody>
          <a:bodyPr>
            <a:normAutofit fontScale="90000"/>
          </a:bodyPr>
          <a:lstStyle/>
          <a:p>
            <a:pPr eaLnBrk="1" hangingPunct="1"/>
            <a:r>
              <a:rPr lang="en-AU" altLang="en-US" sz="4600" dirty="0">
                <a:ea typeface="ＭＳ Ｐゴシック" panose="020B0600070205080204" pitchFamily="34" charset="-128"/>
              </a:rPr>
              <a:t>Requirements Engineering:</a:t>
            </a:r>
            <a:br>
              <a:rPr lang="en-AU" altLang="en-US" sz="4600" dirty="0">
                <a:ea typeface="ＭＳ Ｐゴシック" panose="020B0600070205080204" pitchFamily="34" charset="-128"/>
              </a:rPr>
            </a:br>
            <a:r>
              <a:rPr lang="en-AU" altLang="en-US" sz="4600" dirty="0">
                <a:ea typeface="ＭＳ Ｐゴシック" panose="020B0600070205080204" pitchFamily="34" charset="-128"/>
              </a:rPr>
              <a:t>Specification &amp; Validation</a:t>
            </a:r>
          </a:p>
        </p:txBody>
      </p:sp>
      <p:sp>
        <p:nvSpPr>
          <p:cNvPr id="3075" name="Rectangle 5"/>
          <p:cNvSpPr>
            <a:spLocks noGrp="1" noChangeArrowheads="1"/>
          </p:cNvSpPr>
          <p:nvPr>
            <p:ph type="subTitle" idx="1"/>
          </p:nvPr>
        </p:nvSpPr>
        <p:spPr>
          <a:xfrm>
            <a:off x="475488" y="3455288"/>
            <a:ext cx="6472800" cy="1269112"/>
          </a:xfrm>
        </p:spPr>
        <p:txBody>
          <a:bodyPr>
            <a:normAutofit fontScale="92500" lnSpcReduction="10000"/>
          </a:bodyPr>
          <a:lstStyle/>
          <a:p>
            <a:pPr eaLnBrk="1" hangingPunct="1">
              <a:lnSpc>
                <a:spcPct val="80000"/>
              </a:lnSpc>
              <a:buFont typeface="Wingdings" panose="05000000000000000000" pitchFamily="2" charset="2"/>
              <a:buNone/>
            </a:pPr>
            <a:r>
              <a:rPr lang="en-AU" altLang="en-US" sz="3000" dirty="0">
                <a:ea typeface="ＭＳ Ｐゴシック" panose="020B0600070205080204" pitchFamily="34" charset="-128"/>
              </a:rPr>
              <a:t>Software Requirements and Design </a:t>
            </a:r>
          </a:p>
          <a:p>
            <a:pPr eaLnBrk="1" hangingPunct="1">
              <a:lnSpc>
                <a:spcPct val="80000"/>
              </a:lnSpc>
              <a:buFont typeface="Wingdings" panose="05000000000000000000" pitchFamily="2" charset="2"/>
              <a:buNone/>
            </a:pPr>
            <a:r>
              <a:rPr lang="en-AU" altLang="en-US" sz="3000" dirty="0">
                <a:ea typeface="ＭＳ Ｐゴシック" panose="020B0600070205080204" pitchFamily="34" charset="-128"/>
              </a:rPr>
              <a:t>CITS4401</a:t>
            </a:r>
          </a:p>
          <a:p>
            <a:pPr eaLnBrk="1" hangingPunct="1">
              <a:lnSpc>
                <a:spcPct val="80000"/>
              </a:lnSpc>
              <a:buFont typeface="Wingdings" panose="05000000000000000000" pitchFamily="2" charset="2"/>
              <a:buNone/>
            </a:pPr>
            <a:r>
              <a:rPr lang="en-AU" altLang="en-US" sz="3000" dirty="0">
                <a:ea typeface="ＭＳ Ｐゴシック" panose="020B0600070205080204" pitchFamily="34" charset="-128"/>
              </a:rPr>
              <a:t>Lecture </a:t>
            </a:r>
            <a:r>
              <a:rPr lang="en-AU" altLang="en-US" sz="3000">
                <a:ea typeface="ＭＳ Ｐゴシック" panose="020B0600070205080204" pitchFamily="34" charset="-128"/>
              </a:rPr>
              <a:t>7 and 8</a:t>
            </a:r>
            <a:endParaRPr lang="en-AU" altLang="en-US"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52400" y="152400"/>
            <a:ext cx="5867400" cy="1143000"/>
          </a:xfrm>
        </p:spPr>
        <p:txBody>
          <a:bodyPr/>
          <a:lstStyle/>
          <a:p>
            <a:pPr eaLnBrk="1" hangingPunct="1"/>
            <a:r>
              <a:rPr lang="en-AU" altLang="en-US" sz="2800" dirty="0">
                <a:ea typeface="ＭＳ Ｐゴシック" panose="020B0600070205080204" pitchFamily="34" charset="-128"/>
              </a:rPr>
              <a:t>Techniques for Writing Good Requirements Specifications</a:t>
            </a:r>
          </a:p>
        </p:txBody>
      </p:sp>
      <p:sp>
        <p:nvSpPr>
          <p:cNvPr id="8195" name="Rectangle 3"/>
          <p:cNvSpPr>
            <a:spLocks noGrp="1" noChangeArrowheads="1"/>
          </p:cNvSpPr>
          <p:nvPr>
            <p:ph type="subTitle" idx="1"/>
          </p:nvPr>
        </p:nvSpPr>
        <p:spPr>
          <a:xfrm>
            <a:off x="457200" y="1524000"/>
            <a:ext cx="7924800" cy="2209800"/>
          </a:xfrm>
        </p:spPr>
        <p:txBody>
          <a:bodyPr/>
          <a:lstStyle/>
          <a:p>
            <a:pPr eaLnBrk="1" hangingPunct="1">
              <a:buFont typeface="Wingdings" panose="05000000000000000000" pitchFamily="2" charset="2"/>
              <a:buNone/>
            </a:pPr>
            <a:r>
              <a:rPr lang="en-AU" altLang="en-US" sz="3000" dirty="0">
                <a:ea typeface="ＭＳ Ｐゴシック" panose="020B0600070205080204" pitchFamily="34" charset="-128"/>
              </a:rPr>
              <a:t>1. Avoid Ambiguity</a:t>
            </a:r>
          </a:p>
          <a:p>
            <a:pPr eaLnBrk="1" hangingPunct="1">
              <a:buFont typeface="Wingdings" panose="05000000000000000000" pitchFamily="2" charset="2"/>
              <a:buNone/>
            </a:pPr>
            <a:r>
              <a:rPr lang="en-AU" altLang="en-US" sz="3000" dirty="0">
                <a:ea typeface="ＭＳ Ｐゴシック" panose="020B0600070205080204" pitchFamily="34" charset="-128"/>
              </a:rPr>
              <a:t>2. Verifiable Requirements</a:t>
            </a:r>
          </a:p>
          <a:p>
            <a:pPr eaLnBrk="1" hangingPunct="1">
              <a:buFont typeface="Wingdings" panose="05000000000000000000" pitchFamily="2" charset="2"/>
              <a:buNone/>
            </a:pPr>
            <a:r>
              <a:rPr lang="en-AU" altLang="en-US" sz="3000" dirty="0">
                <a:ea typeface="ＭＳ Ｐゴシック" panose="020B0600070205080204" pitchFamily="34" charset="-128"/>
              </a:rPr>
              <a:t>3. Completeness Measures</a:t>
            </a:r>
          </a:p>
          <a:p>
            <a:pPr eaLnBrk="1" hangingPunct="1">
              <a:buFont typeface="Wingdings" panose="05000000000000000000" pitchFamily="2" charset="2"/>
              <a:buNone/>
            </a:pPr>
            <a:r>
              <a:rPr lang="en-AU" altLang="en-US" sz="3000" dirty="0">
                <a:ea typeface="ＭＳ Ｐゴシック" panose="020B0600070205080204" pitchFamily="34" charset="-128"/>
              </a:rPr>
              <a:t>4. Standard Document Structures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28600" y="152400"/>
            <a:ext cx="6781800" cy="914400"/>
          </a:xfrm>
        </p:spPr>
        <p:txBody>
          <a:bodyPr/>
          <a:lstStyle/>
          <a:p>
            <a:pPr eaLnBrk="1" hangingPunct="1"/>
            <a:r>
              <a:rPr lang="en-AU" altLang="en-US" sz="2800" b="1" dirty="0">
                <a:ea typeface="ＭＳ Ｐゴシック" panose="020B0600070205080204" pitchFamily="34" charset="-128"/>
              </a:rPr>
              <a:t>Avoiding Ambiguity: Problems with Natural Language Specification</a:t>
            </a:r>
          </a:p>
        </p:txBody>
      </p:sp>
      <p:sp>
        <p:nvSpPr>
          <p:cNvPr id="9219" name="Rectangle 5"/>
          <p:cNvSpPr>
            <a:spLocks noGrp="1" noChangeArrowheads="1"/>
          </p:cNvSpPr>
          <p:nvPr>
            <p:ph idx="1"/>
          </p:nvPr>
        </p:nvSpPr>
        <p:spPr>
          <a:xfrm>
            <a:off x="381000" y="1371600"/>
            <a:ext cx="8229600" cy="4525963"/>
          </a:xfrm>
        </p:spPr>
        <p:txBody>
          <a:bodyPr/>
          <a:lstStyle/>
          <a:p>
            <a:pPr eaLnBrk="1" hangingPunct="1">
              <a:spcBef>
                <a:spcPts val="1200"/>
              </a:spcBef>
            </a:pPr>
            <a:r>
              <a:rPr lang="en-AU" altLang="en-US" sz="3000" dirty="0">
                <a:ea typeface="ＭＳ Ｐゴシック" panose="020B0600070205080204" pitchFamily="34" charset="-128"/>
              </a:rPr>
              <a:t>Depends on shared linguistic experience of reader and writer</a:t>
            </a:r>
          </a:p>
          <a:p>
            <a:pPr eaLnBrk="1" hangingPunct="1">
              <a:spcBef>
                <a:spcPts val="1200"/>
              </a:spcBef>
            </a:pPr>
            <a:r>
              <a:rPr lang="en-AU" altLang="en-US" sz="3000" dirty="0">
                <a:ea typeface="ＭＳ Ｐゴシック" panose="020B0600070205080204" pitchFamily="34" charset="-128"/>
              </a:rPr>
              <a:t>Over-flexible</a:t>
            </a:r>
          </a:p>
          <a:p>
            <a:pPr eaLnBrk="1" hangingPunct="1">
              <a:spcBef>
                <a:spcPts val="1200"/>
              </a:spcBef>
            </a:pPr>
            <a:r>
              <a:rPr lang="en-AU" altLang="en-US" sz="3000" dirty="0">
                <a:ea typeface="ＭＳ Ｐゴシック" panose="020B0600070205080204" pitchFamily="34" charset="-128"/>
              </a:rPr>
              <a:t>Difficult to describe the system's functional architecture</a:t>
            </a:r>
          </a:p>
          <a:p>
            <a:pPr eaLnBrk="1" hangingPunct="1">
              <a:spcBef>
                <a:spcPts val="1200"/>
              </a:spcBef>
            </a:pPr>
            <a:r>
              <a:rPr lang="en-AU" altLang="en-US" sz="3000" dirty="0">
                <a:ea typeface="ＭＳ Ｐゴシック" panose="020B0600070205080204" pitchFamily="34" charset="-128"/>
              </a:rPr>
              <a:t>Lack of support for requirements partitioning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268816" y="0"/>
            <a:ext cx="8229600" cy="762000"/>
          </a:xfrm>
        </p:spPr>
        <p:txBody>
          <a:bodyPr/>
          <a:lstStyle/>
          <a:p>
            <a:pPr eaLnBrk="1" hangingPunct="1"/>
            <a:r>
              <a:rPr lang="en-AU" altLang="en-US" b="1" dirty="0">
                <a:ea typeface="ＭＳ Ｐゴシック" panose="020B0600070205080204" pitchFamily="34" charset="-128"/>
              </a:rPr>
              <a:t>Avoiding Ambiguity – </a:t>
            </a:r>
            <a:br>
              <a:rPr lang="en-AU" altLang="en-US" b="1" dirty="0">
                <a:ea typeface="ＭＳ Ｐゴシック" panose="020B0600070205080204" pitchFamily="34" charset="-128"/>
              </a:rPr>
            </a:br>
            <a:r>
              <a:rPr lang="en-AU" altLang="en-US" b="1" dirty="0">
                <a:ea typeface="ＭＳ Ｐゴシック" panose="020B0600070205080204" pitchFamily="34" charset="-128"/>
              </a:rPr>
              <a:t>rewrite these examples</a:t>
            </a:r>
          </a:p>
        </p:txBody>
      </p:sp>
      <p:sp>
        <p:nvSpPr>
          <p:cNvPr id="10242" name="Rectangle 3"/>
          <p:cNvSpPr>
            <a:spLocks noGrp="1" noChangeArrowheads="1"/>
          </p:cNvSpPr>
          <p:nvPr>
            <p:ph idx="1"/>
          </p:nvPr>
        </p:nvSpPr>
        <p:spPr>
          <a:xfrm>
            <a:off x="268816" y="1295400"/>
            <a:ext cx="8610600" cy="4876800"/>
          </a:xfrm>
        </p:spPr>
        <p:txBody>
          <a:bodyPr>
            <a:normAutofit/>
          </a:bodyPr>
          <a:lstStyle/>
          <a:p>
            <a:pPr eaLnBrk="1" hangingPunct="1"/>
            <a:r>
              <a:rPr lang="en-AU" altLang="en-US" sz="2400" dirty="0">
                <a:ea typeface="ＭＳ Ｐゴシック" panose="020B0600070205080204" pitchFamily="34" charset="-128"/>
              </a:rPr>
              <a:t>The software system should provide acceptable performance under maximum load conditions. </a:t>
            </a:r>
          </a:p>
          <a:p>
            <a:pPr eaLnBrk="1" hangingPunct="1"/>
            <a:r>
              <a:rPr lang="en-AU" altLang="en-US" sz="2400" dirty="0">
                <a:ea typeface="ＭＳ Ｐゴシック" panose="020B0600070205080204" pitchFamily="34" charset="-128"/>
              </a:rPr>
              <a:t>The system interface should use a character set available on a standard terminal. </a:t>
            </a:r>
          </a:p>
          <a:p>
            <a:pPr eaLnBrk="1" hangingPunct="1"/>
            <a:r>
              <a:rPr lang="en-AU" altLang="en-US" sz="2400" dirty="0">
                <a:ea typeface="ＭＳ Ｐゴシック" panose="020B0600070205080204" pitchFamily="34" charset="-128"/>
              </a:rPr>
              <a:t>If the system should fail in operation, there should be minimal loss of data. </a:t>
            </a:r>
          </a:p>
          <a:p>
            <a:pPr eaLnBrk="1" hangingPunct="1"/>
            <a:r>
              <a:rPr lang="en-AU" altLang="en-US" sz="2400" dirty="0">
                <a:ea typeface="ＭＳ Ｐゴシック" panose="020B0600070205080204" pitchFamily="34" charset="-128"/>
              </a:rPr>
              <a:t>The software development process used should ensure that all of the required reviews have been carried out. </a:t>
            </a:r>
          </a:p>
          <a:p>
            <a:pPr eaLnBrk="1" hangingPunct="1"/>
            <a:r>
              <a:rPr lang="en-AU" altLang="en-US" sz="2400" dirty="0">
                <a:ea typeface="ＭＳ Ｐゴシック" panose="020B0600070205080204" pitchFamily="34" charset="-128"/>
              </a:rPr>
              <a:t>Structured programming should be used for program development. </a:t>
            </a:r>
          </a:p>
          <a:p>
            <a:pPr eaLnBrk="1" hangingPunct="1"/>
            <a:r>
              <a:rPr lang="en-AU" altLang="en-US" sz="2400" dirty="0">
                <a:ea typeface="ＭＳ Ｐゴシック" panose="020B0600070205080204" pitchFamily="34" charset="-128"/>
              </a:rPr>
              <a:t>The software must be developed in such a way that it can be used by inexperienced users.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457200"/>
            <a:ext cx="6156176" cy="648072"/>
          </a:xfrm>
        </p:spPr>
        <p:txBody>
          <a:bodyPr/>
          <a:lstStyle/>
          <a:p>
            <a:pPr eaLnBrk="1" hangingPunct="1"/>
            <a:r>
              <a:rPr lang="en-AU" altLang="en-US" b="1" dirty="0">
                <a:ea typeface="ＭＳ Ｐゴシック" panose="020B0600070205080204" pitchFamily="34" charset="-128"/>
              </a:rPr>
              <a:t>Verifiable Requirements Specs</a:t>
            </a:r>
          </a:p>
        </p:txBody>
      </p:sp>
      <p:sp>
        <p:nvSpPr>
          <p:cNvPr id="11267" name="Rectangle 3"/>
          <p:cNvSpPr>
            <a:spLocks noGrp="1" noChangeArrowheads="1"/>
          </p:cNvSpPr>
          <p:nvPr>
            <p:ph idx="1"/>
          </p:nvPr>
        </p:nvSpPr>
        <p:spPr>
          <a:xfrm>
            <a:off x="457200" y="1397676"/>
            <a:ext cx="8229600" cy="4525963"/>
          </a:xfrm>
        </p:spPr>
        <p:txBody>
          <a:bodyPr/>
          <a:lstStyle/>
          <a:p>
            <a:pPr eaLnBrk="1" hangingPunct="1">
              <a:lnSpc>
                <a:spcPct val="120000"/>
              </a:lnSpc>
              <a:spcBef>
                <a:spcPts val="1200"/>
              </a:spcBef>
            </a:pPr>
            <a:r>
              <a:rPr lang="en-AU" altLang="en-US" dirty="0">
                <a:ea typeface="ＭＳ Ｐゴシック" panose="020B0600070205080204" pitchFamily="34" charset="-128"/>
              </a:rPr>
              <a:t>Definition. A requirements spec is </a:t>
            </a:r>
            <a:r>
              <a:rPr lang="en-AU" altLang="en-US" b="1" dirty="0">
                <a:solidFill>
                  <a:schemeClr val="tx2"/>
                </a:solidFill>
                <a:ea typeface="ＭＳ Ｐゴシック" panose="020B0600070205080204" pitchFamily="34" charset="-128"/>
              </a:rPr>
              <a:t>verifiable </a:t>
            </a:r>
          </a:p>
          <a:p>
            <a:pPr eaLnBrk="1" hangingPunct="1">
              <a:lnSpc>
                <a:spcPct val="120000"/>
              </a:lnSpc>
              <a:spcBef>
                <a:spcPts val="1200"/>
              </a:spcBef>
              <a:buFont typeface="Wingdings" panose="05000000000000000000" pitchFamily="2" charset="2"/>
              <a:buNone/>
            </a:pPr>
            <a:r>
              <a:rPr lang="en-AU" altLang="en-US" dirty="0">
                <a:ea typeface="ＭＳ Ｐゴシック" panose="020B0600070205080204" pitchFamily="34" charset="-128"/>
              </a:rPr>
              <a:t>	</a:t>
            </a:r>
            <a:r>
              <a:rPr lang="en-AU" altLang="en-US" dirty="0" err="1">
                <a:ea typeface="ＭＳ Ｐゴシック" panose="020B0600070205080204" pitchFamily="34" charset="-128"/>
              </a:rPr>
              <a:t>iff</a:t>
            </a:r>
            <a:r>
              <a:rPr lang="en-AU" altLang="en-US" dirty="0">
                <a:ea typeface="ＭＳ Ｐゴシック" panose="020B0600070205080204" pitchFamily="34" charset="-128"/>
              </a:rPr>
              <a:t> (if and only if) every requirement statement is verifiable</a:t>
            </a:r>
          </a:p>
          <a:p>
            <a:pPr eaLnBrk="1" hangingPunct="1">
              <a:lnSpc>
                <a:spcPct val="120000"/>
              </a:lnSpc>
              <a:spcBef>
                <a:spcPts val="1200"/>
              </a:spcBef>
              <a:buFont typeface="Wingdings" panose="05000000000000000000" pitchFamily="2" charset="2"/>
              <a:buNone/>
            </a:pPr>
            <a:r>
              <a:rPr lang="en-AU" altLang="en-US" dirty="0">
                <a:ea typeface="ＭＳ Ｐゴシック" panose="020B0600070205080204" pitchFamily="34" charset="-128"/>
              </a:rPr>
              <a:t>	</a:t>
            </a:r>
            <a:r>
              <a:rPr lang="en-AU" altLang="en-US" dirty="0" err="1">
                <a:ea typeface="ＭＳ Ｐゴシック" panose="020B0600070205080204" pitchFamily="34" charset="-128"/>
              </a:rPr>
              <a:t>iff</a:t>
            </a:r>
            <a:r>
              <a:rPr lang="en-AU" altLang="en-US" dirty="0">
                <a:ea typeface="ＭＳ Ｐゴシック" panose="020B0600070205080204" pitchFamily="34" charset="-128"/>
              </a:rPr>
              <a:t> there is some finite cost-effective way in which a person or machine can check to see if the SW product meets the requirement</a:t>
            </a:r>
          </a:p>
          <a:p>
            <a:pPr eaLnBrk="1" hangingPunct="1">
              <a:lnSpc>
                <a:spcPct val="120000"/>
              </a:lnSpc>
              <a:spcBef>
                <a:spcPts val="1200"/>
              </a:spcBef>
            </a:pPr>
            <a:r>
              <a:rPr lang="en-AU" altLang="en-US" dirty="0">
                <a:ea typeface="ＭＳ Ｐゴシック" panose="020B0600070205080204" pitchFamily="34" charset="-128"/>
              </a:rPr>
              <a:t>We can use test cases, analysis or inspection to decide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152400"/>
            <a:ext cx="6156176" cy="648072"/>
          </a:xfrm>
        </p:spPr>
        <p:txBody>
          <a:bodyPr/>
          <a:lstStyle/>
          <a:p>
            <a:pPr eaLnBrk="1" hangingPunct="1"/>
            <a:r>
              <a:rPr lang="en-AU" altLang="en-US" sz="2800" b="1" dirty="0">
                <a:ea typeface="ＭＳ Ｐゴシック" panose="020B0600070205080204" pitchFamily="34" charset="-128"/>
              </a:rPr>
              <a:t>Some Objective Metrics for</a:t>
            </a:r>
            <a:br>
              <a:rPr lang="en-AU" altLang="en-US" sz="2800" b="1" dirty="0">
                <a:ea typeface="ＭＳ Ｐゴシック" panose="020B0600070205080204" pitchFamily="34" charset="-128"/>
              </a:rPr>
            </a:br>
            <a:r>
              <a:rPr lang="en-AU" altLang="en-US" sz="2800" b="1" dirty="0">
                <a:ea typeface="ＭＳ Ｐゴシック" panose="020B0600070205080204" pitchFamily="34" charset="-128"/>
              </a:rPr>
              <a:t>Non-functional Requirements (1) </a:t>
            </a:r>
          </a:p>
        </p:txBody>
      </p:sp>
      <p:sp>
        <p:nvSpPr>
          <p:cNvPr id="12291" name="Rectangle 3"/>
          <p:cNvSpPr>
            <a:spLocks noGrp="1" noChangeArrowheads="1"/>
          </p:cNvSpPr>
          <p:nvPr>
            <p:ph idx="1"/>
          </p:nvPr>
        </p:nvSpPr>
        <p:spPr>
          <a:xfrm>
            <a:off x="457200" y="1371600"/>
            <a:ext cx="8229600" cy="4525963"/>
          </a:xfrm>
        </p:spPr>
        <p:txBody>
          <a:bodyPr/>
          <a:lstStyle/>
          <a:p>
            <a:pPr eaLnBrk="1" hangingPunct="1">
              <a:spcBef>
                <a:spcPts val="1200"/>
              </a:spcBef>
            </a:pPr>
            <a:r>
              <a:rPr lang="en-AU" altLang="en-US" dirty="0">
                <a:ea typeface="ＭＳ Ｐゴシック" panose="020B0600070205080204" pitchFamily="34" charset="-128"/>
              </a:rPr>
              <a:t>Performance Speed</a:t>
            </a:r>
          </a:p>
          <a:p>
            <a:pPr lvl="1" eaLnBrk="1" hangingPunct="1">
              <a:spcBef>
                <a:spcPts val="1200"/>
              </a:spcBef>
            </a:pPr>
            <a:r>
              <a:rPr lang="en-AU" altLang="en-US" dirty="0">
                <a:ea typeface="ＭＳ Ｐゴシック" panose="020B0600070205080204" pitchFamily="34" charset="-128"/>
              </a:rPr>
              <a:t>Number of processed transactions per second</a:t>
            </a:r>
          </a:p>
          <a:p>
            <a:pPr lvl="1" eaLnBrk="1" hangingPunct="1">
              <a:spcBef>
                <a:spcPts val="1200"/>
              </a:spcBef>
            </a:pPr>
            <a:r>
              <a:rPr lang="en-AU" altLang="en-US" dirty="0">
                <a:ea typeface="ＭＳ Ｐゴシック" panose="020B0600070205080204" pitchFamily="34" charset="-128"/>
              </a:rPr>
              <a:t>User/event response time</a:t>
            </a:r>
          </a:p>
          <a:p>
            <a:pPr lvl="1" eaLnBrk="1" hangingPunct="1">
              <a:spcBef>
                <a:spcPts val="1200"/>
              </a:spcBef>
            </a:pPr>
            <a:r>
              <a:rPr lang="en-AU" altLang="en-US" dirty="0">
                <a:ea typeface="ＭＳ Ｐゴシック" panose="020B0600070205080204" pitchFamily="34" charset="-128"/>
              </a:rPr>
              <a:t>Screen refresh time</a:t>
            </a:r>
          </a:p>
          <a:p>
            <a:pPr eaLnBrk="1" hangingPunct="1">
              <a:spcBef>
                <a:spcPts val="1200"/>
              </a:spcBef>
            </a:pPr>
            <a:r>
              <a:rPr lang="en-AU" altLang="en-US" dirty="0">
                <a:ea typeface="ＭＳ Ｐゴシック" panose="020B0600070205080204" pitchFamily="34" charset="-128"/>
              </a:rPr>
              <a:t>Size</a:t>
            </a:r>
          </a:p>
          <a:p>
            <a:pPr lvl="1" eaLnBrk="1" hangingPunct="1">
              <a:spcBef>
                <a:spcPts val="1200"/>
              </a:spcBef>
            </a:pPr>
            <a:r>
              <a:rPr lang="en-AU" altLang="en-US" dirty="0">
                <a:ea typeface="ＭＳ Ｐゴシック" panose="020B0600070205080204" pitchFamily="34" charset="-128"/>
              </a:rPr>
              <a:t>Kilobytes</a:t>
            </a:r>
          </a:p>
          <a:p>
            <a:pPr lvl="1" eaLnBrk="1" hangingPunct="1">
              <a:spcBef>
                <a:spcPts val="1200"/>
              </a:spcBef>
            </a:pPr>
            <a:r>
              <a:rPr lang="en-AU" altLang="en-US" dirty="0">
                <a:ea typeface="ＭＳ Ｐゴシック" panose="020B0600070205080204" pitchFamily="34" charset="-128"/>
              </a:rPr>
              <a:t>Number of RAM chips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8600" y="152400"/>
            <a:ext cx="6156176" cy="648072"/>
          </a:xfrm>
        </p:spPr>
        <p:txBody>
          <a:bodyPr/>
          <a:lstStyle/>
          <a:p>
            <a:pPr eaLnBrk="1" hangingPunct="1"/>
            <a:r>
              <a:rPr lang="en-AU" altLang="en-US" sz="2800" b="1" dirty="0">
                <a:ea typeface="ＭＳ Ｐゴシック" panose="020B0600070205080204" pitchFamily="34" charset="-128"/>
              </a:rPr>
              <a:t>Some Objective Metrics for</a:t>
            </a:r>
            <a:br>
              <a:rPr lang="en-AU" altLang="en-US" sz="2800" b="1" dirty="0">
                <a:ea typeface="ＭＳ Ｐゴシック" panose="020B0600070205080204" pitchFamily="34" charset="-128"/>
              </a:rPr>
            </a:br>
            <a:r>
              <a:rPr lang="en-AU" altLang="en-US" sz="2800" b="1" dirty="0">
                <a:ea typeface="ＭＳ Ｐゴシック" panose="020B0600070205080204" pitchFamily="34" charset="-128"/>
              </a:rPr>
              <a:t>Non-functional Requirements (2)</a:t>
            </a:r>
          </a:p>
        </p:txBody>
      </p:sp>
      <p:sp>
        <p:nvSpPr>
          <p:cNvPr id="13314" name="Rectangle 3"/>
          <p:cNvSpPr>
            <a:spLocks noGrp="1" noChangeArrowheads="1"/>
          </p:cNvSpPr>
          <p:nvPr>
            <p:ph idx="1"/>
          </p:nvPr>
        </p:nvSpPr>
        <p:spPr>
          <a:xfrm>
            <a:off x="609600" y="1371600"/>
            <a:ext cx="7772400" cy="4876800"/>
          </a:xfrm>
        </p:spPr>
        <p:txBody>
          <a:bodyPr>
            <a:normAutofit fontScale="85000" lnSpcReduction="20000"/>
          </a:bodyPr>
          <a:lstStyle/>
          <a:p>
            <a:pPr eaLnBrk="1" hangingPunct="1">
              <a:lnSpc>
                <a:spcPct val="130000"/>
              </a:lnSpc>
            </a:pPr>
            <a:r>
              <a:rPr lang="en-AU" altLang="en-US" sz="2800" dirty="0">
                <a:ea typeface="ＭＳ Ｐゴシック" panose="020B0600070205080204" pitchFamily="34" charset="-128"/>
              </a:rPr>
              <a:t>Reliability</a:t>
            </a:r>
          </a:p>
          <a:p>
            <a:pPr lvl="1" eaLnBrk="1" hangingPunct="1">
              <a:lnSpc>
                <a:spcPct val="130000"/>
              </a:lnSpc>
            </a:pPr>
            <a:r>
              <a:rPr lang="en-AU" altLang="en-US" sz="2400" dirty="0">
                <a:ea typeface="ＭＳ Ｐゴシック" panose="020B0600070205080204" pitchFamily="34" charset="-128"/>
              </a:rPr>
              <a:t>Mean time to failure</a:t>
            </a:r>
          </a:p>
          <a:p>
            <a:pPr lvl="1" eaLnBrk="1" hangingPunct="1">
              <a:lnSpc>
                <a:spcPct val="130000"/>
              </a:lnSpc>
            </a:pPr>
            <a:r>
              <a:rPr lang="en-AU" altLang="en-US" sz="2400" dirty="0">
                <a:ea typeface="ＭＳ Ｐゴシック" panose="020B0600070205080204" pitchFamily="34" charset="-128"/>
              </a:rPr>
              <a:t>Probability of unavailability</a:t>
            </a:r>
          </a:p>
          <a:p>
            <a:pPr lvl="1" eaLnBrk="1" hangingPunct="1">
              <a:lnSpc>
                <a:spcPct val="130000"/>
              </a:lnSpc>
            </a:pPr>
            <a:r>
              <a:rPr lang="en-AU" altLang="en-US" sz="2400" dirty="0">
                <a:ea typeface="ＭＳ Ｐゴシック" panose="020B0600070205080204" pitchFamily="34" charset="-128"/>
              </a:rPr>
              <a:t>Rate of failure occurrence</a:t>
            </a:r>
          </a:p>
          <a:p>
            <a:pPr lvl="1" eaLnBrk="1" hangingPunct="1">
              <a:lnSpc>
                <a:spcPct val="130000"/>
              </a:lnSpc>
            </a:pPr>
            <a:r>
              <a:rPr lang="en-AU" altLang="en-US" sz="2400" dirty="0">
                <a:ea typeface="ＭＳ Ｐゴシック" panose="020B0600070205080204" pitchFamily="34" charset="-128"/>
              </a:rPr>
              <a:t>Maximum size of system in kilobytes</a:t>
            </a:r>
          </a:p>
          <a:p>
            <a:pPr eaLnBrk="1" hangingPunct="1">
              <a:lnSpc>
                <a:spcPct val="130000"/>
              </a:lnSpc>
            </a:pPr>
            <a:r>
              <a:rPr lang="en-AU" altLang="en-US" sz="2800" dirty="0">
                <a:ea typeface="ＭＳ Ｐゴシック" panose="020B0600070205080204" pitchFamily="34" charset="-128"/>
              </a:rPr>
              <a:t>Robustness</a:t>
            </a:r>
          </a:p>
          <a:p>
            <a:pPr lvl="1" eaLnBrk="1" hangingPunct="1">
              <a:lnSpc>
                <a:spcPct val="130000"/>
              </a:lnSpc>
            </a:pPr>
            <a:r>
              <a:rPr lang="en-AU" altLang="en-US" sz="2400" dirty="0">
                <a:ea typeface="ＭＳ Ｐゴシック" panose="020B0600070205080204" pitchFamily="34" charset="-128"/>
              </a:rPr>
              <a:t>Time to re-start after system failure</a:t>
            </a:r>
          </a:p>
          <a:p>
            <a:pPr lvl="1" eaLnBrk="1" hangingPunct="1">
              <a:lnSpc>
                <a:spcPct val="130000"/>
              </a:lnSpc>
            </a:pPr>
            <a:r>
              <a:rPr lang="en-AU" altLang="en-US" sz="2400" dirty="0">
                <a:ea typeface="ＭＳ Ｐゴシック" panose="020B0600070205080204" pitchFamily="34" charset="-128"/>
              </a:rPr>
              <a:t>Percentage of events causing failure</a:t>
            </a:r>
          </a:p>
          <a:p>
            <a:pPr lvl="1" eaLnBrk="1" hangingPunct="1">
              <a:lnSpc>
                <a:spcPct val="130000"/>
              </a:lnSpc>
            </a:pPr>
            <a:r>
              <a:rPr lang="en-AU" altLang="en-US" sz="2400" dirty="0">
                <a:ea typeface="ＭＳ Ｐゴシック" panose="020B0600070205080204" pitchFamily="34" charset="-128"/>
              </a:rPr>
              <a:t>Probability of data corruption on failure</a:t>
            </a:r>
          </a:p>
          <a:p>
            <a:pPr eaLnBrk="1" hangingPunct="1">
              <a:lnSpc>
                <a:spcPct val="130000"/>
              </a:lnSpc>
            </a:pPr>
            <a:r>
              <a:rPr lang="en-AU" altLang="en-US" sz="2800" dirty="0">
                <a:ea typeface="ＭＳ Ｐゴシック" panose="020B0600070205080204" pitchFamily="34" charset="-128"/>
              </a:rPr>
              <a:t>Integrity</a:t>
            </a:r>
          </a:p>
          <a:p>
            <a:pPr lvl="1" eaLnBrk="1" hangingPunct="1">
              <a:lnSpc>
                <a:spcPct val="130000"/>
              </a:lnSpc>
            </a:pPr>
            <a:r>
              <a:rPr lang="en-AU" altLang="en-US" sz="2400" dirty="0">
                <a:ea typeface="ＭＳ Ｐゴシック" panose="020B0600070205080204" pitchFamily="34" charset="-128"/>
              </a:rPr>
              <a:t>Maximum permitted data loss after system failure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8600" y="152400"/>
            <a:ext cx="8229600" cy="1219200"/>
          </a:xfrm>
        </p:spPr>
        <p:txBody>
          <a:bodyPr/>
          <a:lstStyle/>
          <a:p>
            <a:pPr eaLnBrk="1" hangingPunct="1"/>
            <a:r>
              <a:rPr lang="en-AU" altLang="en-US" sz="2800" b="1" dirty="0">
                <a:ea typeface="ＭＳ Ｐゴシック" panose="020B0600070205080204" pitchFamily="34" charset="-128"/>
              </a:rPr>
              <a:t>Some Objective Metrics for</a:t>
            </a:r>
            <a:br>
              <a:rPr lang="en-AU" altLang="en-US" sz="2800" b="1" dirty="0">
                <a:ea typeface="ＭＳ Ｐゴシック" panose="020B0600070205080204" pitchFamily="34" charset="-128"/>
              </a:rPr>
            </a:br>
            <a:r>
              <a:rPr lang="en-AU" altLang="en-US" sz="2800" b="1" dirty="0">
                <a:ea typeface="ＭＳ Ｐゴシック" panose="020B0600070205080204" pitchFamily="34" charset="-128"/>
              </a:rPr>
              <a:t>Non-functional Requirements (3)</a:t>
            </a:r>
          </a:p>
        </p:txBody>
      </p:sp>
      <p:sp>
        <p:nvSpPr>
          <p:cNvPr id="14338" name="Rectangle 3"/>
          <p:cNvSpPr>
            <a:spLocks noGrp="1" noChangeArrowheads="1"/>
          </p:cNvSpPr>
          <p:nvPr>
            <p:ph idx="1"/>
          </p:nvPr>
        </p:nvSpPr>
        <p:spPr>
          <a:xfrm>
            <a:off x="457200" y="1394298"/>
            <a:ext cx="7772400" cy="4648200"/>
          </a:xfrm>
        </p:spPr>
        <p:txBody>
          <a:bodyPr>
            <a:normAutofit fontScale="85000" lnSpcReduction="20000"/>
          </a:bodyPr>
          <a:lstStyle/>
          <a:p>
            <a:pPr eaLnBrk="1" hangingPunct="1">
              <a:lnSpc>
                <a:spcPct val="130000"/>
              </a:lnSpc>
            </a:pPr>
            <a:r>
              <a:rPr lang="en-AU" altLang="en-US" sz="2800" dirty="0">
                <a:ea typeface="ＭＳ Ｐゴシック" panose="020B0600070205080204" pitchFamily="34" charset="-128"/>
              </a:rPr>
              <a:t>Ease of Use</a:t>
            </a:r>
          </a:p>
          <a:p>
            <a:pPr lvl="1" eaLnBrk="1" hangingPunct="1">
              <a:lnSpc>
                <a:spcPct val="130000"/>
              </a:lnSpc>
            </a:pPr>
            <a:r>
              <a:rPr lang="en-AU" altLang="en-US" sz="2400" dirty="0">
                <a:ea typeface="ＭＳ Ｐゴシック" panose="020B0600070205080204" pitchFamily="34" charset="-128"/>
              </a:rPr>
              <a:t>Training time taken to learn 75% of user facilities</a:t>
            </a:r>
          </a:p>
          <a:p>
            <a:pPr lvl="1" eaLnBrk="1" hangingPunct="1">
              <a:lnSpc>
                <a:spcPct val="130000"/>
              </a:lnSpc>
            </a:pPr>
            <a:r>
              <a:rPr lang="en-AU" altLang="en-US" sz="2400" dirty="0">
                <a:ea typeface="ＭＳ Ｐゴシック" panose="020B0600070205080204" pitchFamily="34" charset="-128"/>
              </a:rPr>
              <a:t>Average number of errors made by users in a given time period</a:t>
            </a:r>
          </a:p>
          <a:p>
            <a:pPr lvl="1" eaLnBrk="1" hangingPunct="1">
              <a:lnSpc>
                <a:spcPct val="130000"/>
              </a:lnSpc>
            </a:pPr>
            <a:r>
              <a:rPr lang="en-AU" altLang="en-US" sz="2400" dirty="0">
                <a:ea typeface="ＭＳ Ｐゴシック" panose="020B0600070205080204" pitchFamily="34" charset="-128"/>
              </a:rPr>
              <a:t>Number of help frames</a:t>
            </a:r>
          </a:p>
          <a:p>
            <a:pPr eaLnBrk="1" hangingPunct="1">
              <a:lnSpc>
                <a:spcPct val="130000"/>
              </a:lnSpc>
            </a:pPr>
            <a:r>
              <a:rPr lang="en-AU" altLang="en-US" sz="2800" dirty="0">
                <a:ea typeface="ＭＳ Ｐゴシック" panose="020B0600070205080204" pitchFamily="34" charset="-128"/>
              </a:rPr>
              <a:t>Portability</a:t>
            </a:r>
          </a:p>
          <a:p>
            <a:pPr lvl="1" eaLnBrk="1" hangingPunct="1">
              <a:lnSpc>
                <a:spcPct val="130000"/>
              </a:lnSpc>
            </a:pPr>
            <a:r>
              <a:rPr lang="en-AU" altLang="en-US" sz="2400" dirty="0">
                <a:ea typeface="ＭＳ Ｐゴシック" panose="020B0600070205080204" pitchFamily="34" charset="-128"/>
              </a:rPr>
              <a:t>Percentage of target-dependent statements</a:t>
            </a:r>
          </a:p>
          <a:p>
            <a:pPr lvl="1" eaLnBrk="1" hangingPunct="1">
              <a:lnSpc>
                <a:spcPct val="130000"/>
              </a:lnSpc>
            </a:pPr>
            <a:r>
              <a:rPr lang="en-AU" altLang="en-US" sz="2400" dirty="0">
                <a:ea typeface="ＭＳ Ｐゴシック" panose="020B0600070205080204" pitchFamily="34" charset="-128"/>
              </a:rPr>
              <a:t>Number of target systems</a:t>
            </a:r>
            <a:endParaRPr lang="en-AU" altLang="en-US" sz="2800" dirty="0">
              <a:ea typeface="ＭＳ Ｐゴシック" panose="020B0600070205080204" pitchFamily="34" charset="-128"/>
            </a:endParaRPr>
          </a:p>
          <a:p>
            <a:pPr eaLnBrk="1" hangingPunct="1">
              <a:lnSpc>
                <a:spcPct val="130000"/>
              </a:lnSpc>
            </a:pPr>
            <a:r>
              <a:rPr lang="en-AU" altLang="en-US" sz="2800" dirty="0">
                <a:ea typeface="ＭＳ Ｐゴシック" panose="020B0600070205080204" pitchFamily="34" charset="-128"/>
              </a:rPr>
              <a:t>Exercise</a:t>
            </a:r>
          </a:p>
          <a:p>
            <a:pPr lvl="1" eaLnBrk="1" hangingPunct="1">
              <a:lnSpc>
                <a:spcPct val="130000"/>
              </a:lnSpc>
            </a:pPr>
            <a:r>
              <a:rPr lang="en-AU" altLang="en-US" sz="2400" i="1" dirty="0">
                <a:ea typeface="ＭＳ Ｐゴシック" panose="020B0600070205080204" pitchFamily="34" charset="-128"/>
              </a:rPr>
              <a:t>Rewrite each of the non-functional requirements on slide 8 so that it can be verified objectively</a:t>
            </a:r>
            <a:r>
              <a:rPr lang="en-AU" altLang="en-US" sz="2400" dirty="0">
                <a:ea typeface="ＭＳ Ｐゴシック" panose="020B0600070205080204" pitchFamily="34" charset="-128"/>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520" y="404664"/>
            <a:ext cx="6454080" cy="648072"/>
          </a:xfrm>
        </p:spPr>
        <p:txBody>
          <a:bodyPr/>
          <a:lstStyle/>
          <a:p>
            <a:pPr eaLnBrk="1" hangingPunct="1"/>
            <a:r>
              <a:rPr lang="en-AU" altLang="en-US" b="1" dirty="0">
                <a:ea typeface="ＭＳ Ｐゴシック" panose="020B0600070205080204" pitchFamily="34" charset="-128"/>
              </a:rPr>
              <a:t>Completeness of Requirements</a:t>
            </a:r>
          </a:p>
        </p:txBody>
      </p:sp>
      <p:sp>
        <p:nvSpPr>
          <p:cNvPr id="15363" name="Rectangle 3"/>
          <p:cNvSpPr>
            <a:spLocks noGrp="1" noChangeArrowheads="1"/>
          </p:cNvSpPr>
          <p:nvPr>
            <p:ph idx="1"/>
          </p:nvPr>
        </p:nvSpPr>
        <p:spPr/>
        <p:txBody>
          <a:bodyPr/>
          <a:lstStyle/>
          <a:p>
            <a:pPr eaLnBrk="1" hangingPunct="1"/>
            <a:r>
              <a:rPr lang="en-AU" altLang="en-US" dirty="0">
                <a:ea typeface="ＭＳ Ｐゴシック" panose="020B0600070205080204" pitchFamily="34" charset="-128"/>
              </a:rPr>
              <a:t>Have all the requirements needed to specify the requirements of the problem been defined?</a:t>
            </a:r>
          </a:p>
          <a:p>
            <a:pPr eaLnBrk="1" hangingPunct="1"/>
            <a:endParaRPr lang="en-AU" altLang="en-US" dirty="0">
              <a:ea typeface="ＭＳ Ｐゴシック" panose="020B0600070205080204" pitchFamily="34" charset="-128"/>
            </a:endParaRPr>
          </a:p>
          <a:p>
            <a:pPr eaLnBrk="1" hangingPunct="1"/>
            <a:r>
              <a:rPr lang="en-AU" altLang="en-US" dirty="0">
                <a:ea typeface="ＭＳ Ｐゴシック" panose="020B0600070205080204" pitchFamily="34" charset="-128"/>
              </a:rPr>
              <a:t>Is the Requirements Specification document complete?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AU" altLang="en-US" sz="4000" b="1" dirty="0">
                <a:ea typeface="ＭＳ Ｐゴシック" panose="020B0600070205080204" pitchFamily="34" charset="-128"/>
              </a:rPr>
              <a:t>Completeness Issues</a:t>
            </a:r>
          </a:p>
        </p:txBody>
      </p:sp>
      <p:sp>
        <p:nvSpPr>
          <p:cNvPr id="16387" name="Rectangle 3"/>
          <p:cNvSpPr>
            <a:spLocks noGrp="1" noChangeArrowheads="1"/>
          </p:cNvSpPr>
          <p:nvPr>
            <p:ph idx="1"/>
          </p:nvPr>
        </p:nvSpPr>
        <p:spPr>
          <a:xfrm>
            <a:off x="285567" y="1447800"/>
            <a:ext cx="8534400" cy="3886200"/>
          </a:xfrm>
        </p:spPr>
        <p:txBody>
          <a:bodyPr/>
          <a:lstStyle/>
          <a:p>
            <a:pPr eaLnBrk="1" hangingPunct="1">
              <a:spcBef>
                <a:spcPts val="600"/>
              </a:spcBef>
            </a:pPr>
            <a:r>
              <a:rPr lang="en-AU" altLang="en-US" dirty="0">
                <a:ea typeface="ＭＳ Ｐゴシック" panose="020B0600070205080204" pitchFamily="34" charset="-128"/>
              </a:rPr>
              <a:t>Are all inputs covered?</a:t>
            </a:r>
          </a:p>
          <a:p>
            <a:pPr lvl="1" eaLnBrk="1" hangingPunct="1">
              <a:spcBef>
                <a:spcPts val="600"/>
              </a:spcBef>
            </a:pPr>
            <a:r>
              <a:rPr lang="en-AU" altLang="en-US" dirty="0">
                <a:ea typeface="ＭＳ Ｐゴシック" panose="020B0600070205080204" pitchFamily="34" charset="-128"/>
              </a:rPr>
              <a:t>Yes, if for every possible input event or value a response has been defined</a:t>
            </a:r>
          </a:p>
          <a:p>
            <a:pPr eaLnBrk="1" hangingPunct="1">
              <a:spcBef>
                <a:spcPts val="600"/>
              </a:spcBef>
            </a:pPr>
            <a:r>
              <a:rPr lang="en-AU" altLang="en-US" dirty="0">
                <a:ea typeface="ＭＳ Ｐゴシック" panose="020B0600070205080204" pitchFamily="34" charset="-128"/>
              </a:rPr>
              <a:t>Is every object needed by at least one use case? </a:t>
            </a:r>
          </a:p>
          <a:p>
            <a:pPr eaLnBrk="1" hangingPunct="1">
              <a:spcBef>
                <a:spcPts val="600"/>
              </a:spcBef>
            </a:pPr>
            <a:r>
              <a:rPr lang="en-AU" altLang="en-US" dirty="0">
                <a:ea typeface="ＭＳ Ｐゴシック" panose="020B0600070205080204" pitchFamily="34" charset="-128"/>
              </a:rPr>
              <a:t>Have all boundary cases been considered?</a:t>
            </a:r>
          </a:p>
          <a:p>
            <a:pPr eaLnBrk="1" hangingPunct="1">
              <a:spcBef>
                <a:spcPts val="600"/>
              </a:spcBef>
            </a:pPr>
            <a:r>
              <a:rPr lang="en-AU" altLang="en-US" dirty="0">
                <a:ea typeface="ＭＳ Ｐゴシック" panose="020B0600070205080204" pitchFamily="34" charset="-128"/>
              </a:rPr>
              <a:t>Fault-tolerance issues?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6156176" cy="648072"/>
          </a:xfrm>
        </p:spPr>
        <p:txBody>
          <a:bodyPr/>
          <a:lstStyle/>
          <a:p>
            <a:pPr eaLnBrk="1" hangingPunct="1"/>
            <a:r>
              <a:rPr lang="en-AU" altLang="en-US" b="1" dirty="0">
                <a:ea typeface="ＭＳ Ｐゴシック" panose="020B0600070205080204" pitchFamily="34" charset="-128"/>
              </a:rPr>
              <a:t>Document Completeness</a:t>
            </a:r>
          </a:p>
        </p:txBody>
      </p:sp>
      <p:sp>
        <p:nvSpPr>
          <p:cNvPr id="17411" name="Rectangle 3"/>
          <p:cNvSpPr>
            <a:spLocks noGrp="1" noChangeArrowheads="1"/>
          </p:cNvSpPr>
          <p:nvPr>
            <p:ph idx="1"/>
          </p:nvPr>
        </p:nvSpPr>
        <p:spPr>
          <a:xfrm>
            <a:off x="457200" y="1407403"/>
            <a:ext cx="8229600" cy="4525963"/>
          </a:xfrm>
        </p:spPr>
        <p:txBody>
          <a:bodyPr/>
          <a:lstStyle/>
          <a:p>
            <a:pPr eaLnBrk="1" hangingPunct="1">
              <a:lnSpc>
                <a:spcPct val="120000"/>
              </a:lnSpc>
            </a:pPr>
            <a:r>
              <a:rPr lang="en-AU" altLang="en-US" dirty="0">
                <a:ea typeface="ＭＳ Ｐゴシック" panose="020B0600070205080204" pitchFamily="34" charset="-128"/>
              </a:rPr>
              <a:t>Software Requirements Document conforms to a standard document format</a:t>
            </a:r>
          </a:p>
          <a:p>
            <a:pPr eaLnBrk="1" hangingPunct="1">
              <a:lnSpc>
                <a:spcPct val="120000"/>
              </a:lnSpc>
            </a:pPr>
            <a:r>
              <a:rPr lang="en-AU" altLang="en-US" dirty="0">
                <a:ea typeface="ＭＳ Ｐゴシック" panose="020B0600070205080204" pitchFamily="34" charset="-128"/>
              </a:rPr>
              <a:t>All requirements, figures and tables are numbered</a:t>
            </a:r>
          </a:p>
          <a:p>
            <a:pPr eaLnBrk="1" hangingPunct="1">
              <a:lnSpc>
                <a:spcPct val="120000"/>
              </a:lnSpc>
            </a:pPr>
            <a:r>
              <a:rPr lang="en-AU" altLang="en-US" dirty="0">
                <a:ea typeface="ＭＳ Ｐゴシック" panose="020B0600070205080204" pitchFamily="34" charset="-128"/>
              </a:rPr>
              <a:t>All requirements are linked to a source or rationale</a:t>
            </a:r>
          </a:p>
          <a:p>
            <a:pPr eaLnBrk="1" hangingPunct="1">
              <a:lnSpc>
                <a:spcPct val="120000"/>
              </a:lnSpc>
            </a:pPr>
            <a:r>
              <a:rPr lang="en-AU" altLang="en-US" dirty="0">
                <a:ea typeface="ＭＳ Ｐゴシック" panose="020B0600070205080204" pitchFamily="34" charset="-128"/>
              </a:rPr>
              <a:t>A </a:t>
            </a:r>
            <a:r>
              <a:rPr lang="en-AU" altLang="en-US" u="sng" dirty="0">
                <a:ea typeface="ＭＳ Ｐゴシック" panose="020B0600070205080204" pitchFamily="34" charset="-128"/>
              </a:rPr>
              <a:t>database</a:t>
            </a:r>
            <a:r>
              <a:rPr lang="en-AU" altLang="en-US" dirty="0">
                <a:ea typeface="ＭＳ Ｐゴシック" panose="020B0600070205080204" pitchFamily="34" charset="-128"/>
              </a:rPr>
              <a:t> may be used for managing requirements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BBCD8E5-3F95-4F48-B494-6A6E09463195}"/>
              </a:ext>
            </a:extLst>
          </p:cNvPr>
          <p:cNvSpPr>
            <a:spLocks noGrp="1"/>
          </p:cNvSpPr>
          <p:nvPr>
            <p:ph type="title"/>
          </p:nvPr>
        </p:nvSpPr>
        <p:spPr/>
        <p:txBody>
          <a:bodyPr/>
          <a:lstStyle/>
          <a:p>
            <a:r>
              <a:rPr lang="en-US" dirty="0"/>
              <a:t>Key ideas</a:t>
            </a:r>
          </a:p>
        </p:txBody>
      </p:sp>
      <p:sp>
        <p:nvSpPr>
          <p:cNvPr id="12" name="Content Placeholder 11">
            <a:extLst>
              <a:ext uri="{FF2B5EF4-FFF2-40B4-BE49-F238E27FC236}">
                <a16:creationId xmlns:a16="http://schemas.microsoft.com/office/drawing/2014/main" id="{616D0E7F-075F-3545-9FE6-665164FBB5FE}"/>
              </a:ext>
            </a:extLst>
          </p:cNvPr>
          <p:cNvSpPr>
            <a:spLocks noGrp="1"/>
          </p:cNvSpPr>
          <p:nvPr>
            <p:ph idx="1"/>
          </p:nvPr>
        </p:nvSpPr>
        <p:spPr>
          <a:xfrm>
            <a:off x="457200" y="1371600"/>
            <a:ext cx="8229600" cy="4525963"/>
          </a:xfrm>
        </p:spPr>
        <p:txBody>
          <a:bodyPr/>
          <a:lstStyle/>
          <a:p>
            <a:pPr marL="0" indent="0">
              <a:buNone/>
            </a:pPr>
            <a:endParaRPr lang="en-US" dirty="0"/>
          </a:p>
          <a:p>
            <a:pPr marL="514350" indent="-514350">
              <a:buFont typeface="+mj-lt"/>
              <a:buAutoNum type="arabicPeriod"/>
            </a:pPr>
            <a:r>
              <a:rPr lang="en-US" sz="3200" dirty="0"/>
              <a:t>Requirements Specification Document</a:t>
            </a:r>
          </a:p>
          <a:p>
            <a:pPr marL="457200" lvl="1" indent="0">
              <a:buNone/>
            </a:pPr>
            <a:r>
              <a:rPr lang="en-US" sz="2800" dirty="0"/>
              <a:t>Writing down the requirements</a:t>
            </a:r>
          </a:p>
          <a:p>
            <a:pPr marL="514350" indent="-514350">
              <a:buFont typeface="+mj-lt"/>
              <a:buAutoNum type="arabicPeriod"/>
            </a:pPr>
            <a:r>
              <a:rPr lang="en-US" sz="3200" dirty="0"/>
              <a:t>Testing requirements </a:t>
            </a:r>
          </a:p>
          <a:p>
            <a:pPr marL="457200" lvl="1" indent="0">
              <a:buNone/>
            </a:pPr>
            <a:r>
              <a:rPr lang="en-US" sz="2800" dirty="0"/>
              <a:t>Checking them</a:t>
            </a:r>
          </a:p>
          <a:p>
            <a:pPr marL="514350" indent="-514350">
              <a:buFont typeface="+mj-lt"/>
              <a:buAutoNum type="arabicPeriod"/>
            </a:pPr>
            <a:r>
              <a:rPr lang="en-US" sz="3200" dirty="0"/>
              <a:t>Prototyping requirements</a:t>
            </a:r>
          </a:p>
          <a:p>
            <a:pPr marL="457200" lvl="1" indent="0">
              <a:buNone/>
            </a:pPr>
            <a:r>
              <a:rPr lang="en-US" sz="2800" dirty="0"/>
              <a:t>Show me!</a:t>
            </a:r>
          </a:p>
        </p:txBody>
      </p:sp>
      <p:sp>
        <p:nvSpPr>
          <p:cNvPr id="2" name="Slide Number Placeholder 1">
            <a:extLst>
              <a:ext uri="{FF2B5EF4-FFF2-40B4-BE49-F238E27FC236}">
                <a16:creationId xmlns:a16="http://schemas.microsoft.com/office/drawing/2014/main" id="{9F51CED0-7895-2948-9DA9-B37635392103}"/>
              </a:ext>
            </a:extLst>
          </p:cNvPr>
          <p:cNvSpPr>
            <a:spLocks noGrp="1"/>
          </p:cNvSpPr>
          <p:nvPr>
            <p:ph type="sldNum" sz="quarter" idx="4294967295"/>
          </p:nvPr>
        </p:nvSpPr>
        <p:spPr>
          <a:xfrm>
            <a:off x="7010400" y="6364288"/>
            <a:ext cx="2133600" cy="365125"/>
          </a:xfrm>
          <a:prstGeom prst="rect">
            <a:avLst/>
          </a:prstGeom>
        </p:spPr>
        <p:txBody>
          <a:bodyPr/>
          <a:lstStyle/>
          <a:p>
            <a:fld id="{F1918EE3-64B1-4324-9151-8BA1C2B10113}" type="slidenum">
              <a:rPr lang="en-US" altLang="en-US" smtClean="0"/>
              <a:pPr/>
              <a:t>2</a:t>
            </a:fld>
            <a:endParaRPr lang="en-US" altLang="en-US"/>
          </a:p>
        </p:txBody>
      </p:sp>
    </p:spTree>
    <p:extLst>
      <p:ext uri="{BB962C8B-B14F-4D97-AF65-F5344CB8AC3E}">
        <p14:creationId xmlns:p14="http://schemas.microsoft.com/office/powerpoint/2010/main" val="186876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520" y="404664"/>
            <a:ext cx="6454080" cy="648072"/>
          </a:xfrm>
        </p:spPr>
        <p:txBody>
          <a:bodyPr/>
          <a:lstStyle/>
          <a:p>
            <a:pPr eaLnBrk="1" hangingPunct="1"/>
            <a:r>
              <a:rPr lang="en-AU" altLang="en-US" b="1" dirty="0">
                <a:ea typeface="ＭＳ Ｐゴシック" panose="020B0600070205080204" pitchFamily="34" charset="-128"/>
              </a:rPr>
              <a:t>Standard Document Structures</a:t>
            </a:r>
          </a:p>
        </p:txBody>
      </p:sp>
      <p:sp>
        <p:nvSpPr>
          <p:cNvPr id="18435" name="Rectangle 3"/>
          <p:cNvSpPr>
            <a:spLocks noGrp="1" noChangeArrowheads="1"/>
          </p:cNvSpPr>
          <p:nvPr>
            <p:ph idx="1"/>
          </p:nvPr>
        </p:nvSpPr>
        <p:spPr>
          <a:xfrm>
            <a:off x="381000" y="1371408"/>
            <a:ext cx="8458200" cy="4525963"/>
          </a:xfrm>
        </p:spPr>
        <p:txBody>
          <a:bodyPr/>
          <a:lstStyle/>
          <a:p>
            <a:pPr eaLnBrk="1" hangingPunct="1">
              <a:lnSpc>
                <a:spcPct val="120000"/>
              </a:lnSpc>
              <a:spcBef>
                <a:spcPts val="1200"/>
              </a:spcBef>
            </a:pPr>
            <a:r>
              <a:rPr lang="en-AU" altLang="en-US" dirty="0">
                <a:ea typeface="ＭＳ Ｐゴシック" panose="020B0600070205080204" pitchFamily="34" charset="-128"/>
              </a:rPr>
              <a:t>Using a template for the Requirements Specification Document or for stating individual requirements helps to organise a gathered set of requirements</a:t>
            </a:r>
          </a:p>
          <a:p>
            <a:pPr eaLnBrk="1" hangingPunct="1">
              <a:lnSpc>
                <a:spcPct val="120000"/>
              </a:lnSpc>
              <a:spcBef>
                <a:spcPts val="1200"/>
              </a:spcBef>
            </a:pPr>
            <a:r>
              <a:rPr lang="en-AU" altLang="en-US" dirty="0">
                <a:ea typeface="ＭＳ Ｐゴシック" panose="020B0600070205080204" pitchFamily="34" charset="-128"/>
              </a:rPr>
              <a:t>There are many different </a:t>
            </a:r>
            <a:r>
              <a:rPr lang="en-AU" altLang="en-US" b="1" dirty="0">
                <a:solidFill>
                  <a:schemeClr val="tx2"/>
                </a:solidFill>
                <a:ea typeface="ＭＳ Ｐゴシック" panose="020B0600070205080204" pitchFamily="34" charset="-128"/>
              </a:rPr>
              <a:t>templates</a:t>
            </a:r>
            <a:r>
              <a:rPr lang="en-AU" altLang="en-US" dirty="0">
                <a:ea typeface="ＭＳ Ｐゴシック" panose="020B0600070205080204" pitchFamily="34" charset="-128"/>
              </a:rPr>
              <a:t> and </a:t>
            </a:r>
            <a:r>
              <a:rPr lang="en-AU" altLang="en-US" b="1" dirty="0">
                <a:solidFill>
                  <a:schemeClr val="tx2"/>
                </a:solidFill>
                <a:ea typeface="ＭＳ Ｐゴシック" panose="020B0600070205080204" pitchFamily="34" charset="-128"/>
              </a:rPr>
              <a:t>standards</a:t>
            </a:r>
            <a:r>
              <a:rPr lang="en-AU" altLang="en-US" dirty="0">
                <a:ea typeface="ＭＳ Ｐゴシック" panose="020B0600070205080204" pitchFamily="34" charset="-128"/>
              </a:rPr>
              <a:t>; these will need modification for particular projects or organisations</a:t>
            </a:r>
          </a:p>
          <a:p>
            <a:pPr eaLnBrk="1" hangingPunct="1">
              <a:lnSpc>
                <a:spcPct val="120000"/>
              </a:lnSpc>
              <a:spcBef>
                <a:spcPts val="1200"/>
              </a:spcBef>
            </a:pPr>
            <a:endParaRPr lang="en-AU" altLang="en-US" dirty="0">
              <a:ea typeface="ＭＳ Ｐゴシック" panose="020B0600070205080204" pitchFamily="34" charset="-128"/>
            </a:endParaRPr>
          </a:p>
          <a:p>
            <a:pPr>
              <a:lnSpc>
                <a:spcPct val="120000"/>
              </a:lnSpc>
              <a:spcBef>
                <a:spcPts val="1200"/>
              </a:spcBef>
            </a:pPr>
            <a:r>
              <a:rPr lang="en-AU" altLang="en-US" dirty="0">
                <a:ea typeface="ＭＳ Ｐゴシック" panose="020B0600070205080204" pitchFamily="34" charset="-128"/>
              </a:rPr>
              <a:t>Examples</a:t>
            </a:r>
          </a:p>
          <a:p>
            <a:pPr marL="0" indent="0">
              <a:lnSpc>
                <a:spcPct val="120000"/>
              </a:lnSpc>
              <a:spcBef>
                <a:spcPts val="1200"/>
              </a:spcBef>
              <a:buNone/>
            </a:pPr>
            <a:br>
              <a:rPr lang="en-AU" dirty="0"/>
            </a:br>
            <a:r>
              <a:rPr lang="en-AU" dirty="0"/>
              <a:t>     </a:t>
            </a:r>
            <a:r>
              <a:rPr lang="en-AU" altLang="en-US" dirty="0">
                <a:ea typeface="ＭＳ Ｐゴシック" panose="020B0600070205080204" pitchFamily="34" charset="-128"/>
              </a:rPr>
              <a:t>Pressman, Software Requirements Specification Template, Chapter 5</a:t>
            </a:r>
          </a:p>
          <a:p>
            <a:pPr marL="0" indent="0">
              <a:lnSpc>
                <a:spcPct val="120000"/>
              </a:lnSpc>
              <a:spcBef>
                <a:spcPts val="1200"/>
              </a:spcBef>
              <a:buNone/>
            </a:pPr>
            <a:r>
              <a:rPr lang="en-AU" dirty="0"/>
              <a:t>     The </a:t>
            </a:r>
            <a:r>
              <a:rPr lang="en-AU" dirty="0" err="1"/>
              <a:t>Volere</a:t>
            </a:r>
            <a:r>
              <a:rPr lang="en-AU" dirty="0"/>
              <a:t> Requirements Specification </a:t>
            </a:r>
            <a:r>
              <a:rPr lang="en-AU" dirty="0">
                <a:hlinkClick r:id="rId3"/>
              </a:rPr>
              <a:t>https://www.volere.org/templates/</a:t>
            </a:r>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152400"/>
            <a:ext cx="7924800" cy="914400"/>
          </a:xfrm>
          <a:noFill/>
        </p:spPr>
        <p:txBody>
          <a:bodyPr lIns="90488" tIns="44450" rIns="90488" bIns="44450" anchor="b"/>
          <a:lstStyle/>
          <a:p>
            <a:pPr eaLnBrk="1" hangingPunct="1"/>
            <a:r>
              <a:rPr lang="en-GB" altLang="en-US" sz="2800" b="1" dirty="0">
                <a:ea typeface="ＭＳ Ｐゴシック" panose="020B0600070205080204" pitchFamily="34" charset="-128"/>
              </a:rPr>
              <a:t>Requirements: Analysis vs Validation</a:t>
            </a:r>
          </a:p>
        </p:txBody>
      </p:sp>
      <p:sp>
        <p:nvSpPr>
          <p:cNvPr id="21507" name="Rectangle 3"/>
          <p:cNvSpPr>
            <a:spLocks noGrp="1" noChangeArrowheads="1"/>
          </p:cNvSpPr>
          <p:nvPr>
            <p:ph idx="1"/>
          </p:nvPr>
        </p:nvSpPr>
        <p:spPr>
          <a:xfrm>
            <a:off x="381000" y="1335966"/>
            <a:ext cx="8229600" cy="4568824"/>
          </a:xfrm>
          <a:noFill/>
        </p:spPr>
        <p:txBody>
          <a:bodyPr lIns="90488" tIns="44450" rIns="90488" bIns="44450">
            <a:normAutofit lnSpcReduction="10000"/>
          </a:bodyPr>
          <a:lstStyle/>
          <a:p>
            <a:pPr eaLnBrk="1" hangingPunct="1">
              <a:spcBef>
                <a:spcPts val="1200"/>
              </a:spcBef>
            </a:pPr>
            <a:r>
              <a:rPr lang="en-GB" altLang="en-US" sz="2800" b="1" dirty="0">
                <a:solidFill>
                  <a:schemeClr val="tx2"/>
                </a:solidFill>
                <a:ea typeface="ＭＳ Ｐゴシック" panose="020B0600070205080204" pitchFamily="34" charset="-128"/>
              </a:rPr>
              <a:t>Analysis</a:t>
            </a:r>
            <a:r>
              <a:rPr lang="en-GB" altLang="en-US" sz="2800" dirty="0">
                <a:ea typeface="ＭＳ Ｐゴシック" panose="020B0600070205080204" pitchFamily="34" charset="-128"/>
              </a:rPr>
              <a:t> works with raw requirements as elicited from the system stakeholders</a:t>
            </a:r>
          </a:p>
          <a:p>
            <a:pPr lvl="1" eaLnBrk="1" hangingPunct="1">
              <a:spcBef>
                <a:spcPts val="1200"/>
              </a:spcBef>
            </a:pPr>
            <a:r>
              <a:rPr lang="en-GB" altLang="en-US" sz="2400" dirty="0">
                <a:ea typeface="ＭＳ Ｐゴシック" panose="020B0600070205080204" pitchFamily="34" charset="-128"/>
              </a:rPr>
              <a:t>“</a:t>
            </a:r>
            <a:r>
              <a:rPr lang="en-GB" altLang="en-US" sz="2400" dirty="0">
                <a:solidFill>
                  <a:srgbClr val="0070C0"/>
                </a:solidFill>
                <a:ea typeface="ＭＳ Ｐゴシック" panose="020B0600070205080204" pitchFamily="34" charset="-128"/>
              </a:rPr>
              <a:t>Have we got the right requirements</a:t>
            </a:r>
            <a:r>
              <a:rPr lang="en-GB" altLang="en-US" sz="2400" dirty="0">
                <a:ea typeface="ＭＳ Ｐゴシック" panose="020B0600070205080204" pitchFamily="34" charset="-128"/>
              </a:rPr>
              <a:t>” is the key question to be answered at this stage</a:t>
            </a:r>
          </a:p>
          <a:p>
            <a:pPr lvl="1" eaLnBrk="1" hangingPunct="1">
              <a:spcBef>
                <a:spcPts val="1200"/>
              </a:spcBef>
            </a:pPr>
            <a:endParaRPr lang="en-GB" altLang="en-US" sz="2400" dirty="0">
              <a:ea typeface="ＭＳ Ｐゴシック" panose="020B0600070205080204" pitchFamily="34" charset="-128"/>
            </a:endParaRPr>
          </a:p>
          <a:p>
            <a:pPr eaLnBrk="1" hangingPunct="1">
              <a:spcBef>
                <a:spcPts val="1200"/>
              </a:spcBef>
            </a:pPr>
            <a:r>
              <a:rPr lang="en-GB" altLang="en-US" sz="2800" b="1" dirty="0">
                <a:solidFill>
                  <a:schemeClr val="tx2"/>
                </a:solidFill>
                <a:ea typeface="ＭＳ Ｐゴシック" panose="020B0600070205080204" pitchFamily="34" charset="-128"/>
              </a:rPr>
              <a:t>Validation</a:t>
            </a:r>
            <a:r>
              <a:rPr lang="en-GB" altLang="en-US" sz="2800" dirty="0">
                <a:ea typeface="ＭＳ Ｐゴシック" panose="020B0600070205080204" pitchFamily="34" charset="-128"/>
              </a:rPr>
              <a:t> works with a final draft of the requirements document i.e. with negotiated and agreed requirements</a:t>
            </a:r>
          </a:p>
          <a:p>
            <a:pPr lvl="1" eaLnBrk="1" hangingPunct="1">
              <a:spcBef>
                <a:spcPts val="1200"/>
              </a:spcBef>
            </a:pPr>
            <a:r>
              <a:rPr lang="en-GB" altLang="en-US" sz="2400" dirty="0">
                <a:ea typeface="ＭＳ Ｐゴシック" panose="020B0600070205080204" pitchFamily="34" charset="-128"/>
              </a:rPr>
              <a:t>“</a:t>
            </a:r>
            <a:r>
              <a:rPr lang="en-GB" altLang="en-US" sz="2400" dirty="0">
                <a:solidFill>
                  <a:srgbClr val="0070C0"/>
                </a:solidFill>
                <a:ea typeface="ＭＳ Ｐゴシック" panose="020B0600070205080204" pitchFamily="34" charset="-128"/>
              </a:rPr>
              <a:t>Have we got the requirements right</a:t>
            </a:r>
            <a:r>
              <a:rPr lang="en-GB" altLang="en-US" sz="2400" dirty="0">
                <a:ea typeface="ＭＳ Ｐゴシック" panose="020B0600070205080204" pitchFamily="34" charset="-128"/>
              </a:rPr>
              <a:t>” is the key question to be answered at this stage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49094" y="76200"/>
            <a:ext cx="8229600" cy="990600"/>
          </a:xfrm>
          <a:noFill/>
        </p:spPr>
        <p:txBody>
          <a:bodyPr lIns="90488" tIns="44450" rIns="90488" bIns="44450" anchor="b"/>
          <a:lstStyle/>
          <a:p>
            <a:pPr eaLnBrk="1" hangingPunct="1"/>
            <a:r>
              <a:rPr lang="en-GB" altLang="en-US" b="1" dirty="0">
                <a:ea typeface="ＭＳ Ｐゴシック" panose="020B0600070205080204" pitchFamily="34" charset="-128"/>
              </a:rPr>
              <a:t>Validation inputs</a:t>
            </a:r>
          </a:p>
        </p:txBody>
      </p:sp>
      <p:sp>
        <p:nvSpPr>
          <p:cNvPr id="22531" name="Rectangle 3"/>
          <p:cNvSpPr>
            <a:spLocks noGrp="1" noChangeArrowheads="1"/>
          </p:cNvSpPr>
          <p:nvPr>
            <p:ph idx="1"/>
          </p:nvPr>
        </p:nvSpPr>
        <p:spPr>
          <a:xfrm>
            <a:off x="449094" y="1295468"/>
            <a:ext cx="8229600" cy="4724400"/>
          </a:xfrm>
          <a:noFill/>
        </p:spPr>
        <p:txBody>
          <a:bodyPr lIns="90488" tIns="44450" rIns="90488" bIns="44450"/>
          <a:lstStyle/>
          <a:p>
            <a:pPr eaLnBrk="1" hangingPunct="1">
              <a:spcBef>
                <a:spcPts val="1200"/>
              </a:spcBef>
            </a:pPr>
            <a:r>
              <a:rPr lang="en-GB" altLang="en-US" dirty="0">
                <a:ea typeface="ＭＳ Ｐゴシック" panose="020B0600070205080204" pitchFamily="34" charset="-128"/>
              </a:rPr>
              <a:t>Requirements document</a:t>
            </a:r>
          </a:p>
          <a:p>
            <a:pPr lvl="1" eaLnBrk="1" hangingPunct="1">
              <a:spcBef>
                <a:spcPts val="1200"/>
              </a:spcBef>
            </a:pPr>
            <a:r>
              <a:rPr lang="en-GB" altLang="en-US" dirty="0">
                <a:ea typeface="ＭＳ Ｐゴシック" panose="020B0600070205080204" pitchFamily="34" charset="-128"/>
              </a:rPr>
              <a:t>Complete, formatted and organised according to organisational standards</a:t>
            </a:r>
          </a:p>
          <a:p>
            <a:pPr eaLnBrk="1" hangingPunct="1">
              <a:spcBef>
                <a:spcPts val="1200"/>
              </a:spcBef>
            </a:pPr>
            <a:r>
              <a:rPr lang="en-GB" altLang="en-US" dirty="0">
                <a:ea typeface="ＭＳ Ｐゴシック" panose="020B0600070205080204" pitchFamily="34" charset="-128"/>
              </a:rPr>
              <a:t>Organisational knowledge</a:t>
            </a:r>
          </a:p>
          <a:p>
            <a:pPr lvl="1" eaLnBrk="1" hangingPunct="1">
              <a:spcBef>
                <a:spcPts val="1200"/>
              </a:spcBef>
            </a:pPr>
            <a:r>
              <a:rPr lang="en-GB" altLang="en-US" dirty="0">
                <a:ea typeface="ＭＳ Ｐゴシック" panose="020B0600070205080204" pitchFamily="34" charset="-128"/>
              </a:rPr>
              <a:t>Knowledge, often implicit, of the organisation; used to judge the realism of the requirements</a:t>
            </a:r>
          </a:p>
          <a:p>
            <a:pPr eaLnBrk="1" hangingPunct="1">
              <a:spcBef>
                <a:spcPts val="1200"/>
              </a:spcBef>
            </a:pPr>
            <a:r>
              <a:rPr lang="en-GB" altLang="en-US" dirty="0">
                <a:ea typeface="ＭＳ Ｐゴシック" panose="020B0600070205080204" pitchFamily="34" charset="-128"/>
              </a:rPr>
              <a:t>Organisational standards</a:t>
            </a:r>
          </a:p>
          <a:p>
            <a:pPr lvl="1" eaLnBrk="1" hangingPunct="1">
              <a:spcBef>
                <a:spcPts val="1200"/>
              </a:spcBef>
            </a:pPr>
            <a:r>
              <a:rPr lang="en-GB" altLang="en-US" dirty="0">
                <a:ea typeface="ＭＳ Ｐゴシック" panose="020B0600070205080204" pitchFamily="34" charset="-128"/>
              </a:rPr>
              <a:t>Local standards e.g. for the organisation of the requirements document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302859"/>
            <a:ext cx="8229600" cy="838200"/>
          </a:xfrm>
          <a:noFill/>
        </p:spPr>
        <p:txBody>
          <a:bodyPr lIns="90488" tIns="44450" rIns="90488" bIns="44450" anchor="b"/>
          <a:lstStyle/>
          <a:p>
            <a:pPr eaLnBrk="1" hangingPunct="1"/>
            <a:r>
              <a:rPr lang="en-GB" altLang="en-US" b="1" dirty="0">
                <a:ea typeface="ＭＳ Ｐゴシック" panose="020B0600070205080204" pitchFamily="34" charset="-128"/>
              </a:rPr>
              <a:t>Validation outputs</a:t>
            </a:r>
          </a:p>
        </p:txBody>
      </p:sp>
      <p:sp>
        <p:nvSpPr>
          <p:cNvPr id="23555" name="Rectangle 3"/>
          <p:cNvSpPr>
            <a:spLocks noGrp="1" noChangeArrowheads="1"/>
          </p:cNvSpPr>
          <p:nvPr>
            <p:ph idx="1"/>
          </p:nvPr>
        </p:nvSpPr>
        <p:spPr>
          <a:xfrm>
            <a:off x="457200" y="1428573"/>
            <a:ext cx="8229600" cy="4525963"/>
          </a:xfrm>
          <a:noFill/>
        </p:spPr>
        <p:txBody>
          <a:bodyPr lIns="90488" tIns="44450" rIns="90488" bIns="44450"/>
          <a:lstStyle/>
          <a:p>
            <a:pPr eaLnBrk="1" hangingPunct="1">
              <a:spcBef>
                <a:spcPts val="1200"/>
              </a:spcBef>
            </a:pPr>
            <a:r>
              <a:rPr lang="en-GB" altLang="en-US" dirty="0">
                <a:ea typeface="ＭＳ Ｐゴシック" panose="020B0600070205080204" pitchFamily="34" charset="-128"/>
              </a:rPr>
              <a:t>Problem list</a:t>
            </a:r>
          </a:p>
          <a:p>
            <a:pPr lvl="1" eaLnBrk="1" hangingPunct="1">
              <a:spcBef>
                <a:spcPts val="1200"/>
              </a:spcBef>
            </a:pPr>
            <a:r>
              <a:rPr lang="en-GB" altLang="en-US" dirty="0">
                <a:ea typeface="ＭＳ Ｐゴシック" panose="020B0600070205080204" pitchFamily="34" charset="-128"/>
              </a:rPr>
              <a:t>List of discovered problems in the requirements document</a:t>
            </a:r>
          </a:p>
          <a:p>
            <a:pPr eaLnBrk="1" hangingPunct="1">
              <a:spcBef>
                <a:spcPts val="1200"/>
              </a:spcBef>
            </a:pPr>
            <a:r>
              <a:rPr lang="en-GB" altLang="en-US" dirty="0">
                <a:ea typeface="ＭＳ Ｐゴシック" panose="020B0600070205080204" pitchFamily="34" charset="-128"/>
              </a:rPr>
              <a:t>Agreed actions</a:t>
            </a:r>
          </a:p>
          <a:p>
            <a:pPr lvl="1" eaLnBrk="1" hangingPunct="1">
              <a:spcBef>
                <a:spcPts val="1200"/>
              </a:spcBef>
            </a:pPr>
            <a:r>
              <a:rPr lang="en-GB" altLang="en-US" dirty="0">
                <a:ea typeface="ＭＳ Ｐゴシック" panose="020B0600070205080204" pitchFamily="34" charset="-128"/>
              </a:rPr>
              <a:t>List of agreed actions in response to requirements problems. Some problems may have several corrective actions; some problems may have no associated actions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quirements checklist dilbert"/>
          <p:cNvPicPr>
            <a:picLocks noChangeAspect="1" noChangeArrowheads="1"/>
          </p:cNvPicPr>
          <p:nvPr/>
        </p:nvPicPr>
        <p:blipFill rotWithShape="1">
          <a:blip r:embed="rId2">
            <a:extLst>
              <a:ext uri="{28A0092B-C50C-407E-A947-70E740481C1C}">
                <a14:useLocalDpi xmlns:a14="http://schemas.microsoft.com/office/drawing/2010/main" val="0"/>
              </a:ext>
            </a:extLst>
          </a:blip>
          <a:srcRect t="23542" b="29792"/>
          <a:stretch/>
        </p:blipFill>
        <p:spPr bwMode="auto">
          <a:xfrm>
            <a:off x="0" y="1676400"/>
            <a:ext cx="8763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304800" y="302859"/>
            <a:ext cx="8229600" cy="838200"/>
          </a:xfrm>
          <a:noFill/>
        </p:spPr>
        <p:txBody>
          <a:bodyPr lIns="90488" tIns="44450" rIns="90488" bIns="44450" anchor="b"/>
          <a:lstStyle/>
          <a:p>
            <a:pPr eaLnBrk="1" hangingPunct="1"/>
            <a:r>
              <a:rPr lang="en-GB" altLang="en-US" b="1" dirty="0">
                <a:ea typeface="ＭＳ Ｐゴシック" panose="020B0600070205080204" pitchFamily="34" charset="-128"/>
              </a:rPr>
              <a:t>Dilbert and Validation</a:t>
            </a:r>
          </a:p>
        </p:txBody>
      </p:sp>
    </p:spTree>
    <p:extLst>
      <p:ext uri="{BB962C8B-B14F-4D97-AF65-F5344CB8AC3E}">
        <p14:creationId xmlns:p14="http://schemas.microsoft.com/office/powerpoint/2010/main" val="3524021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34047"/>
            <a:ext cx="8229600" cy="1066800"/>
          </a:xfrm>
          <a:noFill/>
        </p:spPr>
        <p:txBody>
          <a:bodyPr lIns="90488" tIns="44450" rIns="90488" bIns="44450" anchor="b"/>
          <a:lstStyle/>
          <a:p>
            <a:pPr eaLnBrk="1" hangingPunct="1"/>
            <a:r>
              <a:rPr lang="en-GB" altLang="en-US" b="1" dirty="0">
                <a:ea typeface="ＭＳ Ｐゴシック" panose="020B0600070205080204" pitchFamily="34" charset="-128"/>
              </a:rPr>
              <a:t>Requirements reviews</a:t>
            </a:r>
          </a:p>
        </p:txBody>
      </p:sp>
      <p:sp>
        <p:nvSpPr>
          <p:cNvPr id="24579" name="Rectangle 3"/>
          <p:cNvSpPr>
            <a:spLocks noGrp="1" noChangeArrowheads="1"/>
          </p:cNvSpPr>
          <p:nvPr>
            <p:ph idx="1"/>
          </p:nvPr>
        </p:nvSpPr>
        <p:spPr>
          <a:xfrm>
            <a:off x="533400" y="1371600"/>
            <a:ext cx="7772400" cy="4114800"/>
          </a:xfrm>
          <a:noFill/>
        </p:spPr>
        <p:txBody>
          <a:bodyPr lIns="90488" tIns="44450" rIns="90488" bIns="44450"/>
          <a:lstStyle/>
          <a:p>
            <a:pPr marL="0" indent="0" eaLnBrk="1" hangingPunct="1">
              <a:lnSpc>
                <a:spcPct val="150000"/>
              </a:lnSpc>
              <a:spcBef>
                <a:spcPts val="600"/>
              </a:spcBef>
              <a:buNone/>
            </a:pPr>
            <a:r>
              <a:rPr lang="en-GB" altLang="en-US" dirty="0">
                <a:ea typeface="ＭＳ Ｐゴシック" panose="020B0600070205080204" pitchFamily="34" charset="-128"/>
              </a:rPr>
              <a:t>A group of people read and analyse the requirements, look for problems, meet and discuss the problems and agree on actions to address these problems</a:t>
            </a:r>
          </a:p>
          <a:p>
            <a:pPr marL="0" indent="0" eaLnBrk="1" hangingPunct="1">
              <a:lnSpc>
                <a:spcPct val="150000"/>
              </a:lnSpc>
              <a:spcBef>
                <a:spcPts val="600"/>
              </a:spcBef>
              <a:buNone/>
            </a:pPr>
            <a:endParaRPr lang="en-GB" altLang="en-US" dirty="0">
              <a:ea typeface="ＭＳ Ｐゴシック" panose="020B0600070205080204" pitchFamily="34" charset="-128"/>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381000"/>
            <a:ext cx="8229600" cy="762000"/>
          </a:xfrm>
          <a:noFill/>
        </p:spPr>
        <p:txBody>
          <a:bodyPr lIns="90488" tIns="44450" rIns="90488" bIns="44450" anchor="b"/>
          <a:lstStyle/>
          <a:p>
            <a:pPr eaLnBrk="1" hangingPunct="1"/>
            <a:r>
              <a:rPr lang="en-GB" altLang="en-US" b="1" dirty="0">
                <a:ea typeface="ＭＳ Ｐゴシック" panose="020B0600070205080204" pitchFamily="34" charset="-128"/>
              </a:rPr>
              <a:t>Review checklists (1)</a:t>
            </a:r>
          </a:p>
        </p:txBody>
      </p:sp>
      <p:sp>
        <p:nvSpPr>
          <p:cNvPr id="25603" name="Rectangle 3"/>
          <p:cNvSpPr>
            <a:spLocks noGrp="1" noChangeArrowheads="1"/>
          </p:cNvSpPr>
          <p:nvPr>
            <p:ph idx="1"/>
          </p:nvPr>
        </p:nvSpPr>
        <p:spPr>
          <a:xfrm>
            <a:off x="400878" y="1371600"/>
            <a:ext cx="8229600" cy="4525963"/>
          </a:xfrm>
          <a:noFill/>
        </p:spPr>
        <p:txBody>
          <a:bodyPr lIns="90488" tIns="44450" rIns="90488" bIns="44450"/>
          <a:lstStyle/>
          <a:p>
            <a:pPr eaLnBrk="1" hangingPunct="1">
              <a:spcBef>
                <a:spcPts val="600"/>
              </a:spcBef>
            </a:pPr>
            <a:r>
              <a:rPr lang="en-GB" altLang="en-US" dirty="0">
                <a:ea typeface="ＭＳ Ｐゴシック" panose="020B0600070205080204" pitchFamily="34" charset="-128"/>
              </a:rPr>
              <a:t>Understandability</a:t>
            </a:r>
          </a:p>
          <a:p>
            <a:pPr lvl="1" eaLnBrk="1" hangingPunct="1">
              <a:spcBef>
                <a:spcPts val="600"/>
              </a:spcBef>
            </a:pPr>
            <a:r>
              <a:rPr lang="en-GB" altLang="en-US" dirty="0">
                <a:ea typeface="ＭＳ Ｐゴシック" panose="020B0600070205080204" pitchFamily="34" charset="-128"/>
              </a:rPr>
              <a:t>Can readers of the document understand what the requirements mean?</a:t>
            </a:r>
          </a:p>
          <a:p>
            <a:pPr eaLnBrk="1" hangingPunct="1">
              <a:spcBef>
                <a:spcPts val="600"/>
              </a:spcBef>
            </a:pPr>
            <a:endParaRPr lang="en-GB" altLang="en-US" dirty="0">
              <a:ea typeface="ＭＳ Ｐゴシック" panose="020B0600070205080204" pitchFamily="34" charset="-128"/>
            </a:endParaRPr>
          </a:p>
          <a:p>
            <a:pPr eaLnBrk="1" hangingPunct="1">
              <a:spcBef>
                <a:spcPts val="600"/>
              </a:spcBef>
            </a:pPr>
            <a:r>
              <a:rPr lang="en-GB" altLang="en-US" dirty="0">
                <a:ea typeface="ＭＳ Ｐゴシック" panose="020B0600070205080204" pitchFamily="34" charset="-128"/>
              </a:rPr>
              <a:t>Redundancy</a:t>
            </a:r>
          </a:p>
          <a:p>
            <a:pPr lvl="1" eaLnBrk="1" hangingPunct="1">
              <a:spcBef>
                <a:spcPts val="600"/>
              </a:spcBef>
            </a:pPr>
            <a:r>
              <a:rPr lang="en-GB" altLang="en-US" dirty="0">
                <a:ea typeface="ＭＳ Ｐゴシック" panose="020B0600070205080204" pitchFamily="34" charset="-128"/>
              </a:rPr>
              <a:t>Is information unnecessarily repeated in the requirements document?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152400"/>
            <a:ext cx="8229600" cy="914400"/>
          </a:xfrm>
          <a:noFill/>
        </p:spPr>
        <p:txBody>
          <a:bodyPr lIns="90488" tIns="44450" rIns="90488" bIns="44450" anchor="b"/>
          <a:lstStyle/>
          <a:p>
            <a:pPr eaLnBrk="1" hangingPunct="1"/>
            <a:r>
              <a:rPr lang="en-GB" altLang="en-US" b="1" dirty="0">
                <a:ea typeface="ＭＳ Ｐゴシック" panose="020B0600070205080204" pitchFamily="34" charset="-128"/>
              </a:rPr>
              <a:t>Review checklists (2)</a:t>
            </a:r>
          </a:p>
        </p:txBody>
      </p:sp>
      <p:sp>
        <p:nvSpPr>
          <p:cNvPr id="27651" name="Rectangle 3"/>
          <p:cNvSpPr>
            <a:spLocks noGrp="1" noChangeArrowheads="1"/>
          </p:cNvSpPr>
          <p:nvPr>
            <p:ph idx="1"/>
          </p:nvPr>
        </p:nvSpPr>
        <p:spPr>
          <a:xfrm>
            <a:off x="533400" y="1447799"/>
            <a:ext cx="8382000" cy="4797425"/>
          </a:xfrm>
          <a:noFill/>
        </p:spPr>
        <p:txBody>
          <a:bodyPr lIns="90488" tIns="44450" rIns="90488" bIns="44450">
            <a:normAutofit/>
          </a:bodyPr>
          <a:lstStyle/>
          <a:p>
            <a:pPr eaLnBrk="1" hangingPunct="1">
              <a:spcBef>
                <a:spcPts val="1200"/>
              </a:spcBef>
            </a:pPr>
            <a:r>
              <a:rPr lang="en-GB" altLang="en-US" dirty="0">
                <a:ea typeface="ＭＳ Ｐゴシック" panose="020B0600070205080204" pitchFamily="34" charset="-128"/>
              </a:rPr>
              <a:t>Consistency</a:t>
            </a:r>
          </a:p>
          <a:p>
            <a:pPr lvl="1" eaLnBrk="1" hangingPunct="1">
              <a:spcBef>
                <a:spcPts val="1200"/>
              </a:spcBef>
            </a:pPr>
            <a:r>
              <a:rPr lang="en-GB" altLang="en-US" dirty="0">
                <a:ea typeface="ＭＳ Ｐゴシック" panose="020B0600070205080204" pitchFamily="34" charset="-128"/>
              </a:rPr>
              <a:t>Do the descriptions of different requirements include contradictions? Are there contradictions between individual requirements and overall system requirements?</a:t>
            </a:r>
          </a:p>
          <a:p>
            <a:pPr lvl="1" eaLnBrk="1" hangingPunct="1">
              <a:spcBef>
                <a:spcPts val="1200"/>
              </a:spcBef>
            </a:pPr>
            <a:endParaRPr lang="en-GB" altLang="en-US" dirty="0">
              <a:ea typeface="ＭＳ Ｐゴシック" panose="020B0600070205080204" pitchFamily="34" charset="-128"/>
            </a:endParaRPr>
          </a:p>
          <a:p>
            <a:pPr eaLnBrk="1" hangingPunct="1">
              <a:spcBef>
                <a:spcPts val="1200"/>
              </a:spcBef>
            </a:pPr>
            <a:r>
              <a:rPr lang="en-GB" altLang="en-US" dirty="0">
                <a:ea typeface="ＭＳ Ｐゴシック" panose="020B0600070205080204" pitchFamily="34" charset="-128"/>
              </a:rPr>
              <a:t>Organisation</a:t>
            </a:r>
          </a:p>
          <a:p>
            <a:pPr lvl="1" eaLnBrk="1" hangingPunct="1">
              <a:spcBef>
                <a:spcPts val="1200"/>
              </a:spcBef>
            </a:pPr>
            <a:r>
              <a:rPr lang="en-GB" altLang="en-US" dirty="0">
                <a:ea typeface="ＭＳ Ｐゴシック" panose="020B0600070205080204" pitchFamily="34" charset="-128"/>
              </a:rPr>
              <a:t>Is the document structured in a sensible way? Are the descriptions of requirements organised so that related requirements are grouped?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229600" cy="609600"/>
          </a:xfrm>
        </p:spPr>
        <p:txBody>
          <a:bodyPr/>
          <a:lstStyle/>
          <a:p>
            <a:pPr eaLnBrk="1" hangingPunct="1"/>
            <a:r>
              <a:rPr lang="en-GB" altLang="en-US" b="1" dirty="0">
                <a:ea typeface="ＭＳ Ｐゴシック" panose="020B0600070205080204" pitchFamily="34" charset="-128"/>
              </a:rPr>
              <a:t>Review checklists (3)</a:t>
            </a:r>
            <a:endParaRPr lang="en-US" altLang="en-US" b="1" dirty="0">
              <a:ea typeface="ＭＳ Ｐゴシック" panose="020B0600070205080204" pitchFamily="34" charset="-128"/>
            </a:endParaRPr>
          </a:p>
        </p:txBody>
      </p:sp>
      <p:sp>
        <p:nvSpPr>
          <p:cNvPr id="28675" name="Rectangle 3"/>
          <p:cNvSpPr>
            <a:spLocks noGrp="1" noChangeArrowheads="1"/>
          </p:cNvSpPr>
          <p:nvPr>
            <p:ph idx="1"/>
          </p:nvPr>
        </p:nvSpPr>
        <p:spPr>
          <a:xfrm>
            <a:off x="457200" y="1447800"/>
            <a:ext cx="8458200" cy="4419600"/>
          </a:xfrm>
        </p:spPr>
        <p:txBody>
          <a:bodyPr>
            <a:normAutofit/>
          </a:bodyPr>
          <a:lstStyle/>
          <a:p>
            <a:pPr eaLnBrk="1" hangingPunct="1">
              <a:lnSpc>
                <a:spcPct val="120000"/>
              </a:lnSpc>
              <a:spcBef>
                <a:spcPts val="600"/>
              </a:spcBef>
            </a:pPr>
            <a:r>
              <a:rPr lang="en-GB" altLang="en-US" dirty="0">
                <a:ea typeface="ＭＳ Ｐゴシック" panose="020B0600070205080204" pitchFamily="34" charset="-128"/>
              </a:rPr>
              <a:t>Conformance to standards</a:t>
            </a:r>
          </a:p>
          <a:p>
            <a:pPr lvl="1" eaLnBrk="1" hangingPunct="1">
              <a:lnSpc>
                <a:spcPct val="120000"/>
              </a:lnSpc>
              <a:spcBef>
                <a:spcPts val="600"/>
              </a:spcBef>
            </a:pPr>
            <a:r>
              <a:rPr lang="en-GB" altLang="en-US" dirty="0">
                <a:ea typeface="ＭＳ Ｐゴシック" panose="020B0600070205080204" pitchFamily="34" charset="-128"/>
              </a:rPr>
              <a:t>Does the requirements document and individual requirements conform to defined standards? Are departures from the standards, justified?</a:t>
            </a:r>
          </a:p>
          <a:p>
            <a:pPr lvl="1" eaLnBrk="1" hangingPunct="1">
              <a:lnSpc>
                <a:spcPct val="120000"/>
              </a:lnSpc>
              <a:spcBef>
                <a:spcPts val="600"/>
              </a:spcBef>
            </a:pPr>
            <a:endParaRPr lang="en-GB" altLang="en-US" dirty="0">
              <a:ea typeface="ＭＳ Ｐゴシック" panose="020B0600070205080204" pitchFamily="34" charset="-128"/>
            </a:endParaRPr>
          </a:p>
          <a:p>
            <a:pPr eaLnBrk="1" hangingPunct="1">
              <a:lnSpc>
                <a:spcPct val="120000"/>
              </a:lnSpc>
              <a:spcBef>
                <a:spcPts val="600"/>
              </a:spcBef>
            </a:pPr>
            <a:r>
              <a:rPr lang="en-GB" altLang="en-US" dirty="0">
                <a:ea typeface="ＭＳ Ｐゴシック" panose="020B0600070205080204" pitchFamily="34" charset="-128"/>
              </a:rPr>
              <a:t>Traceability</a:t>
            </a:r>
          </a:p>
          <a:p>
            <a:pPr lvl="1" eaLnBrk="1" hangingPunct="1">
              <a:lnSpc>
                <a:spcPct val="120000"/>
              </a:lnSpc>
              <a:spcBef>
                <a:spcPts val="600"/>
              </a:spcBef>
            </a:pPr>
            <a:r>
              <a:rPr lang="en-GB" altLang="en-US" dirty="0">
                <a:ea typeface="ＭＳ Ｐゴシック" panose="020B0600070205080204" pitchFamily="34" charset="-128"/>
              </a:rPr>
              <a:t>Are requirements unambiguously identified, include links to related requirements and to the reasons why these requirements have been included?</a:t>
            </a:r>
          </a:p>
          <a:p>
            <a:pPr eaLnBrk="1" hangingPunct="1">
              <a:lnSpc>
                <a:spcPct val="120000"/>
              </a:lnSpc>
              <a:spcBef>
                <a:spcPts val="600"/>
              </a:spcBef>
            </a:pPr>
            <a:endParaRPr lang="en-US" altLang="en-US" dirty="0">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7772400" cy="990600"/>
          </a:xfrm>
          <a:noFill/>
        </p:spPr>
        <p:txBody>
          <a:bodyPr lIns="90488" tIns="44450" rIns="90488" bIns="44450" anchor="b"/>
          <a:lstStyle/>
          <a:p>
            <a:pPr eaLnBrk="1" hangingPunct="1"/>
            <a:r>
              <a:rPr lang="en-GB" altLang="en-US" b="1" dirty="0">
                <a:ea typeface="ＭＳ Ｐゴシック" panose="020B0600070205080204" pitchFamily="34" charset="-128"/>
              </a:rPr>
              <a:t>Checklist questions</a:t>
            </a:r>
          </a:p>
        </p:txBody>
      </p:sp>
      <p:sp>
        <p:nvSpPr>
          <p:cNvPr id="29699" name="Rectangle 3"/>
          <p:cNvSpPr>
            <a:spLocks noGrp="1" noChangeArrowheads="1"/>
          </p:cNvSpPr>
          <p:nvPr>
            <p:ph idx="1"/>
          </p:nvPr>
        </p:nvSpPr>
        <p:spPr>
          <a:xfrm>
            <a:off x="609600" y="1436451"/>
            <a:ext cx="8153400" cy="4797425"/>
          </a:xfrm>
          <a:noFill/>
        </p:spPr>
        <p:txBody>
          <a:bodyPr lIns="90488" tIns="44450" rIns="90488" bIns="44450">
            <a:normAutofit fontScale="92500" lnSpcReduction="20000"/>
          </a:bodyPr>
          <a:lstStyle/>
          <a:p>
            <a:pPr eaLnBrk="1" hangingPunct="1">
              <a:lnSpc>
                <a:spcPct val="120000"/>
              </a:lnSpc>
              <a:spcBef>
                <a:spcPts val="1200"/>
              </a:spcBef>
            </a:pPr>
            <a:r>
              <a:rPr lang="en-GB" altLang="en-US" sz="2400" dirty="0">
                <a:ea typeface="ＭＳ Ｐゴシック" panose="020B0600070205080204" pitchFamily="34" charset="-128"/>
              </a:rPr>
              <a:t>Is each requirement uniquely identified?</a:t>
            </a:r>
          </a:p>
          <a:p>
            <a:pPr eaLnBrk="1" hangingPunct="1">
              <a:lnSpc>
                <a:spcPct val="120000"/>
              </a:lnSpc>
              <a:spcBef>
                <a:spcPts val="1200"/>
              </a:spcBef>
            </a:pPr>
            <a:r>
              <a:rPr lang="en-GB" altLang="en-US" sz="2400" dirty="0">
                <a:ea typeface="ＭＳ Ｐゴシック" panose="020B0600070205080204" pitchFamily="34" charset="-128"/>
              </a:rPr>
              <a:t>Are specialised terms defined in the glossary</a:t>
            </a:r>
          </a:p>
          <a:p>
            <a:pPr eaLnBrk="1" hangingPunct="1">
              <a:lnSpc>
                <a:spcPct val="120000"/>
              </a:lnSpc>
              <a:spcBef>
                <a:spcPts val="1200"/>
              </a:spcBef>
            </a:pPr>
            <a:r>
              <a:rPr lang="en-GB" altLang="en-US" sz="2400" dirty="0">
                <a:ea typeface="ＭＳ Ｐゴシック" panose="020B0600070205080204" pitchFamily="34" charset="-128"/>
              </a:rPr>
              <a:t>Does a requirement stand on its own or do you have to examine other requirements to understand what it means?</a:t>
            </a:r>
          </a:p>
          <a:p>
            <a:pPr eaLnBrk="1" hangingPunct="1">
              <a:lnSpc>
                <a:spcPct val="120000"/>
              </a:lnSpc>
              <a:spcBef>
                <a:spcPts val="1200"/>
              </a:spcBef>
            </a:pPr>
            <a:r>
              <a:rPr lang="en-GB" altLang="en-US" sz="2400" dirty="0">
                <a:ea typeface="ＭＳ Ｐゴシック" panose="020B0600070205080204" pitchFamily="34" charset="-128"/>
              </a:rPr>
              <a:t>Do individual requirements use the terms consistently</a:t>
            </a:r>
          </a:p>
          <a:p>
            <a:pPr eaLnBrk="1" hangingPunct="1">
              <a:lnSpc>
                <a:spcPct val="120000"/>
              </a:lnSpc>
              <a:spcBef>
                <a:spcPts val="1200"/>
              </a:spcBef>
            </a:pPr>
            <a:r>
              <a:rPr lang="en-GB" altLang="en-US" sz="2400" dirty="0">
                <a:ea typeface="ＭＳ Ｐゴシック" panose="020B0600070205080204" pitchFamily="34" charset="-128"/>
              </a:rPr>
              <a:t>Is the same service requested in different requirements? Are there any contradictions in these requests?</a:t>
            </a:r>
          </a:p>
          <a:p>
            <a:pPr eaLnBrk="1" hangingPunct="1">
              <a:lnSpc>
                <a:spcPct val="120000"/>
              </a:lnSpc>
              <a:spcBef>
                <a:spcPts val="1200"/>
              </a:spcBef>
            </a:pPr>
            <a:r>
              <a:rPr lang="en-GB" altLang="en-US" sz="2400" dirty="0">
                <a:ea typeface="ＭＳ Ｐゴシック" panose="020B0600070205080204" pitchFamily="34" charset="-128"/>
              </a:rPr>
              <a:t>If a requirement makes reference to some other facilities, are these described elsewhere in the document?</a:t>
            </a:r>
          </a:p>
          <a:p>
            <a:pPr eaLnBrk="1" hangingPunct="1">
              <a:lnSpc>
                <a:spcPct val="120000"/>
              </a:lnSpc>
              <a:spcBef>
                <a:spcPts val="1200"/>
              </a:spcBef>
            </a:pPr>
            <a:r>
              <a:rPr lang="en-GB" altLang="en-US" sz="2400" dirty="0">
                <a:ea typeface="ＭＳ Ｐゴシック" panose="020B0600070205080204" pitchFamily="34" charset="-128"/>
              </a:rPr>
              <a:t>Are related requirements grouped together? If not, do they refer to each other?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0" y="404664"/>
            <a:ext cx="6911280" cy="648072"/>
          </a:xfrm>
        </p:spPr>
        <p:txBody>
          <a:bodyPr/>
          <a:lstStyle/>
          <a:p>
            <a:pPr eaLnBrk="1" hangingPunct="1"/>
            <a:r>
              <a:rPr lang="en-US" altLang="en-US" b="1" dirty="0">
                <a:ea typeface="ＭＳ Ｐゴシック" panose="020B0600070205080204" pitchFamily="34" charset="-128"/>
              </a:rPr>
              <a:t>The Problems of Requirements</a:t>
            </a:r>
          </a:p>
        </p:txBody>
      </p:sp>
      <p:sp>
        <p:nvSpPr>
          <p:cNvPr id="4099" name="Rectangle 3"/>
          <p:cNvSpPr>
            <a:spLocks noGrp="1" noChangeArrowheads="1"/>
          </p:cNvSpPr>
          <p:nvPr>
            <p:ph idx="1"/>
          </p:nvPr>
        </p:nvSpPr>
        <p:spPr>
          <a:xfrm>
            <a:off x="381000" y="1379548"/>
            <a:ext cx="8229600" cy="4525963"/>
          </a:xfrm>
        </p:spPr>
        <p:txBody>
          <a:bodyPr>
            <a:normAutofit/>
          </a:bodyPr>
          <a:lstStyle/>
          <a:p>
            <a:pPr eaLnBrk="1" hangingPunct="1">
              <a:spcBef>
                <a:spcPts val="600"/>
              </a:spcBef>
            </a:pPr>
            <a:r>
              <a:rPr lang="en-US" altLang="en-US" sz="2400" i="1" dirty="0">
                <a:ea typeface="ＭＳ Ｐゴシック" panose="020B0600070205080204" pitchFamily="34" charset="-128"/>
              </a:rPr>
              <a:t>What goal(s) are we trying to satisfy?</a:t>
            </a:r>
          </a:p>
          <a:p>
            <a:pPr eaLnBrk="1" hangingPunct="1">
              <a:spcBef>
                <a:spcPts val="600"/>
              </a:spcBef>
            </a:pPr>
            <a:endParaRPr lang="en-US" altLang="en-US" sz="2400" i="1" dirty="0">
              <a:ea typeface="ＭＳ Ｐゴシック" panose="020B0600070205080204" pitchFamily="34" charset="-128"/>
            </a:endParaRPr>
          </a:p>
          <a:p>
            <a:pPr eaLnBrk="1" hangingPunct="1">
              <a:spcBef>
                <a:spcPts val="600"/>
              </a:spcBef>
            </a:pPr>
            <a:r>
              <a:rPr lang="en-US" altLang="en-US" sz="2400" i="1" dirty="0">
                <a:ea typeface="ＭＳ Ｐゴシック" panose="020B0600070205080204" pitchFamily="34" charset="-128"/>
              </a:rPr>
              <a:t>How do we identify the scope and properties of the solution space ?</a:t>
            </a:r>
          </a:p>
          <a:p>
            <a:pPr eaLnBrk="1" hangingPunct="1">
              <a:spcBef>
                <a:spcPts val="600"/>
              </a:spcBef>
            </a:pPr>
            <a:endParaRPr lang="en-US" altLang="en-US" sz="2400" i="1" dirty="0">
              <a:ea typeface="ＭＳ Ｐゴシック" panose="020B0600070205080204" pitchFamily="34" charset="-128"/>
            </a:endParaRPr>
          </a:p>
          <a:p>
            <a:pPr eaLnBrk="1" hangingPunct="1">
              <a:spcBef>
                <a:spcPts val="600"/>
              </a:spcBef>
            </a:pPr>
            <a:r>
              <a:rPr lang="en-US" altLang="en-US" sz="2400" dirty="0">
                <a:ea typeface="ＭＳ Ｐゴシック" panose="020B0600070205080204" pitchFamily="34" charset="-128"/>
              </a:rPr>
              <a:t>Software Engineers differ in their views about the best way to answer these questions.  </a:t>
            </a:r>
          </a:p>
          <a:p>
            <a:pPr eaLnBrk="1" hangingPunct="1">
              <a:spcBef>
                <a:spcPts val="600"/>
              </a:spcBef>
            </a:pPr>
            <a:r>
              <a:rPr lang="en-US" altLang="en-US" sz="2400" dirty="0">
                <a:ea typeface="ＭＳ Ｐゴシック" panose="020B0600070205080204" pitchFamily="34" charset="-128"/>
              </a:rPr>
              <a:t>We will look at both planned and agile approaches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DDF1-541B-8243-8051-8EDB321728C1}"/>
              </a:ext>
            </a:extLst>
          </p:cNvPr>
          <p:cNvSpPr>
            <a:spLocks noGrp="1"/>
          </p:cNvSpPr>
          <p:nvPr>
            <p:ph type="title"/>
          </p:nvPr>
        </p:nvSpPr>
        <p:spPr/>
        <p:txBody>
          <a:bodyPr/>
          <a:lstStyle/>
          <a:p>
            <a:r>
              <a:rPr lang="en-US" dirty="0"/>
              <a:t>The snow card (review)</a:t>
            </a:r>
          </a:p>
        </p:txBody>
      </p:sp>
      <p:sp>
        <p:nvSpPr>
          <p:cNvPr id="3" name="Content Placeholder 2">
            <a:extLst>
              <a:ext uri="{FF2B5EF4-FFF2-40B4-BE49-F238E27FC236}">
                <a16:creationId xmlns:a16="http://schemas.microsoft.com/office/drawing/2014/main" id="{AD3E17B8-9EDD-9141-9D8A-6F44E043209A}"/>
              </a:ext>
            </a:extLst>
          </p:cNvPr>
          <p:cNvSpPr>
            <a:spLocks noGrp="1"/>
          </p:cNvSpPr>
          <p:nvPr>
            <p:ph idx="1"/>
          </p:nvPr>
        </p:nvSpPr>
        <p:spPr/>
        <p:txBody>
          <a:bodyPr/>
          <a:lstStyle/>
          <a:p>
            <a:pPr marL="0" indent="0">
              <a:buNone/>
            </a:pPr>
            <a:r>
              <a:rPr lang="en-AU" dirty="0">
                <a:hlinkClick r:id="rId3"/>
              </a:rPr>
              <a:t>https://www.volere.org/the-perfectly-formed-requirement/</a:t>
            </a:r>
            <a:r>
              <a:rPr lang="en-AU" dirty="0"/>
              <a:t>  (video)</a:t>
            </a:r>
            <a:endParaRPr lang="en-US" dirty="0"/>
          </a:p>
        </p:txBody>
      </p:sp>
      <p:pic>
        <p:nvPicPr>
          <p:cNvPr id="4" name="Picture 3">
            <a:extLst>
              <a:ext uri="{FF2B5EF4-FFF2-40B4-BE49-F238E27FC236}">
                <a16:creationId xmlns:a16="http://schemas.microsoft.com/office/drawing/2014/main" id="{3B5B2CBA-783A-274A-8C73-58990799458E}"/>
              </a:ext>
            </a:extLst>
          </p:cNvPr>
          <p:cNvPicPr>
            <a:picLocks noChangeAspect="1"/>
          </p:cNvPicPr>
          <p:nvPr/>
        </p:nvPicPr>
        <p:blipFill>
          <a:blip r:embed="rId4"/>
          <a:stretch>
            <a:fillRect/>
          </a:stretch>
        </p:blipFill>
        <p:spPr>
          <a:xfrm>
            <a:off x="762000" y="2362200"/>
            <a:ext cx="7239000" cy="3441253"/>
          </a:xfrm>
          <a:prstGeom prst="rect">
            <a:avLst/>
          </a:prstGeom>
        </p:spPr>
      </p:pic>
    </p:spTree>
    <p:extLst>
      <p:ext uri="{BB962C8B-B14F-4D97-AF65-F5344CB8AC3E}">
        <p14:creationId xmlns:p14="http://schemas.microsoft.com/office/powerpoint/2010/main" val="3221104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915F-4A0B-2B4C-8E0F-21BAE76A9713}"/>
              </a:ext>
            </a:extLst>
          </p:cNvPr>
          <p:cNvSpPr>
            <a:spLocks noGrp="1"/>
          </p:cNvSpPr>
          <p:nvPr>
            <p:ph type="title"/>
          </p:nvPr>
        </p:nvSpPr>
        <p:spPr/>
        <p:txBody>
          <a:bodyPr/>
          <a:lstStyle/>
          <a:p>
            <a:r>
              <a:rPr lang="en-US" dirty="0"/>
              <a:t>Ten Tests for Requirements</a:t>
            </a:r>
          </a:p>
        </p:txBody>
      </p:sp>
      <p:sp>
        <p:nvSpPr>
          <p:cNvPr id="3" name="Content Placeholder 2">
            <a:extLst>
              <a:ext uri="{FF2B5EF4-FFF2-40B4-BE49-F238E27FC236}">
                <a16:creationId xmlns:a16="http://schemas.microsoft.com/office/drawing/2014/main" id="{A0D2734A-8A0E-A14D-B5C3-749883D4EE79}"/>
              </a:ext>
            </a:extLst>
          </p:cNvPr>
          <p:cNvSpPr>
            <a:spLocks noGrp="1"/>
          </p:cNvSpPr>
          <p:nvPr>
            <p:ph idx="1"/>
          </p:nvPr>
        </p:nvSpPr>
        <p:spPr>
          <a:xfrm>
            <a:off x="533400" y="1295400"/>
            <a:ext cx="8229600" cy="4525963"/>
          </a:xfrm>
        </p:spPr>
        <p:txBody>
          <a:bodyPr>
            <a:normAutofit fontScale="92500" lnSpcReduction="10000"/>
          </a:bodyPr>
          <a:lstStyle/>
          <a:p>
            <a:pPr marL="0" indent="0">
              <a:buNone/>
            </a:pPr>
            <a:r>
              <a:rPr lang="en-AU" dirty="0"/>
              <a:t>Reading: </a:t>
            </a:r>
            <a:r>
              <a:rPr lang="en-AU" dirty="0">
                <a:hlinkClick r:id="rId2"/>
              </a:rPr>
              <a:t>https://www.volere.org/ten-tests-for-requirements/</a:t>
            </a:r>
            <a:endParaRPr lang="en-AU" dirty="0"/>
          </a:p>
          <a:p>
            <a:pPr marL="0" indent="0">
              <a:buNone/>
            </a:pPr>
            <a:endParaRPr lang="en-AU" dirty="0"/>
          </a:p>
          <a:p>
            <a:pPr>
              <a:buFont typeface="+mj-lt"/>
              <a:buAutoNum type="arabicPeriod"/>
            </a:pPr>
            <a:r>
              <a:rPr lang="en-AU" i="1" dirty="0"/>
              <a:t>Does each requirement have a fit criterion that can be used to test whether a solution meets the requirement?</a:t>
            </a:r>
          </a:p>
          <a:p>
            <a:pPr>
              <a:buFont typeface="+mj-lt"/>
              <a:buAutoNum type="arabicPeriod"/>
            </a:pPr>
            <a:r>
              <a:rPr lang="en-AU" i="1" dirty="0"/>
              <a:t>Is every requirement in the specification relevant to this system?</a:t>
            </a:r>
          </a:p>
          <a:p>
            <a:pPr>
              <a:buFont typeface="+mj-lt"/>
              <a:buAutoNum type="arabicPeriod"/>
            </a:pPr>
            <a:r>
              <a:rPr lang="en-AU" i="1" dirty="0"/>
              <a:t>Does the specification contain a definition of the meaning of essential terms within the specification? </a:t>
            </a:r>
          </a:p>
          <a:p>
            <a:pPr>
              <a:buFont typeface="+mj-lt"/>
              <a:buAutoNum type="arabicPeriod"/>
            </a:pPr>
            <a:r>
              <a:rPr lang="en-AU" i="1" dirty="0"/>
              <a:t>Is every reference to a defined term consistent with its definition?</a:t>
            </a:r>
          </a:p>
          <a:p>
            <a:pPr>
              <a:buFont typeface="+mj-lt"/>
              <a:buAutoNum type="arabicPeriod"/>
            </a:pPr>
            <a:r>
              <a:rPr lang="en-AU" i="1" dirty="0"/>
              <a:t>Is the context of the requirements study wide enough to cover everything we need to understand?</a:t>
            </a:r>
          </a:p>
          <a:p>
            <a:pPr>
              <a:buFont typeface="+mj-lt"/>
              <a:buAutoNum type="arabicPeriod"/>
            </a:pPr>
            <a:r>
              <a:rPr lang="en-AU" i="1" dirty="0"/>
              <a:t>Does the requirement contain a rationale?</a:t>
            </a:r>
          </a:p>
          <a:p>
            <a:pPr>
              <a:buFont typeface="+mj-lt"/>
              <a:buAutoNum type="arabicPeriod"/>
            </a:pPr>
            <a:r>
              <a:rPr lang="en-AU" i="1" dirty="0"/>
              <a:t>Have we asked the stakeholders about conscious, unconscious and undreamed of requirements? </a:t>
            </a:r>
          </a:p>
          <a:p>
            <a:pPr>
              <a:buFont typeface="+mj-lt"/>
              <a:buAutoNum type="arabicPeriod"/>
            </a:pPr>
            <a:r>
              <a:rPr lang="en-AU" i="1" dirty="0"/>
              <a:t>Does the specification contain solutions posturing as requirements?</a:t>
            </a:r>
          </a:p>
          <a:p>
            <a:pPr>
              <a:buFont typeface="+mj-lt"/>
              <a:buAutoNum type="arabicPeriod"/>
            </a:pPr>
            <a:r>
              <a:rPr lang="en-AU" i="1" dirty="0"/>
              <a:t>Is the stakeholder value defined for each requirement?</a:t>
            </a:r>
          </a:p>
          <a:p>
            <a:pPr>
              <a:buFont typeface="+mj-lt"/>
              <a:buAutoNum type="arabicPeriod"/>
            </a:pPr>
            <a:r>
              <a:rPr lang="en-AU" i="1" dirty="0"/>
              <a:t>Is each requirement uniquely identifiable?</a:t>
            </a:r>
            <a:endParaRPr lang="en-US" dirty="0"/>
          </a:p>
        </p:txBody>
      </p:sp>
    </p:spTree>
    <p:extLst>
      <p:ext uri="{BB962C8B-B14F-4D97-AF65-F5344CB8AC3E}">
        <p14:creationId xmlns:p14="http://schemas.microsoft.com/office/powerpoint/2010/main" val="1765404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1138-04A0-894D-B0FA-FF95147EBF16}"/>
              </a:ext>
            </a:extLst>
          </p:cNvPr>
          <p:cNvSpPr>
            <a:spLocks noGrp="1"/>
          </p:cNvSpPr>
          <p:nvPr>
            <p:ph type="title"/>
          </p:nvPr>
        </p:nvSpPr>
        <p:spPr>
          <a:xfrm rot="10800000" flipH="1" flipV="1">
            <a:off x="304800" y="228600"/>
            <a:ext cx="6096000" cy="889000"/>
          </a:xfrm>
        </p:spPr>
        <p:txBody>
          <a:bodyPr/>
          <a:lstStyle/>
          <a:p>
            <a:r>
              <a:rPr lang="en-US" dirty="0"/>
              <a:t>3. Prototyping Requirements</a:t>
            </a:r>
          </a:p>
        </p:txBody>
      </p:sp>
    </p:spTree>
    <p:extLst>
      <p:ext uri="{BB962C8B-B14F-4D97-AF65-F5344CB8AC3E}">
        <p14:creationId xmlns:p14="http://schemas.microsoft.com/office/powerpoint/2010/main" val="804730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838200"/>
          </a:xfrm>
          <a:noFill/>
        </p:spPr>
        <p:txBody>
          <a:bodyPr lIns="90488" tIns="44450" rIns="90488" bIns="44450" anchor="b"/>
          <a:lstStyle/>
          <a:p>
            <a:pPr eaLnBrk="1" hangingPunct="1"/>
            <a:r>
              <a:rPr lang="en-GB" altLang="en-US" b="1" dirty="0">
                <a:ea typeface="ＭＳ Ｐゴシック" panose="020B0600070205080204" pitchFamily="34" charset="-128"/>
              </a:rPr>
              <a:t>Prototyping</a:t>
            </a:r>
          </a:p>
        </p:txBody>
      </p:sp>
      <p:sp>
        <p:nvSpPr>
          <p:cNvPr id="30723" name="Rectangle 3"/>
          <p:cNvSpPr>
            <a:spLocks noGrp="1" noChangeArrowheads="1"/>
          </p:cNvSpPr>
          <p:nvPr>
            <p:ph idx="1"/>
          </p:nvPr>
        </p:nvSpPr>
        <p:spPr>
          <a:xfrm>
            <a:off x="660400" y="1447800"/>
            <a:ext cx="7772400" cy="4797424"/>
          </a:xfrm>
          <a:noFill/>
        </p:spPr>
        <p:txBody>
          <a:bodyPr lIns="90488" tIns="44450" rIns="90488" bIns="44450">
            <a:normAutofit/>
          </a:bodyPr>
          <a:lstStyle/>
          <a:p>
            <a:pPr eaLnBrk="1" hangingPunct="1">
              <a:lnSpc>
                <a:spcPct val="110000"/>
              </a:lnSpc>
              <a:spcBef>
                <a:spcPts val="1200"/>
              </a:spcBef>
            </a:pPr>
            <a:r>
              <a:rPr lang="en-GB" altLang="en-US" dirty="0">
                <a:ea typeface="ＭＳ Ｐゴシック" panose="020B0600070205080204" pitchFamily="34" charset="-128"/>
              </a:rPr>
              <a:t>Prototypes for requirements validation demonstrate the requirements and help stakeholders discover problems</a:t>
            </a:r>
          </a:p>
          <a:p>
            <a:pPr eaLnBrk="1" hangingPunct="1">
              <a:lnSpc>
                <a:spcPct val="110000"/>
              </a:lnSpc>
              <a:spcBef>
                <a:spcPts val="1200"/>
              </a:spcBef>
            </a:pPr>
            <a:r>
              <a:rPr lang="en-GB" altLang="en-US" b="1" dirty="0">
                <a:ea typeface="ＭＳ Ｐゴシック" panose="020B0600070205080204" pitchFamily="34" charset="-128"/>
              </a:rPr>
              <a:t>Analysis prototypes </a:t>
            </a:r>
            <a:r>
              <a:rPr lang="en-GB" altLang="en-US" dirty="0">
                <a:ea typeface="ＭＳ Ｐゴシック" panose="020B0600070205080204" pitchFamily="34" charset="-128"/>
              </a:rPr>
              <a:t>can be lightweight and need not contain SW at all; they are for discovering what the users want</a:t>
            </a:r>
          </a:p>
          <a:p>
            <a:pPr eaLnBrk="1" hangingPunct="1">
              <a:lnSpc>
                <a:spcPct val="110000"/>
              </a:lnSpc>
              <a:spcBef>
                <a:spcPts val="1200"/>
              </a:spcBef>
            </a:pPr>
            <a:r>
              <a:rPr lang="en-GB" altLang="en-US" b="1" dirty="0">
                <a:ea typeface="ＭＳ Ｐゴシック" panose="020B0600070205080204" pitchFamily="34" charset="-128"/>
              </a:rPr>
              <a:t>Validation prototypes </a:t>
            </a:r>
            <a:r>
              <a:rPr lang="en-GB" altLang="en-US" dirty="0">
                <a:ea typeface="ＭＳ Ｐゴシック" panose="020B0600070205080204" pitchFamily="34" charset="-128"/>
              </a:rPr>
              <a:t>should be complete, reasonably efficient and robust. It should be possible to use them in the same way as the required system</a:t>
            </a:r>
          </a:p>
          <a:p>
            <a:pPr eaLnBrk="1" hangingPunct="1">
              <a:lnSpc>
                <a:spcPct val="110000"/>
              </a:lnSpc>
              <a:spcBef>
                <a:spcPts val="1200"/>
              </a:spcBef>
            </a:pPr>
            <a:r>
              <a:rPr lang="en-GB" altLang="en-US" dirty="0">
                <a:ea typeface="ＭＳ Ｐゴシック" panose="020B0600070205080204" pitchFamily="34" charset="-128"/>
              </a:rPr>
              <a:t>User documentation and training should be provided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6156176" cy="648072"/>
          </a:xfrm>
        </p:spPr>
        <p:txBody>
          <a:bodyPr/>
          <a:lstStyle/>
          <a:p>
            <a:r>
              <a:rPr lang="en-US" b="1" dirty="0"/>
              <a:t>Dilbert prototyping</a:t>
            </a:r>
            <a:endParaRPr lang="en-AU" b="1" dirty="0"/>
          </a:p>
        </p:txBody>
      </p:sp>
      <p:pic>
        <p:nvPicPr>
          <p:cNvPr id="3074" name="Picture 2" descr="Image result for dilbert prototy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3" y="2227258"/>
            <a:ext cx="8733817" cy="271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199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457200"/>
            <a:ext cx="7772400" cy="609600"/>
          </a:xfrm>
          <a:noFill/>
        </p:spPr>
        <p:txBody>
          <a:bodyPr lIns="90488" tIns="44450" rIns="90488" bIns="44450" anchor="b"/>
          <a:lstStyle/>
          <a:p>
            <a:pPr eaLnBrk="1" hangingPunct="1"/>
            <a:r>
              <a:rPr lang="en-GB" altLang="en-US" b="1" dirty="0">
                <a:ea typeface="ＭＳ Ｐゴシック" panose="020B0600070205080204" pitchFamily="34" charset="-128"/>
              </a:rPr>
              <a:t>User manual development</a:t>
            </a:r>
          </a:p>
        </p:txBody>
      </p:sp>
      <p:sp>
        <p:nvSpPr>
          <p:cNvPr id="31747" name="Rectangle 3"/>
          <p:cNvSpPr>
            <a:spLocks noGrp="1" noChangeArrowheads="1"/>
          </p:cNvSpPr>
          <p:nvPr>
            <p:ph idx="1"/>
          </p:nvPr>
        </p:nvSpPr>
        <p:spPr>
          <a:xfrm>
            <a:off x="685800" y="1447800"/>
            <a:ext cx="7772400" cy="4648200"/>
          </a:xfrm>
          <a:noFill/>
        </p:spPr>
        <p:txBody>
          <a:bodyPr lIns="90488" tIns="44450" rIns="90488" bIns="44450">
            <a:normAutofit fontScale="92500"/>
          </a:bodyPr>
          <a:lstStyle/>
          <a:p>
            <a:pPr eaLnBrk="1" hangingPunct="1">
              <a:lnSpc>
                <a:spcPct val="120000"/>
              </a:lnSpc>
              <a:spcBef>
                <a:spcPts val="1200"/>
              </a:spcBef>
            </a:pPr>
            <a:r>
              <a:rPr lang="en-GB" altLang="en-US" sz="2400" dirty="0">
                <a:ea typeface="ＭＳ Ｐゴシック" panose="020B0600070205080204" pitchFamily="34" charset="-128"/>
              </a:rPr>
              <a:t>Writing a user manual from the requirements forces a detailed requirements analysis and thus can reveal problems with the document</a:t>
            </a:r>
          </a:p>
          <a:p>
            <a:pPr eaLnBrk="1" hangingPunct="1">
              <a:lnSpc>
                <a:spcPct val="120000"/>
              </a:lnSpc>
              <a:spcBef>
                <a:spcPts val="1200"/>
              </a:spcBef>
            </a:pPr>
            <a:r>
              <a:rPr lang="en-GB" altLang="en-US" sz="2400" dirty="0">
                <a:ea typeface="ＭＳ Ｐゴシック" panose="020B0600070205080204" pitchFamily="34" charset="-128"/>
              </a:rPr>
              <a:t>Information in the user manual</a:t>
            </a:r>
          </a:p>
          <a:p>
            <a:pPr lvl="1" eaLnBrk="1" hangingPunct="1">
              <a:lnSpc>
                <a:spcPct val="120000"/>
              </a:lnSpc>
              <a:spcBef>
                <a:spcPts val="1200"/>
              </a:spcBef>
            </a:pPr>
            <a:r>
              <a:rPr lang="en-GB" altLang="en-US" sz="2400" dirty="0">
                <a:ea typeface="ＭＳ Ｐゴシック" panose="020B0600070205080204" pitchFamily="34" charset="-128"/>
              </a:rPr>
              <a:t>Description of the functionality and how it is implemented</a:t>
            </a:r>
          </a:p>
          <a:p>
            <a:pPr lvl="1" eaLnBrk="1" hangingPunct="1">
              <a:lnSpc>
                <a:spcPct val="120000"/>
              </a:lnSpc>
              <a:spcBef>
                <a:spcPts val="1200"/>
              </a:spcBef>
            </a:pPr>
            <a:r>
              <a:rPr lang="en-GB" altLang="en-US" sz="2400" dirty="0">
                <a:ea typeface="ＭＳ Ｐゴシック" panose="020B0600070205080204" pitchFamily="34" charset="-128"/>
              </a:rPr>
              <a:t>Which parts of the system have not been implemented</a:t>
            </a:r>
          </a:p>
          <a:p>
            <a:pPr lvl="1" eaLnBrk="1" hangingPunct="1">
              <a:lnSpc>
                <a:spcPct val="120000"/>
              </a:lnSpc>
              <a:spcBef>
                <a:spcPts val="1200"/>
              </a:spcBef>
            </a:pPr>
            <a:r>
              <a:rPr lang="en-GB" altLang="en-US" sz="2400" dirty="0">
                <a:ea typeface="ＭＳ Ｐゴシック" panose="020B0600070205080204" pitchFamily="34" charset="-128"/>
              </a:rPr>
              <a:t>How to get out of trouble</a:t>
            </a:r>
          </a:p>
          <a:p>
            <a:pPr lvl="1" eaLnBrk="1" hangingPunct="1">
              <a:lnSpc>
                <a:spcPct val="120000"/>
              </a:lnSpc>
              <a:spcBef>
                <a:spcPts val="1200"/>
              </a:spcBef>
            </a:pPr>
            <a:r>
              <a:rPr lang="en-GB" altLang="en-US" sz="2400" dirty="0">
                <a:ea typeface="ＭＳ Ｐゴシック" panose="020B0600070205080204" pitchFamily="34" charset="-128"/>
              </a:rPr>
              <a:t>How to install and get started with the system</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user manual</a:t>
            </a:r>
            <a:endParaRPr lang="en-AU" dirty="0"/>
          </a:p>
        </p:txBody>
      </p:sp>
      <p:pic>
        <p:nvPicPr>
          <p:cNvPr id="5122" name="Picture 2" descr="Image result for dilbert user man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53118"/>
            <a:ext cx="8272010" cy="370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93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533400"/>
            <a:ext cx="7772400" cy="609600"/>
          </a:xfrm>
          <a:noFill/>
        </p:spPr>
        <p:txBody>
          <a:bodyPr lIns="90488" tIns="44450" rIns="90488" bIns="44450" anchor="b"/>
          <a:lstStyle/>
          <a:p>
            <a:pPr eaLnBrk="1" hangingPunct="1"/>
            <a:r>
              <a:rPr lang="en-GB" altLang="en-US" b="1" dirty="0">
                <a:ea typeface="ＭＳ Ｐゴシック" panose="020B0600070205080204" pitchFamily="34" charset="-128"/>
              </a:rPr>
              <a:t>Hard-to-test requirements (1)</a:t>
            </a:r>
          </a:p>
        </p:txBody>
      </p:sp>
      <p:sp>
        <p:nvSpPr>
          <p:cNvPr id="32771" name="Rectangle 3"/>
          <p:cNvSpPr>
            <a:spLocks noGrp="1" noChangeArrowheads="1"/>
          </p:cNvSpPr>
          <p:nvPr>
            <p:ph idx="1"/>
          </p:nvPr>
        </p:nvSpPr>
        <p:spPr>
          <a:xfrm>
            <a:off x="457200" y="1447800"/>
            <a:ext cx="8229600" cy="4267200"/>
          </a:xfrm>
          <a:noFill/>
        </p:spPr>
        <p:txBody>
          <a:bodyPr lIns="90488" tIns="44450" rIns="90488" bIns="44450"/>
          <a:lstStyle/>
          <a:p>
            <a:pPr eaLnBrk="1" hangingPunct="1">
              <a:lnSpc>
                <a:spcPct val="150000"/>
              </a:lnSpc>
              <a:spcBef>
                <a:spcPts val="600"/>
              </a:spcBef>
            </a:pPr>
            <a:r>
              <a:rPr lang="en-GB" altLang="en-US" dirty="0">
                <a:ea typeface="ＭＳ Ｐゴシック" panose="020B0600070205080204" pitchFamily="34" charset="-128"/>
              </a:rPr>
              <a:t>System requirements </a:t>
            </a:r>
          </a:p>
          <a:p>
            <a:pPr lvl="1" eaLnBrk="1" hangingPunct="1">
              <a:lnSpc>
                <a:spcPct val="150000"/>
              </a:lnSpc>
              <a:spcBef>
                <a:spcPts val="600"/>
              </a:spcBef>
            </a:pPr>
            <a:r>
              <a:rPr lang="en-GB" altLang="en-US" dirty="0">
                <a:ea typeface="ＭＳ Ｐゴシック" panose="020B0600070205080204" pitchFamily="34" charset="-128"/>
              </a:rPr>
              <a:t>Requirements which apply to the system as a whole. In general, these are the most difficult requirements to validate irrespective of the method used as they may be influenced by any of the functional requirements. Tests, which are not executed, cannot test for non-functional system-wide characteristics such as usability.  </a:t>
            </a:r>
          </a:p>
          <a:p>
            <a:pPr eaLnBrk="1" hangingPunct="1">
              <a:lnSpc>
                <a:spcPct val="150000"/>
              </a:lnSpc>
              <a:spcBef>
                <a:spcPts val="600"/>
              </a:spcBef>
            </a:pPr>
            <a:endParaRPr lang="en-GB" altLang="en-US" dirty="0">
              <a:ea typeface="ＭＳ Ｐゴシック" panose="020B0600070205080204" pitchFamily="34" charset="-128"/>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0"/>
            <a:ext cx="7772400" cy="1143000"/>
          </a:xfrm>
          <a:noFill/>
        </p:spPr>
        <p:txBody>
          <a:bodyPr lIns="90488" tIns="44450" rIns="90488" bIns="44450" anchor="b"/>
          <a:lstStyle/>
          <a:p>
            <a:pPr eaLnBrk="1" hangingPunct="1"/>
            <a:r>
              <a:rPr lang="en-GB" altLang="en-US" b="1" dirty="0">
                <a:ea typeface="ＭＳ Ｐゴシック" panose="020B0600070205080204" pitchFamily="34" charset="-128"/>
              </a:rPr>
              <a:t>Hard-to-test requirements (2)</a:t>
            </a:r>
          </a:p>
        </p:txBody>
      </p:sp>
      <p:sp>
        <p:nvSpPr>
          <p:cNvPr id="33795" name="Rectangle 3"/>
          <p:cNvSpPr>
            <a:spLocks noGrp="1" noChangeArrowheads="1"/>
          </p:cNvSpPr>
          <p:nvPr>
            <p:ph idx="1"/>
          </p:nvPr>
        </p:nvSpPr>
        <p:spPr>
          <a:xfrm>
            <a:off x="457200" y="1447800"/>
            <a:ext cx="8229600" cy="4267200"/>
          </a:xfrm>
          <a:noFill/>
        </p:spPr>
        <p:txBody>
          <a:bodyPr lIns="90488" tIns="44450" rIns="90488" bIns="44450"/>
          <a:lstStyle/>
          <a:p>
            <a:pPr eaLnBrk="1" hangingPunct="1">
              <a:lnSpc>
                <a:spcPct val="150000"/>
              </a:lnSpc>
              <a:spcBef>
                <a:spcPts val="600"/>
              </a:spcBef>
            </a:pPr>
            <a:r>
              <a:rPr lang="en-GB" altLang="en-US" dirty="0">
                <a:ea typeface="ＭＳ Ｐゴシック" panose="020B0600070205080204" pitchFamily="34" charset="-128"/>
              </a:rPr>
              <a:t>Exclusive requirements </a:t>
            </a:r>
          </a:p>
          <a:p>
            <a:pPr lvl="1" eaLnBrk="1" hangingPunct="1">
              <a:lnSpc>
                <a:spcPct val="150000"/>
              </a:lnSpc>
              <a:spcBef>
                <a:spcPts val="600"/>
              </a:spcBef>
            </a:pPr>
            <a:r>
              <a:rPr lang="en-GB" altLang="en-US" dirty="0">
                <a:ea typeface="ＭＳ Ｐゴシック" panose="020B0600070205080204" pitchFamily="34" charset="-128"/>
              </a:rPr>
              <a:t>These are requirements which exclude specific behaviour. For example, a requirement may state that system failures must never corrupt the system database. It is not possible to test such a requirement exhaustively.</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 y="540999"/>
            <a:ext cx="6156176" cy="648072"/>
          </a:xfrm>
        </p:spPr>
        <p:txBody>
          <a:bodyPr/>
          <a:lstStyle/>
          <a:p>
            <a:pPr eaLnBrk="1" hangingPunct="1"/>
            <a:r>
              <a:rPr lang="en-GB" altLang="en-US" b="1" dirty="0">
                <a:ea typeface="ＭＳ Ｐゴシック" panose="020B0600070205080204" pitchFamily="34" charset="-128"/>
              </a:rPr>
              <a:t>Hard-to-test requirements (3)</a:t>
            </a:r>
            <a:endParaRPr lang="en-US" altLang="en-US" b="1" dirty="0">
              <a:ea typeface="ＭＳ Ｐゴシック" panose="020B0600070205080204" pitchFamily="34" charset="-128"/>
            </a:endParaRPr>
          </a:p>
        </p:txBody>
      </p:sp>
      <p:sp>
        <p:nvSpPr>
          <p:cNvPr id="34819" name="Rectangle 3"/>
          <p:cNvSpPr>
            <a:spLocks noGrp="1" noChangeArrowheads="1"/>
          </p:cNvSpPr>
          <p:nvPr>
            <p:ph idx="1"/>
          </p:nvPr>
        </p:nvSpPr>
        <p:spPr>
          <a:xfrm>
            <a:off x="457200" y="1488213"/>
            <a:ext cx="8229600" cy="4525963"/>
          </a:xfrm>
        </p:spPr>
        <p:txBody>
          <a:bodyPr/>
          <a:lstStyle/>
          <a:p>
            <a:pPr eaLnBrk="1" hangingPunct="1">
              <a:lnSpc>
                <a:spcPct val="150000"/>
              </a:lnSpc>
              <a:spcBef>
                <a:spcPts val="600"/>
              </a:spcBef>
            </a:pPr>
            <a:r>
              <a:rPr lang="en-GB" altLang="en-US" dirty="0">
                <a:ea typeface="ＭＳ Ｐゴシック" panose="020B0600070205080204" pitchFamily="34" charset="-128"/>
              </a:rPr>
              <a:t>Some non-functional requirements </a:t>
            </a:r>
          </a:p>
          <a:p>
            <a:pPr lvl="1" eaLnBrk="1" hangingPunct="1">
              <a:lnSpc>
                <a:spcPct val="150000"/>
              </a:lnSpc>
              <a:spcBef>
                <a:spcPts val="600"/>
              </a:spcBef>
            </a:pPr>
            <a:r>
              <a:rPr lang="en-GB" altLang="en-US" dirty="0">
                <a:ea typeface="ＭＳ Ｐゴシック" panose="020B0600070205080204" pitchFamily="34" charset="-128"/>
              </a:rPr>
              <a:t>Some non-functional requirements, such as reliability requirements, can only be tested with a large test set. Designing this test set does not help with requirements validation.</a:t>
            </a:r>
          </a:p>
          <a:p>
            <a:pPr eaLnBrk="1" hangingPunct="1">
              <a:lnSpc>
                <a:spcPct val="150000"/>
              </a:lnSpc>
              <a:spcBef>
                <a:spcPts val="600"/>
              </a:spcBef>
            </a:pPr>
            <a:endParaRPr lang="en-US" altLang="en-US" dirty="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1138-04A0-894D-B0FA-FF95147EBF16}"/>
              </a:ext>
            </a:extLst>
          </p:cNvPr>
          <p:cNvSpPr>
            <a:spLocks noGrp="1"/>
          </p:cNvSpPr>
          <p:nvPr>
            <p:ph type="title"/>
          </p:nvPr>
        </p:nvSpPr>
        <p:spPr>
          <a:xfrm rot="10800000" flipH="1" flipV="1">
            <a:off x="304800" y="0"/>
            <a:ext cx="6096000" cy="889000"/>
          </a:xfrm>
        </p:spPr>
        <p:txBody>
          <a:bodyPr/>
          <a:lstStyle/>
          <a:p>
            <a:r>
              <a:rPr lang="en-US" dirty="0"/>
              <a:t>1. Requirements Specification Document</a:t>
            </a:r>
          </a:p>
        </p:txBody>
      </p:sp>
    </p:spTree>
    <p:extLst>
      <p:ext uri="{BB962C8B-B14F-4D97-AF65-F5344CB8AC3E}">
        <p14:creationId xmlns:p14="http://schemas.microsoft.com/office/powerpoint/2010/main" val="3829378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Testing</a:t>
            </a:r>
            <a:endParaRPr lang="en-AU" dirty="0"/>
          </a:p>
        </p:txBody>
      </p:sp>
      <p:pic>
        <p:nvPicPr>
          <p:cNvPr id="4098" name="Picture 2" descr="Image result for dilbert prototy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5333"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788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BBCD8E5-3F95-4F48-B494-6A6E09463195}"/>
              </a:ext>
            </a:extLst>
          </p:cNvPr>
          <p:cNvSpPr>
            <a:spLocks noGrp="1"/>
          </p:cNvSpPr>
          <p:nvPr>
            <p:ph type="title"/>
          </p:nvPr>
        </p:nvSpPr>
        <p:spPr/>
        <p:txBody>
          <a:bodyPr/>
          <a:lstStyle/>
          <a:p>
            <a:r>
              <a:rPr lang="en-US" dirty="0"/>
              <a:t>Summary</a:t>
            </a:r>
          </a:p>
        </p:txBody>
      </p:sp>
      <p:sp>
        <p:nvSpPr>
          <p:cNvPr id="12" name="Content Placeholder 11">
            <a:extLst>
              <a:ext uri="{FF2B5EF4-FFF2-40B4-BE49-F238E27FC236}">
                <a16:creationId xmlns:a16="http://schemas.microsoft.com/office/drawing/2014/main" id="{616D0E7F-075F-3545-9FE6-665164FBB5FE}"/>
              </a:ext>
            </a:extLst>
          </p:cNvPr>
          <p:cNvSpPr>
            <a:spLocks noGrp="1"/>
          </p:cNvSpPr>
          <p:nvPr>
            <p:ph idx="1"/>
          </p:nvPr>
        </p:nvSpPr>
        <p:spPr>
          <a:xfrm>
            <a:off x="457200" y="1371600"/>
            <a:ext cx="8229600" cy="4525963"/>
          </a:xfrm>
        </p:spPr>
        <p:txBody>
          <a:bodyPr/>
          <a:lstStyle/>
          <a:p>
            <a:pPr marL="0" indent="0">
              <a:buNone/>
            </a:pPr>
            <a:endParaRPr lang="en-US" dirty="0"/>
          </a:p>
          <a:p>
            <a:pPr marL="514350" indent="-514350">
              <a:buFont typeface="+mj-lt"/>
              <a:buAutoNum type="arabicPeriod"/>
            </a:pPr>
            <a:r>
              <a:rPr lang="en-US" sz="3200" dirty="0"/>
              <a:t>Requirements Specification Document</a:t>
            </a:r>
          </a:p>
          <a:p>
            <a:pPr marL="457200" lvl="1" indent="0">
              <a:buNone/>
            </a:pPr>
            <a:r>
              <a:rPr lang="en-US" sz="2800" dirty="0"/>
              <a:t>Writing down the requirements</a:t>
            </a:r>
          </a:p>
          <a:p>
            <a:pPr marL="514350" indent="-514350">
              <a:buFont typeface="+mj-lt"/>
              <a:buAutoNum type="arabicPeriod"/>
            </a:pPr>
            <a:r>
              <a:rPr lang="en-US" sz="3200" dirty="0"/>
              <a:t>Testing requirements </a:t>
            </a:r>
          </a:p>
          <a:p>
            <a:pPr marL="457200" lvl="1" indent="0">
              <a:buNone/>
            </a:pPr>
            <a:r>
              <a:rPr lang="en-US" sz="2800" dirty="0"/>
              <a:t>Checking them</a:t>
            </a:r>
          </a:p>
          <a:p>
            <a:pPr marL="514350" indent="-514350">
              <a:buFont typeface="+mj-lt"/>
              <a:buAutoNum type="arabicPeriod"/>
            </a:pPr>
            <a:r>
              <a:rPr lang="en-US" sz="3200" dirty="0"/>
              <a:t>Prototyping requirements</a:t>
            </a:r>
          </a:p>
          <a:p>
            <a:pPr marL="457200" lvl="1" indent="0">
              <a:buNone/>
            </a:pPr>
            <a:r>
              <a:rPr lang="en-US" sz="2800" dirty="0"/>
              <a:t>Show me!</a:t>
            </a:r>
          </a:p>
        </p:txBody>
      </p:sp>
      <p:sp>
        <p:nvSpPr>
          <p:cNvPr id="2" name="Slide Number Placeholder 1">
            <a:extLst>
              <a:ext uri="{FF2B5EF4-FFF2-40B4-BE49-F238E27FC236}">
                <a16:creationId xmlns:a16="http://schemas.microsoft.com/office/drawing/2014/main" id="{9F51CED0-7895-2948-9DA9-B37635392103}"/>
              </a:ext>
            </a:extLst>
          </p:cNvPr>
          <p:cNvSpPr>
            <a:spLocks noGrp="1"/>
          </p:cNvSpPr>
          <p:nvPr>
            <p:ph type="sldNum" sz="quarter" idx="4294967295"/>
          </p:nvPr>
        </p:nvSpPr>
        <p:spPr>
          <a:xfrm>
            <a:off x="7010400" y="6364288"/>
            <a:ext cx="2133600" cy="365125"/>
          </a:xfrm>
          <a:prstGeom prst="rect">
            <a:avLst/>
          </a:prstGeom>
        </p:spPr>
        <p:txBody>
          <a:bodyPr/>
          <a:lstStyle/>
          <a:p>
            <a:fld id="{F1918EE3-64B1-4324-9151-8BA1C2B10113}" type="slidenum">
              <a:rPr lang="en-US" altLang="en-US" smtClean="0"/>
              <a:pPr/>
              <a:t>41</a:t>
            </a:fld>
            <a:endParaRPr lang="en-US" altLang="en-US"/>
          </a:p>
        </p:txBody>
      </p:sp>
    </p:spTree>
    <p:extLst>
      <p:ext uri="{BB962C8B-B14F-4D97-AF65-F5344CB8AC3E}">
        <p14:creationId xmlns:p14="http://schemas.microsoft.com/office/powerpoint/2010/main" val="811558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457200"/>
            <a:ext cx="7772400" cy="611188"/>
          </a:xfrm>
        </p:spPr>
        <p:txBody>
          <a:bodyPr/>
          <a:lstStyle/>
          <a:p>
            <a:pPr eaLnBrk="1" hangingPunct="1"/>
            <a:r>
              <a:rPr lang="en-AU" altLang="en-US" b="1" dirty="0">
                <a:ea typeface="ＭＳ Ｐゴシック" panose="020B0600070205080204" pitchFamily="34" charset="-128"/>
              </a:rPr>
              <a:t>Summary (1)</a:t>
            </a:r>
          </a:p>
        </p:txBody>
      </p:sp>
      <p:sp>
        <p:nvSpPr>
          <p:cNvPr id="35843" name="Rectangle 3"/>
          <p:cNvSpPr>
            <a:spLocks noGrp="1" noChangeArrowheads="1"/>
          </p:cNvSpPr>
          <p:nvPr>
            <p:ph idx="1"/>
          </p:nvPr>
        </p:nvSpPr>
        <p:spPr>
          <a:xfrm>
            <a:off x="685800" y="1447800"/>
            <a:ext cx="7772400" cy="4797424"/>
          </a:xfrm>
        </p:spPr>
        <p:txBody>
          <a:bodyPr>
            <a:normAutofit/>
          </a:bodyPr>
          <a:lstStyle/>
          <a:p>
            <a:pPr eaLnBrk="1" hangingPunct="1">
              <a:lnSpc>
                <a:spcPct val="120000"/>
              </a:lnSpc>
              <a:spcBef>
                <a:spcPts val="600"/>
              </a:spcBef>
            </a:pPr>
            <a:r>
              <a:rPr lang="en-AU" altLang="en-US" sz="2400" b="1" dirty="0">
                <a:ea typeface="ＭＳ Ｐゴシック" panose="020B0600070205080204" pitchFamily="34" charset="-128"/>
              </a:rPr>
              <a:t>Requirements Specification Document</a:t>
            </a:r>
          </a:p>
          <a:p>
            <a:pPr lvl="1" eaLnBrk="1" hangingPunct="1">
              <a:lnSpc>
                <a:spcPct val="120000"/>
              </a:lnSpc>
              <a:spcBef>
                <a:spcPts val="600"/>
              </a:spcBef>
            </a:pPr>
            <a:r>
              <a:rPr lang="en-AU" altLang="en-US" sz="2000" dirty="0">
                <a:ea typeface="ＭＳ Ｐゴシック" panose="020B0600070205080204" pitchFamily="34" charset="-128"/>
              </a:rPr>
              <a:t>Basis for client-developer contract</a:t>
            </a:r>
          </a:p>
          <a:p>
            <a:pPr eaLnBrk="1" hangingPunct="1">
              <a:lnSpc>
                <a:spcPct val="120000"/>
              </a:lnSpc>
              <a:spcBef>
                <a:spcPts val="600"/>
              </a:spcBef>
            </a:pPr>
            <a:r>
              <a:rPr lang="en-AU" altLang="en-US" sz="2400" dirty="0">
                <a:ea typeface="ＭＳ Ｐゴシック" panose="020B0600070205080204" pitchFamily="34" charset="-128"/>
              </a:rPr>
              <a:t>Desirable attributes</a:t>
            </a:r>
          </a:p>
          <a:p>
            <a:pPr lvl="1" eaLnBrk="1" hangingPunct="1">
              <a:lnSpc>
                <a:spcPct val="120000"/>
              </a:lnSpc>
              <a:spcBef>
                <a:spcPts val="600"/>
              </a:spcBef>
            </a:pPr>
            <a:r>
              <a:rPr lang="en-AU" altLang="en-US" sz="2000" dirty="0">
                <a:ea typeface="ＭＳ Ｐゴシック" panose="020B0600070205080204" pitchFamily="34" charset="-128"/>
              </a:rPr>
              <a:t>Concise, complete, consistent, unambiguous, testable, modifiable, traceable, feasible</a:t>
            </a:r>
          </a:p>
          <a:p>
            <a:pPr eaLnBrk="1" hangingPunct="1">
              <a:lnSpc>
                <a:spcPct val="120000"/>
              </a:lnSpc>
              <a:spcBef>
                <a:spcPts val="600"/>
              </a:spcBef>
            </a:pPr>
            <a:r>
              <a:rPr lang="en-AU" altLang="en-US" sz="2400" dirty="0">
                <a:ea typeface="ＭＳ Ｐゴシック" panose="020B0600070205080204" pitchFamily="34" charset="-128"/>
              </a:rPr>
              <a:t>Techniques</a:t>
            </a:r>
          </a:p>
          <a:p>
            <a:pPr lvl="2" eaLnBrk="1" hangingPunct="1">
              <a:lnSpc>
                <a:spcPct val="120000"/>
              </a:lnSpc>
              <a:spcBef>
                <a:spcPts val="600"/>
              </a:spcBef>
              <a:buFont typeface="Wingdings" panose="05000000000000000000" pitchFamily="2" charset="2"/>
              <a:buNone/>
            </a:pPr>
            <a:r>
              <a:rPr lang="en-AU" altLang="en-US" sz="2000" dirty="0">
                <a:ea typeface="ＭＳ Ｐゴシック" panose="020B0600070205080204" pitchFamily="34" charset="-128"/>
              </a:rPr>
              <a:t>1. Avoid Ambiguity</a:t>
            </a:r>
          </a:p>
          <a:p>
            <a:pPr lvl="2" eaLnBrk="1" hangingPunct="1">
              <a:lnSpc>
                <a:spcPct val="120000"/>
              </a:lnSpc>
              <a:spcBef>
                <a:spcPts val="600"/>
              </a:spcBef>
              <a:buFont typeface="Wingdings" panose="05000000000000000000" pitchFamily="2" charset="2"/>
              <a:buNone/>
            </a:pPr>
            <a:r>
              <a:rPr lang="en-AU" altLang="en-US" sz="2000" dirty="0">
                <a:ea typeface="ＭＳ Ｐゴシック" panose="020B0600070205080204" pitchFamily="34" charset="-128"/>
              </a:rPr>
              <a:t>2. Make Requirements Verifiable </a:t>
            </a:r>
          </a:p>
          <a:p>
            <a:pPr lvl="2" eaLnBrk="1" hangingPunct="1">
              <a:lnSpc>
                <a:spcPct val="120000"/>
              </a:lnSpc>
              <a:spcBef>
                <a:spcPts val="600"/>
              </a:spcBef>
              <a:buFont typeface="Wingdings" panose="05000000000000000000" pitchFamily="2" charset="2"/>
              <a:buNone/>
            </a:pPr>
            <a:r>
              <a:rPr lang="en-AU" altLang="en-US" sz="2000" dirty="0">
                <a:ea typeface="ＭＳ Ｐゴシック" panose="020B0600070205080204" pitchFamily="34" charset="-128"/>
              </a:rPr>
              <a:t>3. Test for Completeness </a:t>
            </a:r>
          </a:p>
          <a:p>
            <a:pPr lvl="2" eaLnBrk="1" hangingPunct="1">
              <a:lnSpc>
                <a:spcPct val="120000"/>
              </a:lnSpc>
              <a:spcBef>
                <a:spcPts val="600"/>
              </a:spcBef>
              <a:buFont typeface="Wingdings" panose="05000000000000000000" pitchFamily="2" charset="2"/>
              <a:buNone/>
            </a:pPr>
            <a:r>
              <a:rPr lang="en-AU" altLang="en-US" sz="2000" dirty="0">
                <a:ea typeface="ＭＳ Ｐゴシック" panose="020B0600070205080204" pitchFamily="34" charset="-128"/>
              </a:rPr>
              <a:t>4. Use Standard Document Structures and Templates</a:t>
            </a:r>
            <a:endParaRPr lang="en-AU" altLang="en-US" dirty="0">
              <a:ea typeface="ＭＳ Ｐゴシック"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93451" y="0"/>
            <a:ext cx="7772400" cy="1143000"/>
          </a:xfrm>
          <a:noFill/>
        </p:spPr>
        <p:txBody>
          <a:bodyPr lIns="90488" tIns="44450" rIns="90488" bIns="44450" anchor="b"/>
          <a:lstStyle/>
          <a:p>
            <a:pPr eaLnBrk="1" hangingPunct="1"/>
            <a:r>
              <a:rPr lang="en-GB" altLang="en-US" b="1" dirty="0">
                <a:ea typeface="ＭＳ Ｐゴシック" panose="020B0600070205080204" pitchFamily="34" charset="-128"/>
              </a:rPr>
              <a:t>Summary (2)</a:t>
            </a:r>
          </a:p>
        </p:txBody>
      </p:sp>
      <p:sp>
        <p:nvSpPr>
          <p:cNvPr id="36867" name="Rectangle 3"/>
          <p:cNvSpPr>
            <a:spLocks noGrp="1" noChangeArrowheads="1"/>
          </p:cNvSpPr>
          <p:nvPr>
            <p:ph idx="1"/>
          </p:nvPr>
        </p:nvSpPr>
        <p:spPr>
          <a:xfrm>
            <a:off x="321013" y="1438140"/>
            <a:ext cx="8382000" cy="4810260"/>
          </a:xfrm>
          <a:noFill/>
        </p:spPr>
        <p:txBody>
          <a:bodyPr lIns="90488" tIns="44450" rIns="90488" bIns="44450">
            <a:normAutofit/>
          </a:bodyPr>
          <a:lstStyle/>
          <a:p>
            <a:pPr eaLnBrk="1" hangingPunct="1">
              <a:lnSpc>
                <a:spcPct val="120000"/>
              </a:lnSpc>
              <a:spcBef>
                <a:spcPts val="1200"/>
              </a:spcBef>
            </a:pPr>
            <a:r>
              <a:rPr lang="en-GB" altLang="en-US" sz="2400" b="1" dirty="0">
                <a:ea typeface="ＭＳ Ｐゴシック" panose="020B0600070205080204" pitchFamily="34" charset="-128"/>
              </a:rPr>
              <a:t>Requirements validation </a:t>
            </a:r>
            <a:r>
              <a:rPr lang="en-GB" altLang="en-US" sz="2400" dirty="0">
                <a:ea typeface="ＭＳ Ｐゴシック" panose="020B0600070205080204" pitchFamily="34" charset="-128"/>
              </a:rPr>
              <a:t>should focus on checking the final draft of the requirements document for conflicts, omissions and deviations from standards.  </a:t>
            </a:r>
          </a:p>
          <a:p>
            <a:pPr eaLnBrk="1" hangingPunct="1">
              <a:lnSpc>
                <a:spcPct val="120000"/>
              </a:lnSpc>
              <a:spcBef>
                <a:spcPts val="1200"/>
              </a:spcBef>
            </a:pPr>
            <a:r>
              <a:rPr lang="en-GB" altLang="en-US" sz="2400" b="1" dirty="0">
                <a:ea typeface="ＭＳ Ｐゴシック" panose="020B0600070205080204" pitchFamily="34" charset="-128"/>
              </a:rPr>
              <a:t>Checklists</a:t>
            </a:r>
            <a:r>
              <a:rPr lang="en-GB" altLang="en-US" sz="2400" dirty="0">
                <a:ea typeface="ＭＳ Ｐゴシック" panose="020B0600070205080204" pitchFamily="34" charset="-128"/>
              </a:rPr>
              <a:t> can support validation tasks</a:t>
            </a:r>
          </a:p>
          <a:p>
            <a:pPr eaLnBrk="1" hangingPunct="1">
              <a:lnSpc>
                <a:spcPct val="120000"/>
              </a:lnSpc>
              <a:spcBef>
                <a:spcPts val="1200"/>
              </a:spcBef>
            </a:pPr>
            <a:r>
              <a:rPr lang="en-GB" altLang="en-US" sz="2400" b="1" dirty="0">
                <a:ea typeface="ＭＳ Ｐゴシック" panose="020B0600070205080204" pitchFamily="34" charset="-128"/>
              </a:rPr>
              <a:t>Reviews</a:t>
            </a:r>
            <a:r>
              <a:rPr lang="en-GB" altLang="en-US" sz="2400" dirty="0">
                <a:ea typeface="ＭＳ Ｐゴシック" panose="020B0600070205080204" pitchFamily="34" charset="-128"/>
              </a:rPr>
              <a:t> involve a group of people making a detailed analysis of the requirements.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152400"/>
            <a:ext cx="7772400" cy="914400"/>
          </a:xfrm>
          <a:noFill/>
        </p:spPr>
        <p:txBody>
          <a:bodyPr lIns="90488" tIns="44450" rIns="90488" bIns="44450" anchor="b"/>
          <a:lstStyle/>
          <a:p>
            <a:pPr eaLnBrk="1" hangingPunct="1"/>
            <a:r>
              <a:rPr lang="en-GB" altLang="en-US" b="1" dirty="0">
                <a:ea typeface="ＭＳ Ｐゴシック" panose="020B0600070205080204" pitchFamily="34" charset="-128"/>
              </a:rPr>
              <a:t>Summary (3)</a:t>
            </a:r>
          </a:p>
        </p:txBody>
      </p:sp>
      <p:sp>
        <p:nvSpPr>
          <p:cNvPr id="37891" name="Rectangle 3"/>
          <p:cNvSpPr>
            <a:spLocks noGrp="1" noChangeArrowheads="1"/>
          </p:cNvSpPr>
          <p:nvPr>
            <p:ph idx="1"/>
          </p:nvPr>
        </p:nvSpPr>
        <p:spPr>
          <a:xfrm>
            <a:off x="304800" y="1444625"/>
            <a:ext cx="8534400" cy="4800600"/>
          </a:xfrm>
          <a:noFill/>
        </p:spPr>
        <p:txBody>
          <a:bodyPr lIns="90488" tIns="44450" rIns="90488" bIns="44450">
            <a:normAutofit/>
          </a:bodyPr>
          <a:lstStyle/>
          <a:p>
            <a:pPr eaLnBrk="1" hangingPunct="1">
              <a:lnSpc>
                <a:spcPct val="120000"/>
              </a:lnSpc>
              <a:spcBef>
                <a:spcPts val="1200"/>
              </a:spcBef>
            </a:pPr>
            <a:r>
              <a:rPr lang="en-GB" altLang="en-US" sz="2400" b="1" dirty="0">
                <a:ea typeface="ＭＳ Ｐゴシック" panose="020B0600070205080204" pitchFamily="34" charset="-128"/>
              </a:rPr>
              <a:t>Prototyping</a:t>
            </a:r>
            <a:r>
              <a:rPr lang="en-GB" altLang="en-US" sz="2400" dirty="0">
                <a:ea typeface="ＭＳ Ｐゴシック" panose="020B0600070205080204" pitchFamily="34" charset="-128"/>
              </a:rPr>
              <a:t> is effective for requirements validation if it is in the initial stages of software engineering.</a:t>
            </a:r>
          </a:p>
          <a:p>
            <a:pPr eaLnBrk="1" hangingPunct="1">
              <a:lnSpc>
                <a:spcPct val="120000"/>
              </a:lnSpc>
              <a:spcBef>
                <a:spcPts val="1200"/>
              </a:spcBef>
            </a:pPr>
            <a:r>
              <a:rPr lang="en-GB" altLang="en-US" sz="2400" dirty="0">
                <a:ea typeface="ＭＳ Ｐゴシック" panose="020B0600070205080204" pitchFamily="34" charset="-128"/>
              </a:rPr>
              <a:t>Prototypes can be physical (</a:t>
            </a:r>
            <a:r>
              <a:rPr lang="en-GB" altLang="en-US" sz="2400" dirty="0" err="1">
                <a:ea typeface="ＭＳ Ｐゴシック" panose="020B0600070205080204" pitchFamily="34" charset="-128"/>
              </a:rPr>
              <a:t>eg</a:t>
            </a:r>
            <a:r>
              <a:rPr lang="en-GB" altLang="en-US" sz="2400" dirty="0">
                <a:ea typeface="ＭＳ Ｐゴシック" panose="020B0600070205080204" pitchFamily="34" charset="-128"/>
              </a:rPr>
              <a:t> on paper) or in software</a:t>
            </a:r>
          </a:p>
          <a:p>
            <a:pPr eaLnBrk="1" hangingPunct="1">
              <a:lnSpc>
                <a:spcPct val="120000"/>
              </a:lnSpc>
              <a:spcBef>
                <a:spcPts val="1200"/>
              </a:spcBef>
            </a:pPr>
            <a:endParaRPr lang="en-GB" altLang="en-US" sz="2400" dirty="0">
              <a:ea typeface="ＭＳ Ｐゴシック" panose="020B0600070205080204" pitchFamily="34" charset="-128"/>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Software engineer vs manager</a:t>
            </a:r>
            <a:endParaRPr lang="en-AU" b="1" dirty="0"/>
          </a:p>
        </p:txBody>
      </p:sp>
      <p:pic>
        <p:nvPicPr>
          <p:cNvPr id="6146" name="Picture 2" descr="Image result for dilbert requirements te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534400" cy="258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24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Recommended reading</a:t>
            </a:r>
          </a:p>
        </p:txBody>
      </p:sp>
      <p:sp>
        <p:nvSpPr>
          <p:cNvPr id="3" name="Content Placeholder 2"/>
          <p:cNvSpPr>
            <a:spLocks noGrp="1"/>
          </p:cNvSpPr>
          <p:nvPr>
            <p:ph idx="1"/>
          </p:nvPr>
        </p:nvSpPr>
        <p:spPr>
          <a:xfrm>
            <a:off x="381000" y="1444625"/>
            <a:ext cx="8229600" cy="4800600"/>
          </a:xfrm>
        </p:spPr>
        <p:txBody>
          <a:bodyPr>
            <a:normAutofit fontScale="85000" lnSpcReduction="10000"/>
          </a:bodyPr>
          <a:lstStyle/>
          <a:p>
            <a:pPr>
              <a:lnSpc>
                <a:spcPct val="130000"/>
              </a:lnSpc>
              <a:spcBef>
                <a:spcPts val="1200"/>
              </a:spcBef>
            </a:pPr>
            <a:r>
              <a:rPr lang="en-AU" sz="2400" dirty="0"/>
              <a:t>R. S. Pressman, </a:t>
            </a:r>
            <a:r>
              <a:rPr lang="en-AU" sz="2400" i="1" dirty="0"/>
              <a:t>Software Engineering: A Practitioner’s Approach, </a:t>
            </a:r>
            <a:r>
              <a:rPr lang="en-AU" sz="2400" dirty="0"/>
              <a:t>6</a:t>
            </a:r>
            <a:r>
              <a:rPr lang="en-AU" sz="2400" baseline="30000" dirty="0"/>
              <a:t>th</a:t>
            </a:r>
            <a:r>
              <a:rPr lang="en-AU" sz="2400" dirty="0"/>
              <a:t> ed., McGraw Hill 2005</a:t>
            </a:r>
          </a:p>
          <a:p>
            <a:pPr lvl="1">
              <a:lnSpc>
                <a:spcPct val="130000"/>
              </a:lnSpc>
              <a:spcBef>
                <a:spcPts val="1200"/>
              </a:spcBef>
            </a:pPr>
            <a:r>
              <a:rPr lang="en-AU" sz="2000" dirty="0"/>
              <a:t>Section 7.2.5 “Specification”</a:t>
            </a:r>
          </a:p>
          <a:p>
            <a:pPr lvl="1">
              <a:lnSpc>
                <a:spcPct val="130000"/>
              </a:lnSpc>
              <a:spcBef>
                <a:spcPts val="1200"/>
              </a:spcBef>
            </a:pPr>
            <a:r>
              <a:rPr lang="en-AU" sz="2000" dirty="0"/>
              <a:t>Section 7.2.6 “Validation”</a:t>
            </a:r>
          </a:p>
          <a:p>
            <a:pPr lvl="1">
              <a:lnSpc>
                <a:spcPct val="130000"/>
              </a:lnSpc>
              <a:spcBef>
                <a:spcPts val="1200"/>
              </a:spcBef>
            </a:pPr>
            <a:r>
              <a:rPr lang="en-AU" sz="2000" dirty="0"/>
              <a:t>Section 7.2.7 “Requirements Management”</a:t>
            </a:r>
          </a:p>
          <a:p>
            <a:pPr lvl="1">
              <a:lnSpc>
                <a:spcPct val="130000"/>
              </a:lnSpc>
              <a:spcBef>
                <a:spcPts val="1200"/>
              </a:spcBef>
            </a:pPr>
            <a:r>
              <a:rPr lang="en-AU" sz="2000" dirty="0"/>
              <a:t>Section 7.8 “Validating Requirements”</a:t>
            </a:r>
          </a:p>
          <a:p>
            <a:pPr>
              <a:lnSpc>
                <a:spcPct val="130000"/>
              </a:lnSpc>
              <a:spcBef>
                <a:spcPts val="1200"/>
              </a:spcBef>
            </a:pPr>
            <a:r>
              <a:rPr lang="en-AU" sz="2400" dirty="0"/>
              <a:t>B. </a:t>
            </a:r>
            <a:r>
              <a:rPr lang="en-AU" sz="2400" dirty="0" err="1"/>
              <a:t>Bruegge</a:t>
            </a:r>
            <a:r>
              <a:rPr lang="en-AU" sz="2400" dirty="0"/>
              <a:t> and A. H. </a:t>
            </a:r>
            <a:r>
              <a:rPr lang="en-AU" sz="2400" dirty="0" err="1"/>
              <a:t>Dutoit</a:t>
            </a:r>
            <a:r>
              <a:rPr lang="en-AU" sz="2400" dirty="0"/>
              <a:t>, </a:t>
            </a:r>
            <a:r>
              <a:rPr lang="en-AU" sz="2400" i="1" dirty="0"/>
              <a:t>Object-Oriented Software Engineering – Using UML, Patterns, and Java, </a:t>
            </a:r>
            <a:r>
              <a:rPr lang="en-AU" sz="2400" dirty="0"/>
              <a:t>3</a:t>
            </a:r>
            <a:r>
              <a:rPr lang="en-AU" sz="2400" baseline="30000" dirty="0"/>
              <a:t>rd</a:t>
            </a:r>
            <a:r>
              <a:rPr lang="en-AU" sz="2400" dirty="0"/>
              <a:t> ed., Prentice Hall, 2010</a:t>
            </a:r>
          </a:p>
          <a:p>
            <a:pPr lvl="1">
              <a:lnSpc>
                <a:spcPct val="130000"/>
              </a:lnSpc>
              <a:spcBef>
                <a:spcPts val="1200"/>
              </a:spcBef>
            </a:pPr>
            <a:r>
              <a:rPr lang="en-AU" sz="2000" dirty="0"/>
              <a:t>Section 4.3.3 “Completeness, Consistency, Clarity, and Correctness”</a:t>
            </a:r>
          </a:p>
          <a:p>
            <a:pPr lvl="1">
              <a:lnSpc>
                <a:spcPct val="130000"/>
              </a:lnSpc>
              <a:spcBef>
                <a:spcPts val="1200"/>
              </a:spcBef>
            </a:pPr>
            <a:r>
              <a:rPr lang="en-AU" sz="2000" dirty="0"/>
              <a:t>Section 4.3.4 “Realism, Verifiability, and Traceability”</a:t>
            </a:r>
          </a:p>
        </p:txBody>
      </p:sp>
    </p:spTree>
    <p:extLst>
      <p:ext uri="{BB962C8B-B14F-4D97-AF65-F5344CB8AC3E}">
        <p14:creationId xmlns:p14="http://schemas.microsoft.com/office/powerpoint/2010/main" val="241356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04800"/>
            <a:ext cx="8534400" cy="762000"/>
          </a:xfrm>
        </p:spPr>
        <p:txBody>
          <a:bodyPr/>
          <a:lstStyle/>
          <a:p>
            <a:pPr eaLnBrk="1" hangingPunct="1"/>
            <a:r>
              <a:rPr lang="en-AU" altLang="en-US" dirty="0">
                <a:ea typeface="ＭＳ Ｐゴシック" panose="020B0600070205080204" pitchFamily="34" charset="-128"/>
              </a:rPr>
              <a:t>The </a:t>
            </a:r>
            <a:r>
              <a:rPr lang="en-AU" altLang="en-US" b="1" dirty="0">
                <a:ea typeface="ＭＳ Ｐゴシック" panose="020B0600070205080204" pitchFamily="34" charset="-128"/>
              </a:rPr>
              <a:t>Requirements Specification</a:t>
            </a:r>
            <a:r>
              <a:rPr lang="en-AU" altLang="en-US" dirty="0">
                <a:ea typeface="ＭＳ Ｐゴシック" panose="020B0600070205080204" pitchFamily="34" charset="-128"/>
              </a:rPr>
              <a:t>…</a:t>
            </a:r>
          </a:p>
        </p:txBody>
      </p:sp>
      <p:sp>
        <p:nvSpPr>
          <p:cNvPr id="6147" name="Rectangle 3"/>
          <p:cNvSpPr>
            <a:spLocks noGrp="1" noChangeArrowheads="1"/>
          </p:cNvSpPr>
          <p:nvPr>
            <p:ph idx="1"/>
          </p:nvPr>
        </p:nvSpPr>
        <p:spPr>
          <a:xfrm>
            <a:off x="457200" y="1254125"/>
            <a:ext cx="7772400" cy="4800600"/>
          </a:xfrm>
        </p:spPr>
        <p:txBody>
          <a:bodyPr/>
          <a:lstStyle/>
          <a:p>
            <a:pPr>
              <a:spcBef>
                <a:spcPts val="1200"/>
              </a:spcBef>
            </a:pPr>
            <a:r>
              <a:rPr lang="en-AU" altLang="en-US" sz="2000" dirty="0">
                <a:ea typeface="ＭＳ Ｐゴシック" panose="020B0600070205080204" pitchFamily="34" charset="-128"/>
              </a:rPr>
              <a:t>In planned methodologies</a:t>
            </a:r>
          </a:p>
          <a:p>
            <a:pPr>
              <a:spcBef>
                <a:spcPts val="1200"/>
              </a:spcBef>
            </a:pPr>
            <a:endParaRPr lang="en-AU" altLang="en-US" sz="2000" dirty="0">
              <a:ea typeface="ＭＳ Ｐゴシック" panose="020B0600070205080204" pitchFamily="34" charset="-128"/>
            </a:endParaRPr>
          </a:p>
          <a:p>
            <a:pPr>
              <a:spcBef>
                <a:spcPts val="1200"/>
              </a:spcBef>
            </a:pPr>
            <a:r>
              <a:rPr lang="en-AU" altLang="en-US" sz="2000" dirty="0">
                <a:ea typeface="ＭＳ Ｐゴシック" panose="020B0600070205080204" pitchFamily="34" charset="-128"/>
              </a:rPr>
              <a:t>is the </a:t>
            </a:r>
            <a:r>
              <a:rPr lang="en-AU" altLang="en-US" sz="2000" b="1" dirty="0">
                <a:solidFill>
                  <a:schemeClr val="tx2"/>
                </a:solidFill>
                <a:ea typeface="ＭＳ Ｐゴシック" panose="020B0600070205080204" pitchFamily="34" charset="-128"/>
              </a:rPr>
              <a:t>official statement</a:t>
            </a:r>
            <a:r>
              <a:rPr lang="en-AU" altLang="en-US" sz="2000" dirty="0">
                <a:ea typeface="ＭＳ Ｐゴシック" panose="020B0600070205080204" pitchFamily="34" charset="-128"/>
              </a:rPr>
              <a:t> of what is required of the system developers</a:t>
            </a:r>
          </a:p>
          <a:p>
            <a:pPr>
              <a:spcBef>
                <a:spcPts val="1200"/>
              </a:spcBef>
            </a:pPr>
            <a:r>
              <a:rPr lang="en-AU" altLang="en-US" sz="2000" dirty="0">
                <a:ea typeface="ＭＳ Ｐゴシック" panose="020B0600070205080204" pitchFamily="34" charset="-128"/>
              </a:rPr>
              <a:t>forms the basis of a system </a:t>
            </a:r>
            <a:r>
              <a:rPr lang="en-AU" altLang="en-US" sz="2000" b="1" dirty="0">
                <a:solidFill>
                  <a:schemeClr val="tx2"/>
                </a:solidFill>
                <a:ea typeface="ＭＳ Ｐゴシック" panose="020B0600070205080204" pitchFamily="34" charset="-128"/>
              </a:rPr>
              <a:t>contract</a:t>
            </a:r>
            <a:r>
              <a:rPr lang="en-AU" altLang="en-US" sz="2000" dirty="0">
                <a:ea typeface="ＭＳ Ｐゴシック" panose="020B0600070205080204" pitchFamily="34" charset="-128"/>
              </a:rPr>
              <a:t> between client and developer</a:t>
            </a:r>
          </a:p>
          <a:p>
            <a:pPr>
              <a:spcBef>
                <a:spcPts val="1200"/>
              </a:spcBef>
            </a:pPr>
            <a:r>
              <a:rPr lang="en-AU" altLang="en-US" sz="2000" dirty="0">
                <a:ea typeface="ＭＳ Ｐゴシック" panose="020B0600070205080204" pitchFamily="34" charset="-128"/>
              </a:rPr>
              <a:t>is a </a:t>
            </a:r>
            <a:r>
              <a:rPr lang="en-AU" altLang="en-US" sz="2000" b="1" dirty="0">
                <a:solidFill>
                  <a:schemeClr val="tx2"/>
                </a:solidFill>
                <a:ea typeface="ＭＳ Ｐゴシック" panose="020B0600070205080204" pitchFamily="34" charset="-128"/>
              </a:rPr>
              <a:t>reference tool</a:t>
            </a:r>
            <a:r>
              <a:rPr lang="en-AU" altLang="en-US" sz="2000" dirty="0">
                <a:ea typeface="ＭＳ Ｐゴシック" panose="020B0600070205080204" pitchFamily="34" charset="-128"/>
              </a:rPr>
              <a:t> used by clients, designers, programmers, testers and maintenance engineers.  </a:t>
            </a:r>
          </a:p>
          <a:p>
            <a:pPr eaLnBrk="1" hangingPunct="1">
              <a:spcBef>
                <a:spcPts val="1200"/>
              </a:spcBef>
              <a:buFont typeface="Wingdings" panose="05000000000000000000" pitchFamily="2" charset="2"/>
              <a:buNone/>
            </a:pPr>
            <a:endParaRPr lang="en-AU" altLang="en-US" dirty="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0481" y="152400"/>
            <a:ext cx="8153400" cy="1143000"/>
          </a:xfrm>
        </p:spPr>
        <p:txBody>
          <a:bodyPr/>
          <a:lstStyle/>
          <a:p>
            <a:pPr eaLnBrk="1" hangingPunct="1"/>
            <a:r>
              <a:rPr lang="en-AU" altLang="en-US" sz="2800" b="1" dirty="0">
                <a:ea typeface="ＭＳ Ｐゴシック" panose="020B0600070205080204" pitchFamily="34" charset="-128"/>
              </a:rPr>
              <a:t>Attributes of a Good Requirements Specification</a:t>
            </a:r>
          </a:p>
        </p:txBody>
      </p:sp>
      <p:sp>
        <p:nvSpPr>
          <p:cNvPr id="7171" name="Rectangle 3"/>
          <p:cNvSpPr>
            <a:spLocks noGrp="1" noChangeArrowheads="1"/>
          </p:cNvSpPr>
          <p:nvPr>
            <p:ph sz="half" idx="1"/>
          </p:nvPr>
        </p:nvSpPr>
        <p:spPr>
          <a:xfrm>
            <a:off x="685800" y="1295400"/>
            <a:ext cx="3810000" cy="4800600"/>
          </a:xfrm>
        </p:spPr>
        <p:txBody>
          <a:bodyPr>
            <a:normAutofit/>
          </a:bodyPr>
          <a:lstStyle/>
          <a:p>
            <a:pPr eaLnBrk="1" hangingPunct="1"/>
            <a:r>
              <a:rPr lang="en-AU" altLang="en-US" sz="2400" dirty="0">
                <a:ea typeface="ＭＳ Ｐゴシック" panose="020B0600070205080204" pitchFamily="34" charset="-128"/>
              </a:rPr>
              <a:t>Concise</a:t>
            </a:r>
          </a:p>
          <a:p>
            <a:pPr eaLnBrk="1" hangingPunct="1"/>
            <a:r>
              <a:rPr lang="en-AU" altLang="en-US" sz="2400" dirty="0">
                <a:ea typeface="ＭＳ Ｐゴシック" panose="020B0600070205080204" pitchFamily="34" charset="-128"/>
              </a:rPr>
              <a:t>Complete</a:t>
            </a:r>
          </a:p>
          <a:p>
            <a:pPr eaLnBrk="1" hangingPunct="1"/>
            <a:r>
              <a:rPr lang="en-AU" altLang="en-US" sz="2400" dirty="0">
                <a:ea typeface="ＭＳ Ｐゴシック" panose="020B0600070205080204" pitchFamily="34" charset="-128"/>
              </a:rPr>
              <a:t>Unambiguous</a:t>
            </a:r>
          </a:p>
          <a:p>
            <a:pPr eaLnBrk="1" hangingPunct="1"/>
            <a:r>
              <a:rPr lang="en-AU" altLang="en-US" sz="2400" dirty="0">
                <a:ea typeface="ＭＳ Ｐゴシック" panose="020B0600070205080204" pitchFamily="34" charset="-128"/>
              </a:rPr>
              <a:t>Testable</a:t>
            </a:r>
          </a:p>
          <a:p>
            <a:pPr eaLnBrk="1" hangingPunct="1"/>
            <a:r>
              <a:rPr lang="en-AU" altLang="en-US" sz="2400" dirty="0">
                <a:ea typeface="ＭＳ Ｐゴシック" panose="020B0600070205080204" pitchFamily="34" charset="-128"/>
              </a:rPr>
              <a:t>Consistent</a:t>
            </a:r>
          </a:p>
          <a:p>
            <a:pPr eaLnBrk="1" hangingPunct="1"/>
            <a:r>
              <a:rPr lang="en-AU" altLang="en-US" sz="2400" dirty="0">
                <a:ea typeface="ＭＳ Ｐゴシック" panose="020B0600070205080204" pitchFamily="34" charset="-128"/>
              </a:rPr>
              <a:t>Feasible</a:t>
            </a:r>
          </a:p>
          <a:p>
            <a:pPr eaLnBrk="1" hangingPunct="1"/>
            <a:r>
              <a:rPr lang="en-AU" altLang="en-US" sz="2400" dirty="0">
                <a:ea typeface="ＭＳ Ｐゴシック" panose="020B0600070205080204" pitchFamily="34" charset="-128"/>
              </a:rPr>
              <a:t>Modifiable</a:t>
            </a:r>
          </a:p>
          <a:p>
            <a:pPr eaLnBrk="1" hangingPunct="1"/>
            <a:r>
              <a:rPr lang="en-AU" altLang="en-US" sz="2400" dirty="0">
                <a:ea typeface="ＭＳ Ｐゴシック" panose="020B0600070205080204" pitchFamily="34" charset="-128"/>
              </a:rPr>
              <a:t>Traceable</a:t>
            </a:r>
          </a:p>
        </p:txBody>
      </p:sp>
      <p:sp>
        <p:nvSpPr>
          <p:cNvPr id="7172" name="Rectangle 4"/>
          <p:cNvSpPr>
            <a:spLocks noGrp="1" noChangeArrowheads="1"/>
          </p:cNvSpPr>
          <p:nvPr>
            <p:ph sz="half" idx="2"/>
          </p:nvPr>
        </p:nvSpPr>
        <p:spPr>
          <a:xfrm>
            <a:off x="4648200" y="1219200"/>
            <a:ext cx="3810000" cy="4876800"/>
          </a:xfrm>
        </p:spPr>
        <p:txBody>
          <a:bodyPr/>
          <a:lstStyle/>
          <a:p>
            <a:pPr eaLnBrk="1" hangingPunct="1"/>
            <a:r>
              <a:rPr lang="en-AU" altLang="en-US" sz="2400" dirty="0">
                <a:ea typeface="ＭＳ Ｐゴシック" panose="020B0600070205080204" pitchFamily="34" charset="-128"/>
              </a:rPr>
              <a:t>Specifies external system behaviour only</a:t>
            </a:r>
          </a:p>
          <a:p>
            <a:pPr eaLnBrk="1" hangingPunct="1"/>
            <a:r>
              <a:rPr lang="en-AU" altLang="en-US" sz="2400" dirty="0">
                <a:ea typeface="ＭＳ Ｐゴシック" panose="020B0600070205080204" pitchFamily="34" charset="-128"/>
              </a:rPr>
              <a:t>Specifies constraints on the implementation</a:t>
            </a:r>
          </a:p>
          <a:p>
            <a:pPr eaLnBrk="1" hangingPunct="1"/>
            <a:r>
              <a:rPr lang="en-AU" altLang="en-US" sz="2400" dirty="0">
                <a:ea typeface="ＭＳ Ｐゴシック" panose="020B0600070205080204" pitchFamily="34" charset="-128"/>
              </a:rPr>
              <a:t>Easy to change</a:t>
            </a:r>
          </a:p>
          <a:p>
            <a:pPr eaLnBrk="1" hangingPunct="1"/>
            <a:r>
              <a:rPr lang="en-AU" altLang="en-US" sz="2400" dirty="0">
                <a:ea typeface="ＭＳ Ｐゴシック" panose="020B0600070205080204" pitchFamily="34" charset="-128"/>
              </a:rPr>
              <a:t>Reference Tool for maintainers</a:t>
            </a:r>
          </a:p>
          <a:p>
            <a:pPr eaLnBrk="1" hangingPunct="1"/>
            <a:r>
              <a:rPr lang="en-AU" altLang="en-US" sz="2400" dirty="0">
                <a:ea typeface="ＭＳ Ｐゴシック" panose="020B0600070205080204" pitchFamily="34" charset="-128"/>
              </a:rPr>
              <a:t>Records forethought about the life cycle</a:t>
            </a:r>
          </a:p>
          <a:p>
            <a:pPr eaLnBrk="1" hangingPunct="1"/>
            <a:r>
              <a:rPr lang="en-AU" altLang="en-US" sz="2400" dirty="0">
                <a:ea typeface="ＭＳ Ｐゴシック" panose="020B0600070205080204" pitchFamily="34" charset="-128"/>
              </a:rPr>
              <a:t>Characterises acceptable responses to undesired events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52400"/>
            <a:ext cx="6732240" cy="576064"/>
          </a:xfrm>
        </p:spPr>
        <p:txBody>
          <a:bodyPr/>
          <a:lstStyle/>
          <a:p>
            <a:r>
              <a:rPr lang="en-AU" sz="3000" dirty="0"/>
              <a:t>Requirements Specification </a:t>
            </a:r>
            <a:br>
              <a:rPr lang="en-AU" sz="3000" dirty="0"/>
            </a:br>
            <a:r>
              <a:rPr lang="en-AU" sz="3000" dirty="0"/>
              <a:t>Document Template</a:t>
            </a:r>
          </a:p>
        </p:txBody>
      </p:sp>
      <p:sp>
        <p:nvSpPr>
          <p:cNvPr id="3" name="Content Placeholder 2"/>
          <p:cNvSpPr>
            <a:spLocks noGrp="1"/>
          </p:cNvSpPr>
          <p:nvPr>
            <p:ph sz="half" idx="1"/>
          </p:nvPr>
        </p:nvSpPr>
        <p:spPr>
          <a:xfrm>
            <a:off x="447675" y="1371600"/>
            <a:ext cx="4037013" cy="4635500"/>
          </a:xfrm>
        </p:spPr>
        <p:txBody>
          <a:bodyPr>
            <a:normAutofit fontScale="92500" lnSpcReduction="20000"/>
          </a:bodyPr>
          <a:lstStyle/>
          <a:p>
            <a:pPr marL="0" indent="0">
              <a:buNone/>
            </a:pPr>
            <a:r>
              <a:rPr lang="en-AU" sz="2600" dirty="0"/>
              <a:t>1. Introduction </a:t>
            </a:r>
          </a:p>
          <a:p>
            <a:pPr lvl="1"/>
            <a:r>
              <a:rPr lang="en-AU" sz="2200" dirty="0"/>
              <a:t>1.1 Purpose of the system</a:t>
            </a:r>
          </a:p>
          <a:p>
            <a:pPr lvl="1"/>
            <a:r>
              <a:rPr lang="en-AU" sz="2200" dirty="0"/>
              <a:t>1.2 Scope of the system</a:t>
            </a:r>
          </a:p>
          <a:p>
            <a:pPr lvl="1"/>
            <a:r>
              <a:rPr lang="en-AU" sz="2200" dirty="0"/>
              <a:t>1.3 Objectives and success criteria of the project</a:t>
            </a:r>
          </a:p>
          <a:p>
            <a:pPr lvl="1"/>
            <a:r>
              <a:rPr lang="en-AU" sz="2200" dirty="0"/>
              <a:t>1.4 Definitions, acronyms, and abbreviations</a:t>
            </a:r>
          </a:p>
          <a:p>
            <a:pPr lvl="1"/>
            <a:r>
              <a:rPr lang="en-AU" sz="2200" dirty="0"/>
              <a:t>1.5 References</a:t>
            </a:r>
          </a:p>
          <a:p>
            <a:pPr lvl="1"/>
            <a:r>
              <a:rPr lang="en-AU" sz="2200" dirty="0"/>
              <a:t>1.6 Overview </a:t>
            </a:r>
          </a:p>
          <a:p>
            <a:pPr marL="0" indent="0">
              <a:buNone/>
            </a:pPr>
            <a:r>
              <a:rPr lang="en-AU" sz="2600" dirty="0"/>
              <a:t>2. Current system </a:t>
            </a:r>
          </a:p>
          <a:p>
            <a:pPr marL="0" indent="0">
              <a:buNone/>
            </a:pPr>
            <a:r>
              <a:rPr lang="en-AU" sz="2600" dirty="0"/>
              <a:t>3. Proposed system </a:t>
            </a:r>
          </a:p>
          <a:p>
            <a:pPr lvl="1"/>
            <a:r>
              <a:rPr lang="en-AU" sz="2200" dirty="0"/>
              <a:t>3.1 Overview </a:t>
            </a:r>
          </a:p>
          <a:p>
            <a:pPr lvl="1"/>
            <a:r>
              <a:rPr lang="en-AU" sz="2200" dirty="0"/>
              <a:t>3.2 Functional requirements </a:t>
            </a:r>
          </a:p>
          <a:p>
            <a:pPr marL="0" indent="0">
              <a:buNone/>
            </a:pPr>
            <a:endParaRPr lang="en-AU" sz="2600" dirty="0"/>
          </a:p>
          <a:p>
            <a:endParaRPr lang="en-AU" dirty="0"/>
          </a:p>
        </p:txBody>
      </p:sp>
      <p:sp>
        <p:nvSpPr>
          <p:cNvPr id="4" name="Content Placeholder 3">
            <a:extLst>
              <a:ext uri="{FF2B5EF4-FFF2-40B4-BE49-F238E27FC236}">
                <a16:creationId xmlns:a16="http://schemas.microsoft.com/office/drawing/2014/main" id="{E61A5CE1-F538-8E44-86CC-449DED415BD2}"/>
              </a:ext>
            </a:extLst>
          </p:cNvPr>
          <p:cNvSpPr>
            <a:spLocks noGrp="1"/>
          </p:cNvSpPr>
          <p:nvPr>
            <p:ph sz="half" idx="2"/>
          </p:nvPr>
        </p:nvSpPr>
        <p:spPr>
          <a:xfrm>
            <a:off x="4191000" y="1143000"/>
            <a:ext cx="5105400" cy="5562600"/>
          </a:xfrm>
        </p:spPr>
        <p:txBody>
          <a:bodyPr>
            <a:normAutofit fontScale="92500" lnSpcReduction="20000"/>
          </a:bodyPr>
          <a:lstStyle/>
          <a:p>
            <a:pPr marL="457200" lvl="1" indent="0">
              <a:buNone/>
            </a:pPr>
            <a:r>
              <a:rPr lang="en-AU" sz="2200" dirty="0"/>
              <a:t>- 3.3 Non-functional requirements </a:t>
            </a:r>
          </a:p>
          <a:p>
            <a:pPr marL="857250" lvl="2" indent="0">
              <a:buNone/>
            </a:pPr>
            <a:r>
              <a:rPr lang="en-AU" sz="2200" dirty="0"/>
              <a:t>3.3.1 Usability </a:t>
            </a:r>
          </a:p>
          <a:p>
            <a:pPr marL="857250" lvl="2" indent="0">
              <a:buNone/>
            </a:pPr>
            <a:r>
              <a:rPr lang="en-AU" sz="2200" dirty="0"/>
              <a:t>3.3.2 Reliability </a:t>
            </a:r>
          </a:p>
          <a:p>
            <a:pPr marL="857250" lvl="2" indent="0">
              <a:buNone/>
            </a:pPr>
            <a:r>
              <a:rPr lang="en-AU" sz="2200" dirty="0"/>
              <a:t>3.3.3 Performance </a:t>
            </a:r>
          </a:p>
          <a:p>
            <a:pPr marL="857250" lvl="2" indent="0">
              <a:buNone/>
            </a:pPr>
            <a:r>
              <a:rPr lang="en-AU" sz="2200" dirty="0"/>
              <a:t>3.3.4 Supportability </a:t>
            </a:r>
          </a:p>
          <a:p>
            <a:pPr marL="857250" lvl="2" indent="0">
              <a:buNone/>
            </a:pPr>
            <a:r>
              <a:rPr lang="en-AU" sz="2200" dirty="0"/>
              <a:t>3.3.5 Implementation </a:t>
            </a:r>
          </a:p>
          <a:p>
            <a:pPr marL="857250" lvl="2" indent="0">
              <a:buNone/>
            </a:pPr>
            <a:r>
              <a:rPr lang="en-AU" sz="2200" dirty="0"/>
              <a:t>3.3.6 Interface </a:t>
            </a:r>
          </a:p>
          <a:p>
            <a:pPr marL="857250" lvl="2" indent="0">
              <a:buNone/>
            </a:pPr>
            <a:r>
              <a:rPr lang="en-AU" sz="2200" dirty="0"/>
              <a:t>3.3.7 Packaging </a:t>
            </a:r>
          </a:p>
          <a:p>
            <a:pPr marL="857250" lvl="2" indent="0">
              <a:buNone/>
            </a:pPr>
            <a:r>
              <a:rPr lang="en-AU" sz="2200" dirty="0"/>
              <a:t>3.3.8 Legal </a:t>
            </a:r>
          </a:p>
          <a:p>
            <a:pPr lvl="1"/>
            <a:r>
              <a:rPr lang="en-AU" sz="2200" dirty="0"/>
              <a:t>3.4 System models </a:t>
            </a:r>
          </a:p>
          <a:p>
            <a:pPr marL="914400" lvl="2" indent="0">
              <a:buNone/>
            </a:pPr>
            <a:r>
              <a:rPr lang="en-AU" sz="2200" dirty="0"/>
              <a:t>3.4.1 Scenarios </a:t>
            </a:r>
          </a:p>
          <a:p>
            <a:pPr marL="914400" lvl="2" indent="0">
              <a:buNone/>
            </a:pPr>
            <a:r>
              <a:rPr lang="en-AU" sz="2200" dirty="0"/>
              <a:t>3.4.2 UML use case models</a:t>
            </a:r>
          </a:p>
          <a:p>
            <a:pPr marL="914400" lvl="2" indent="0">
              <a:buNone/>
            </a:pPr>
            <a:r>
              <a:rPr lang="en-AU" sz="2200" dirty="0"/>
              <a:t>3.4.3 Object model </a:t>
            </a:r>
          </a:p>
          <a:p>
            <a:pPr marL="914400" lvl="2" indent="0">
              <a:buNone/>
            </a:pPr>
            <a:r>
              <a:rPr lang="en-AU" sz="2200" dirty="0"/>
              <a:t>3.4.4 Dynamic models</a:t>
            </a:r>
          </a:p>
          <a:p>
            <a:pPr marL="914400" lvl="2" indent="0">
              <a:buNone/>
            </a:pPr>
            <a:r>
              <a:rPr lang="en-AU" sz="2200" dirty="0"/>
              <a:t>3.4.5 User interface—navigation paths and screen mock-ups </a:t>
            </a:r>
          </a:p>
          <a:p>
            <a:pPr marL="0" indent="0">
              <a:buNone/>
            </a:pPr>
            <a:r>
              <a:rPr lang="en-AU" sz="2600" dirty="0"/>
              <a:t>4. Glossary</a:t>
            </a:r>
          </a:p>
          <a:p>
            <a:pPr marL="0" indent="0">
              <a:buNone/>
            </a:pPr>
            <a:endParaRPr lang="en-US" dirty="0"/>
          </a:p>
        </p:txBody>
      </p:sp>
    </p:spTree>
    <p:extLst>
      <p:ext uri="{BB962C8B-B14F-4D97-AF65-F5344CB8AC3E}">
        <p14:creationId xmlns:p14="http://schemas.microsoft.com/office/powerpoint/2010/main" val="407452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732240" cy="914400"/>
          </a:xfrm>
        </p:spPr>
        <p:txBody>
          <a:bodyPr/>
          <a:lstStyle/>
          <a:p>
            <a:r>
              <a:rPr lang="en-US" b="1" dirty="0"/>
              <a:t>Documentation</a:t>
            </a:r>
            <a:endParaRPr lang="en-AU" b="1" dirty="0"/>
          </a:p>
        </p:txBody>
      </p:sp>
      <p:pic>
        <p:nvPicPr>
          <p:cNvPr id="1026" name="Picture 2" descr="Image result for requirements validation dilbert"/>
          <p:cNvPicPr>
            <a:picLocks noChangeAspect="1" noChangeArrowheads="1"/>
          </p:cNvPicPr>
          <p:nvPr/>
        </p:nvPicPr>
        <p:blipFill rotWithShape="1">
          <a:blip r:embed="rId2">
            <a:extLst>
              <a:ext uri="{28A0092B-C50C-407E-A947-70E740481C1C}">
                <a14:useLocalDpi xmlns:a14="http://schemas.microsoft.com/office/drawing/2010/main" val="0"/>
              </a:ext>
            </a:extLst>
          </a:blip>
          <a:srcRect t="27871" b="6994"/>
          <a:stretch/>
        </p:blipFill>
        <p:spPr bwMode="auto">
          <a:xfrm>
            <a:off x="533400" y="1861226"/>
            <a:ext cx="8077200" cy="431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68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1138-04A0-894D-B0FA-FF95147EBF16}"/>
              </a:ext>
            </a:extLst>
          </p:cNvPr>
          <p:cNvSpPr>
            <a:spLocks noGrp="1"/>
          </p:cNvSpPr>
          <p:nvPr>
            <p:ph type="title"/>
          </p:nvPr>
        </p:nvSpPr>
        <p:spPr>
          <a:xfrm rot="10800000" flipH="1" flipV="1">
            <a:off x="304800" y="228600"/>
            <a:ext cx="6096000" cy="889000"/>
          </a:xfrm>
        </p:spPr>
        <p:txBody>
          <a:bodyPr/>
          <a:lstStyle/>
          <a:p>
            <a:r>
              <a:rPr lang="en-US" dirty="0"/>
              <a:t>2. Testing Requirements</a:t>
            </a:r>
          </a:p>
        </p:txBody>
      </p:sp>
    </p:spTree>
    <p:extLst>
      <p:ext uri="{BB962C8B-B14F-4D97-AF65-F5344CB8AC3E}">
        <p14:creationId xmlns:p14="http://schemas.microsoft.com/office/powerpoint/2010/main" val="3549870166"/>
      </p:ext>
    </p:extLst>
  </p:cSld>
  <p:clrMapOvr>
    <a:masterClrMapping/>
  </p:clrMapOvr>
</p:sld>
</file>

<file path=ppt/theme/theme1.xml><?xml version="1.0" encoding="utf-8"?>
<a:theme xmlns:a="http://schemas.openxmlformats.org/drawingml/2006/main" name="CITS4401 Theme">
  <a:themeElements>
    <a:clrScheme name="Brand Theme">
      <a:dk1>
        <a:sysClr val="windowText" lastClr="000000"/>
      </a:dk1>
      <a:lt1>
        <a:sysClr val="window" lastClr="FFFFFF"/>
      </a:lt1>
      <a:dk2>
        <a:srgbClr val="27348B"/>
      </a:dk2>
      <a:lt2>
        <a:srgbClr val="ECECEC"/>
      </a:lt2>
      <a:accent1>
        <a:srgbClr val="DEB408"/>
      </a:accent1>
      <a:accent2>
        <a:srgbClr val="9B5BA4"/>
      </a:accent2>
      <a:accent3>
        <a:srgbClr val="0095D3"/>
      </a:accent3>
      <a:accent4>
        <a:srgbClr val="E43622"/>
      </a:accent4>
      <a:accent5>
        <a:srgbClr val="86A20B"/>
      </a:accent5>
      <a:accent6>
        <a:srgbClr val="98002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TS4401 Theme" id="{C7FDF477-CB6B-4FCF-9B8E-FFC963EACE1E}" vid="{E79E689F-7869-4C49-8EAC-46F59A97987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CITS4401 Theme</Template>
  <TotalTime>1188</TotalTime>
  <Words>2463</Words>
  <Application>Microsoft Macintosh PowerPoint</Application>
  <PresentationFormat>On-screen Show (4:3)</PresentationFormat>
  <Paragraphs>331</Paragraphs>
  <Slides>46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Source Sans Pro</vt:lpstr>
      <vt:lpstr>Times New Roman</vt:lpstr>
      <vt:lpstr>UWA</vt:lpstr>
      <vt:lpstr>Wingdings</vt:lpstr>
      <vt:lpstr>CITS4401 Theme</vt:lpstr>
      <vt:lpstr>Requirements Engineering: Specification &amp; Validation</vt:lpstr>
      <vt:lpstr>Key ideas</vt:lpstr>
      <vt:lpstr>The Problems of Requirements</vt:lpstr>
      <vt:lpstr>1. Requirements Specification Document</vt:lpstr>
      <vt:lpstr>The Requirements Specification…</vt:lpstr>
      <vt:lpstr>Attributes of a Good Requirements Specification</vt:lpstr>
      <vt:lpstr>Requirements Specification  Document Template</vt:lpstr>
      <vt:lpstr>Documentation</vt:lpstr>
      <vt:lpstr>2. Testing Requirements</vt:lpstr>
      <vt:lpstr>Techniques for Writing Good Requirements Specifications</vt:lpstr>
      <vt:lpstr>Avoiding Ambiguity: Problems with Natural Language Specification</vt:lpstr>
      <vt:lpstr>Avoiding Ambiguity –  rewrite these examples</vt:lpstr>
      <vt:lpstr>Verifiable Requirements Specs</vt:lpstr>
      <vt:lpstr>Some Objective Metrics for Non-functional Requirements (1) </vt:lpstr>
      <vt:lpstr>Some Objective Metrics for Non-functional Requirements (2)</vt:lpstr>
      <vt:lpstr>Some Objective Metrics for Non-functional Requirements (3)</vt:lpstr>
      <vt:lpstr>Completeness of Requirements</vt:lpstr>
      <vt:lpstr>Completeness Issues</vt:lpstr>
      <vt:lpstr>Document Completeness</vt:lpstr>
      <vt:lpstr>Standard Document Structures</vt:lpstr>
      <vt:lpstr>Requirements: Analysis vs Validation</vt:lpstr>
      <vt:lpstr>Validation inputs</vt:lpstr>
      <vt:lpstr>Validation outputs</vt:lpstr>
      <vt:lpstr>Dilbert and Validation</vt:lpstr>
      <vt:lpstr>Requirements reviews</vt:lpstr>
      <vt:lpstr>Review checklists (1)</vt:lpstr>
      <vt:lpstr>Review checklists (2)</vt:lpstr>
      <vt:lpstr>Review checklists (3)</vt:lpstr>
      <vt:lpstr>Checklist questions</vt:lpstr>
      <vt:lpstr>The snow card (review)</vt:lpstr>
      <vt:lpstr>Ten Tests for Requirements</vt:lpstr>
      <vt:lpstr>3. Prototyping Requirements</vt:lpstr>
      <vt:lpstr>Prototyping</vt:lpstr>
      <vt:lpstr>Dilbert prototyping</vt:lpstr>
      <vt:lpstr>User manual development</vt:lpstr>
      <vt:lpstr>Dilbert user manual</vt:lpstr>
      <vt:lpstr>Hard-to-test requirements (1)</vt:lpstr>
      <vt:lpstr>Hard-to-test requirements (2)</vt:lpstr>
      <vt:lpstr>Hard-to-test requirements (3)</vt:lpstr>
      <vt:lpstr>Dilbert Testing</vt:lpstr>
      <vt:lpstr>Summary</vt:lpstr>
      <vt:lpstr>Summary (1)</vt:lpstr>
      <vt:lpstr>Summary (2)</vt:lpstr>
      <vt:lpstr>Summary (3)</vt:lpstr>
      <vt:lpstr>Software engineer vs manager</vt:lpstr>
      <vt:lpstr>Recommended reading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c:creator>
  <cp:lastModifiedBy>Rachel Cardell-Oliver</cp:lastModifiedBy>
  <cp:revision>171</cp:revision>
  <cp:lastPrinted>2011-08-18T06:15:38Z</cp:lastPrinted>
  <dcterms:created xsi:type="dcterms:W3CDTF">1601-01-01T00:00:00Z</dcterms:created>
  <dcterms:modified xsi:type="dcterms:W3CDTF">2020-03-16T13:11:46Z</dcterms:modified>
</cp:coreProperties>
</file>