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1" r:id="rId1"/>
  </p:sldMasterIdLst>
  <p:notesMasterIdLst>
    <p:notesMasterId r:id="rId26"/>
  </p:notesMasterIdLst>
  <p:handoutMasterIdLst>
    <p:handoutMasterId r:id="rId27"/>
  </p:handoutMasterIdLst>
  <p:sldIdLst>
    <p:sldId id="257" r:id="rId2"/>
    <p:sldId id="316" r:id="rId3"/>
    <p:sldId id="291" r:id="rId4"/>
    <p:sldId id="292" r:id="rId5"/>
    <p:sldId id="293" r:id="rId6"/>
    <p:sldId id="294" r:id="rId7"/>
    <p:sldId id="295" r:id="rId8"/>
    <p:sldId id="299" r:id="rId9"/>
    <p:sldId id="301" r:id="rId10"/>
    <p:sldId id="311" r:id="rId11"/>
    <p:sldId id="286" r:id="rId12"/>
    <p:sldId id="312" r:id="rId13"/>
    <p:sldId id="315" r:id="rId14"/>
    <p:sldId id="261" r:id="rId15"/>
    <p:sldId id="263" r:id="rId16"/>
    <p:sldId id="287" r:id="rId17"/>
    <p:sldId id="302" r:id="rId18"/>
    <p:sldId id="303" r:id="rId19"/>
    <p:sldId id="304" r:id="rId20"/>
    <p:sldId id="305" r:id="rId21"/>
    <p:sldId id="306" r:id="rId22"/>
    <p:sldId id="307" r:id="rId23"/>
    <p:sldId id="314" r:id="rId24"/>
    <p:sldId id="309" r:id="rId25"/>
  </p:sldIdLst>
  <p:sldSz cx="9144000" cy="6858000" type="screen4x3"/>
  <p:notesSz cx="6743700" cy="9893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39" autoAdjust="0"/>
    <p:restoredTop sz="71769" autoAdjust="0"/>
  </p:normalViewPr>
  <p:slideViewPr>
    <p:cSldViewPr>
      <p:cViewPr varScale="1">
        <p:scale>
          <a:sx n="140" d="100"/>
          <a:sy n="140" d="100"/>
        </p:scale>
        <p:origin x="2816" y="184"/>
      </p:cViewPr>
      <p:guideLst>
        <p:guide orient="horz" pos="2160"/>
        <p:guide pos="2880"/>
      </p:guideLst>
    </p:cSldViewPr>
  </p:slideViewPr>
  <p:outlineViewPr>
    <p:cViewPr>
      <p:scale>
        <a:sx n="33" d="100"/>
        <a:sy n="33" d="100"/>
      </p:scale>
      <p:origin x="66" y="0"/>
    </p:cViewPr>
  </p:outlineViewPr>
  <p:notesTextViewPr>
    <p:cViewPr>
      <p:scale>
        <a:sx n="100" d="100"/>
        <a:sy n="100" d="100"/>
      </p:scale>
      <p:origin x="0" y="0"/>
    </p:cViewPr>
  </p:notesTextViewPr>
  <p:sorterViewPr>
    <p:cViewPr>
      <p:scale>
        <a:sx n="140" d="100"/>
        <a:sy n="140" d="100"/>
      </p:scale>
      <p:origin x="0" y="0"/>
    </p:cViewPr>
  </p:sorterViewPr>
  <p:notesViewPr>
    <p:cSldViewPr>
      <p:cViewPr varScale="1">
        <p:scale>
          <a:sx n="93" d="100"/>
          <a:sy n="93" d="100"/>
        </p:scale>
        <p:origin x="374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ＭＳ Ｐゴシック" charset="-128"/>
              </a:defRPr>
            </a:lvl1pPr>
          </a:lstStyle>
          <a:p>
            <a:pPr>
              <a:defRPr/>
            </a:pPr>
            <a:endParaRPr lang="en-AU"/>
          </a:p>
        </p:txBody>
      </p:sp>
      <p:sp>
        <p:nvSpPr>
          <p:cNvPr id="23555" name="Rectangle 3"/>
          <p:cNvSpPr>
            <a:spLocks noGrp="1" noChangeArrowheads="1"/>
          </p:cNvSpPr>
          <p:nvPr>
            <p:ph type="dt" sz="quarter" idx="1"/>
          </p:nvPr>
        </p:nvSpPr>
        <p:spPr bwMode="auto">
          <a:xfrm>
            <a:off x="3821114" y="0"/>
            <a:ext cx="292258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ＭＳ Ｐゴシック" charset="-128"/>
              </a:defRPr>
            </a:lvl1pPr>
          </a:lstStyle>
          <a:p>
            <a:pPr>
              <a:defRPr/>
            </a:pPr>
            <a:endParaRPr lang="en-AU"/>
          </a:p>
        </p:txBody>
      </p:sp>
      <p:sp>
        <p:nvSpPr>
          <p:cNvPr id="23556" name="Rectangle 4"/>
          <p:cNvSpPr>
            <a:spLocks noGrp="1" noChangeArrowheads="1"/>
          </p:cNvSpPr>
          <p:nvPr>
            <p:ph type="ftr" sz="quarter" idx="2"/>
          </p:nvPr>
        </p:nvSpPr>
        <p:spPr bwMode="auto">
          <a:xfrm>
            <a:off x="0" y="9399592"/>
            <a:ext cx="2922588" cy="4937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ＭＳ Ｐゴシック" charset="-128"/>
              </a:defRPr>
            </a:lvl1pPr>
          </a:lstStyle>
          <a:p>
            <a:pPr>
              <a:defRPr/>
            </a:pPr>
            <a:endParaRPr lang="en-AU"/>
          </a:p>
        </p:txBody>
      </p:sp>
      <p:sp>
        <p:nvSpPr>
          <p:cNvPr id="23557" name="Rectangle 5"/>
          <p:cNvSpPr>
            <a:spLocks noGrp="1" noChangeArrowheads="1"/>
          </p:cNvSpPr>
          <p:nvPr>
            <p:ph type="sldNum" sz="quarter" idx="3"/>
          </p:nvPr>
        </p:nvSpPr>
        <p:spPr bwMode="auto">
          <a:xfrm>
            <a:off x="3821114" y="9399592"/>
            <a:ext cx="2922587" cy="4937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8E7A2A85-CA30-4E95-A232-37DE33C81FED}" type="slidenum">
              <a:rPr lang="en-AU" altLang="en-US"/>
              <a:pPr>
                <a:defRPr/>
              </a:pPr>
              <a:t>‹#›</a:t>
            </a:fld>
            <a:endParaRPr lang="en-AU" altLang="en-US"/>
          </a:p>
        </p:txBody>
      </p:sp>
    </p:spTree>
    <p:extLst>
      <p:ext uri="{BB962C8B-B14F-4D97-AF65-F5344CB8AC3E}">
        <p14:creationId xmlns:p14="http://schemas.microsoft.com/office/powerpoint/2010/main" val="783681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ＭＳ Ｐゴシック" charset="-128"/>
              </a:defRPr>
            </a:lvl1pPr>
          </a:lstStyle>
          <a:p>
            <a:pPr>
              <a:defRPr/>
            </a:pPr>
            <a:endParaRPr lang="en-AU"/>
          </a:p>
        </p:txBody>
      </p:sp>
      <p:sp>
        <p:nvSpPr>
          <p:cNvPr id="33795" name="Rectangle 3"/>
          <p:cNvSpPr>
            <a:spLocks noGrp="1" noChangeArrowheads="1"/>
          </p:cNvSpPr>
          <p:nvPr>
            <p:ph type="dt" idx="1"/>
          </p:nvPr>
        </p:nvSpPr>
        <p:spPr bwMode="auto">
          <a:xfrm>
            <a:off x="3821114" y="0"/>
            <a:ext cx="292258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ＭＳ Ｐゴシック" charset="-128"/>
              </a:defRPr>
            </a:lvl1pPr>
          </a:lstStyle>
          <a:p>
            <a:pPr>
              <a:defRPr/>
            </a:pPr>
            <a:endParaRPr lang="en-AU"/>
          </a:p>
        </p:txBody>
      </p:sp>
      <p:sp>
        <p:nvSpPr>
          <p:cNvPr id="3076" name="Rectangle 4"/>
          <p:cNvSpPr>
            <a:spLocks noGrp="1" noRot="1" noChangeAspect="1" noChangeArrowheads="1" noTextEdit="1"/>
          </p:cNvSpPr>
          <p:nvPr>
            <p:ph type="sldImg" idx="2"/>
          </p:nvPr>
        </p:nvSpPr>
        <p:spPr bwMode="auto">
          <a:xfrm>
            <a:off x="898525" y="742950"/>
            <a:ext cx="4946650" cy="3709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898525" y="4699000"/>
            <a:ext cx="4946650" cy="4451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3798" name="Rectangle 6"/>
          <p:cNvSpPr>
            <a:spLocks noGrp="1" noChangeArrowheads="1"/>
          </p:cNvSpPr>
          <p:nvPr>
            <p:ph type="ftr" sz="quarter" idx="4"/>
          </p:nvPr>
        </p:nvSpPr>
        <p:spPr bwMode="auto">
          <a:xfrm>
            <a:off x="0" y="9399592"/>
            <a:ext cx="2922588" cy="4937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ＭＳ Ｐゴシック" charset="-128"/>
              </a:defRPr>
            </a:lvl1pPr>
          </a:lstStyle>
          <a:p>
            <a:pPr>
              <a:defRPr/>
            </a:pPr>
            <a:endParaRPr lang="en-AU"/>
          </a:p>
        </p:txBody>
      </p:sp>
      <p:sp>
        <p:nvSpPr>
          <p:cNvPr id="33799" name="Rectangle 7"/>
          <p:cNvSpPr>
            <a:spLocks noGrp="1" noChangeArrowheads="1"/>
          </p:cNvSpPr>
          <p:nvPr>
            <p:ph type="sldNum" sz="quarter" idx="5"/>
          </p:nvPr>
        </p:nvSpPr>
        <p:spPr bwMode="auto">
          <a:xfrm>
            <a:off x="3821114" y="9399592"/>
            <a:ext cx="2922587" cy="4937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C6DD5210-D39D-40C4-BA7F-30235876A0B6}" type="slidenum">
              <a:rPr lang="en-AU" altLang="en-US"/>
              <a:pPr>
                <a:defRPr/>
              </a:pPr>
              <a:t>‹#›</a:t>
            </a:fld>
            <a:endParaRPr lang="en-AU" altLang="en-US"/>
          </a:p>
        </p:txBody>
      </p:sp>
    </p:spTree>
    <p:extLst>
      <p:ext uri="{BB962C8B-B14F-4D97-AF65-F5344CB8AC3E}">
        <p14:creationId xmlns:p14="http://schemas.microsoft.com/office/powerpoint/2010/main" val="2862510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Revised Feb 2020 RCO</a:t>
            </a:r>
          </a:p>
          <a:p>
            <a:r>
              <a:rPr lang="en-US" altLang="en-US">
                <a:latin typeface="Times New Roman" panose="02020603050405020304" pitchFamily="18" charset="0"/>
              </a:rPr>
              <a:t>Earlier Versions: RCO, DH, GMH</a:t>
            </a:r>
          </a:p>
          <a:p>
            <a:endParaRPr lang="en-US" altLang="en-US">
              <a:latin typeface="Times New Roman" panose="02020603050405020304" pitchFamily="18" charset="0"/>
              <a:ea typeface="ＭＳ Ｐゴシック" panose="020B0600070205080204" pitchFamily="34" charset="-128"/>
            </a:endParaRP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A190144-1944-4296-A831-1D2C03887D65}" type="slidenum">
              <a:rPr lang="en-AU" altLang="en-US">
                <a:latin typeface="Times New Roman" panose="02020603050405020304" pitchFamily="18" charset="0"/>
              </a:rPr>
              <a:pPr/>
              <a:t>1</a:t>
            </a:fld>
            <a:endParaRPr lang="en-AU" altLang="en-US">
              <a:latin typeface="Times New Roman" panose="02020603050405020304" pitchFamily="18" charset="0"/>
            </a:endParaRPr>
          </a:p>
        </p:txBody>
      </p:sp>
    </p:spTree>
    <p:extLst>
      <p:ext uri="{BB962C8B-B14F-4D97-AF65-F5344CB8AC3E}">
        <p14:creationId xmlns:p14="http://schemas.microsoft.com/office/powerpoint/2010/main" val="1324556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6A790EE-8FF0-4D58-B757-A78C0AD630CD}" type="slidenum">
              <a:rPr lang="en-AU" altLang="en-US">
                <a:latin typeface="Times New Roman" panose="02020603050405020304" pitchFamily="18" charset="0"/>
              </a:rPr>
              <a:pPr/>
              <a:t>14</a:t>
            </a:fld>
            <a:endParaRPr lang="en-AU" altLang="en-US">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xfrm>
            <a:off x="908050" y="747713"/>
            <a:ext cx="4927600" cy="3695700"/>
          </a:xfrm>
          <a:ln w="12700" cap="flat">
            <a:solidFill>
              <a:schemeClr val="tx1"/>
            </a:solidFill>
          </a:ln>
        </p:spPr>
      </p:sp>
      <p:sp>
        <p:nvSpPr>
          <p:cNvPr id="26628" name="Rectangle 3"/>
          <p:cNvSpPr>
            <a:spLocks noGrp="1" noChangeArrowheads="1"/>
          </p:cNvSpPr>
          <p:nvPr>
            <p:ph type="body" idx="1"/>
          </p:nvPr>
        </p:nvSpPr>
        <p:spPr>
          <a:xfrm>
            <a:off x="898525" y="4697414"/>
            <a:ext cx="4946650" cy="4452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1" tIns="48216" rIns="93321" bIns="48216"/>
          <a:lstStyle/>
          <a:p>
            <a:endParaRPr lang="en-AU"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706931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8767020-0AD5-48FA-AEBE-425D89C7E540}" type="slidenum">
              <a:rPr lang="en-AU" altLang="en-US">
                <a:latin typeface="Times New Roman" panose="02020603050405020304" pitchFamily="18" charset="0"/>
              </a:rPr>
              <a:pPr/>
              <a:t>15</a:t>
            </a:fld>
            <a:endParaRPr lang="en-AU" altLang="en-US">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xfrm>
            <a:off x="908050" y="747713"/>
            <a:ext cx="4927600" cy="3695700"/>
          </a:xfrm>
          <a:ln/>
        </p:spPr>
      </p:sp>
      <p:sp>
        <p:nvSpPr>
          <p:cNvPr id="28676" name="Rectangle 3"/>
          <p:cNvSpPr>
            <a:spLocks noGrp="1" noChangeArrowheads="1"/>
          </p:cNvSpPr>
          <p:nvPr>
            <p:ph type="body" idx="1"/>
          </p:nvPr>
        </p:nvSpPr>
        <p:spPr>
          <a:xfrm>
            <a:off x="898525" y="4697414"/>
            <a:ext cx="4946650" cy="4452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Looks like OpenSource movement</a:t>
            </a:r>
          </a:p>
        </p:txBody>
      </p:sp>
    </p:spTree>
    <p:extLst>
      <p:ext uri="{BB962C8B-B14F-4D97-AF65-F5344CB8AC3E}">
        <p14:creationId xmlns:p14="http://schemas.microsoft.com/office/powerpoint/2010/main" val="2457306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59B6B10-71F2-466D-96EF-B6DD254583B4}" type="slidenum">
              <a:rPr lang="en-AU" altLang="en-US">
                <a:latin typeface="Times New Roman" panose="02020603050405020304" pitchFamily="18" charset="0"/>
              </a:rPr>
              <a:pPr/>
              <a:t>16</a:t>
            </a:fld>
            <a:endParaRPr lang="en-AU" altLang="en-US">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xfrm>
            <a:off x="908050" y="747713"/>
            <a:ext cx="4927600" cy="3695700"/>
          </a:xfrm>
          <a:ln/>
        </p:spPr>
      </p:sp>
      <p:sp>
        <p:nvSpPr>
          <p:cNvPr id="30724" name="Rectangle 3"/>
          <p:cNvSpPr>
            <a:spLocks noGrp="1" noChangeArrowheads="1"/>
          </p:cNvSpPr>
          <p:nvPr>
            <p:ph type="body" idx="1"/>
          </p:nvPr>
        </p:nvSpPr>
        <p:spPr>
          <a:xfrm>
            <a:off x="898525" y="4697414"/>
            <a:ext cx="4946650" cy="4452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Looks like OpenSource movement</a:t>
            </a:r>
          </a:p>
        </p:txBody>
      </p:sp>
    </p:spTree>
    <p:extLst>
      <p:ext uri="{BB962C8B-B14F-4D97-AF65-F5344CB8AC3E}">
        <p14:creationId xmlns:p14="http://schemas.microsoft.com/office/powerpoint/2010/main" val="2828847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F8B13D7-2EC3-489B-8F20-81100E653327}" type="slidenum">
              <a:rPr lang="en-AU" altLang="en-US">
                <a:latin typeface="Times New Roman" panose="02020603050405020304" pitchFamily="18" charset="0"/>
              </a:rPr>
              <a:pPr/>
              <a:t>17</a:t>
            </a:fld>
            <a:endParaRPr lang="en-AU" altLang="en-US">
              <a:latin typeface="Times New Roman" panose="02020603050405020304" pitchFamily="18" charset="0"/>
            </a:endParaRPr>
          </a:p>
        </p:txBody>
      </p:sp>
    </p:spTree>
    <p:extLst>
      <p:ext uri="{BB962C8B-B14F-4D97-AF65-F5344CB8AC3E}">
        <p14:creationId xmlns:p14="http://schemas.microsoft.com/office/powerpoint/2010/main" val="1598858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3C41411-9714-45BA-BE40-CEB91108921B}" type="slidenum">
              <a:rPr lang="en-AU" altLang="en-US">
                <a:latin typeface="Times New Roman" panose="02020603050405020304" pitchFamily="18" charset="0"/>
              </a:rPr>
              <a:pPr/>
              <a:t>18</a:t>
            </a:fld>
            <a:endParaRPr lang="en-AU" altLang="en-US">
              <a:latin typeface="Times New Roman" panose="02020603050405020304" pitchFamily="18" charset="0"/>
            </a:endParaRPr>
          </a:p>
        </p:txBody>
      </p:sp>
    </p:spTree>
    <p:extLst>
      <p:ext uri="{BB962C8B-B14F-4D97-AF65-F5344CB8AC3E}">
        <p14:creationId xmlns:p14="http://schemas.microsoft.com/office/powerpoint/2010/main" val="1575405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AD134DF-92B2-4808-9FA5-B0163CBDCE05}" type="slidenum">
              <a:rPr lang="en-AU" altLang="en-US">
                <a:latin typeface="Times New Roman" panose="02020603050405020304" pitchFamily="18" charset="0"/>
              </a:rPr>
              <a:pPr/>
              <a:t>19</a:t>
            </a:fld>
            <a:endParaRPr lang="en-AU" altLang="en-US">
              <a:latin typeface="Times New Roman" panose="02020603050405020304" pitchFamily="18" charset="0"/>
            </a:endParaRPr>
          </a:p>
        </p:txBody>
      </p:sp>
    </p:spTree>
    <p:extLst>
      <p:ext uri="{BB962C8B-B14F-4D97-AF65-F5344CB8AC3E}">
        <p14:creationId xmlns:p14="http://schemas.microsoft.com/office/powerpoint/2010/main" val="2233779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10521C1-E509-407D-A42D-19E8FBA3A41A}" type="slidenum">
              <a:rPr lang="en-AU" altLang="en-US">
                <a:latin typeface="Times New Roman" panose="02020603050405020304" pitchFamily="18" charset="0"/>
              </a:rPr>
              <a:pPr/>
              <a:t>20</a:t>
            </a:fld>
            <a:endParaRPr lang="en-AU" altLang="en-US">
              <a:latin typeface="Times New Roman" panose="02020603050405020304" pitchFamily="18" charset="0"/>
            </a:endParaRPr>
          </a:p>
        </p:txBody>
      </p:sp>
    </p:spTree>
    <p:extLst>
      <p:ext uri="{BB962C8B-B14F-4D97-AF65-F5344CB8AC3E}">
        <p14:creationId xmlns:p14="http://schemas.microsoft.com/office/powerpoint/2010/main" val="580863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A2E94DD-9ACB-44F9-9CBA-542EABFF3238}" type="slidenum">
              <a:rPr lang="en-AU" altLang="en-US">
                <a:latin typeface="Times New Roman" panose="02020603050405020304" pitchFamily="18" charset="0"/>
              </a:rPr>
              <a:pPr/>
              <a:t>21</a:t>
            </a:fld>
            <a:endParaRPr lang="en-AU" altLang="en-US">
              <a:latin typeface="Times New Roman" panose="02020603050405020304" pitchFamily="18" charset="0"/>
            </a:endParaRPr>
          </a:p>
        </p:txBody>
      </p:sp>
    </p:spTree>
    <p:extLst>
      <p:ext uri="{BB962C8B-B14F-4D97-AF65-F5344CB8AC3E}">
        <p14:creationId xmlns:p14="http://schemas.microsoft.com/office/powerpoint/2010/main" val="1160092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BF913CD-122B-4B5C-9D52-211F77521949}" type="slidenum">
              <a:rPr lang="en-AU" altLang="en-US">
                <a:latin typeface="Times New Roman" panose="02020603050405020304" pitchFamily="18" charset="0"/>
              </a:rPr>
              <a:pPr/>
              <a:t>22</a:t>
            </a:fld>
            <a:endParaRPr lang="en-AU" altLang="en-US">
              <a:latin typeface="Times New Roman" panose="02020603050405020304" pitchFamily="18" charset="0"/>
            </a:endParaRPr>
          </a:p>
        </p:txBody>
      </p:sp>
    </p:spTree>
    <p:extLst>
      <p:ext uri="{BB962C8B-B14F-4D97-AF65-F5344CB8AC3E}">
        <p14:creationId xmlns:p14="http://schemas.microsoft.com/office/powerpoint/2010/main" val="349709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1200"/>
              </a:spcBef>
            </a:pPr>
            <a:r>
              <a:rPr lang="en-AU" altLang="en-US" sz="2000" dirty="0">
                <a:ea typeface="ＭＳ Ｐゴシック" panose="020B0600070205080204" pitchFamily="34" charset="-128"/>
              </a:rPr>
              <a:t>Also Sommerville, </a:t>
            </a:r>
            <a:r>
              <a:rPr lang="en-AU" altLang="en-US" sz="2000" i="1" dirty="0">
                <a:ea typeface="ＭＳ Ｐゴシック" panose="020B0600070205080204" pitchFamily="34" charset="-128"/>
              </a:rPr>
              <a:t>Software Engineering</a:t>
            </a:r>
            <a:r>
              <a:rPr lang="en-AU" altLang="en-US" sz="2000" dirty="0">
                <a:ea typeface="ＭＳ Ｐゴシック" panose="020B0600070205080204" pitchFamily="34" charset="-128"/>
              </a:rPr>
              <a:t>, 9</a:t>
            </a:r>
            <a:r>
              <a:rPr lang="en-AU" altLang="en-US" sz="2000" baseline="30000" dirty="0">
                <a:ea typeface="ＭＳ Ｐゴシック" panose="020B0600070205080204" pitchFamily="34" charset="-128"/>
              </a:rPr>
              <a:t>th</a:t>
            </a:r>
            <a:r>
              <a:rPr lang="en-AU" altLang="en-US" sz="2000" dirty="0">
                <a:ea typeface="ＭＳ Ｐゴシック" panose="020B0600070205080204" pitchFamily="34" charset="-128"/>
              </a:rPr>
              <a:t> Ed.,  </a:t>
            </a:r>
            <a:r>
              <a:rPr lang="en-AU" altLang="en-US" sz="1800" dirty="0">
                <a:ea typeface="ＭＳ Ｐゴシック" panose="020B0600070205080204" pitchFamily="34" charset="-128"/>
              </a:rPr>
              <a:t>Section 4.1 – 4.4</a:t>
            </a:r>
          </a:p>
          <a:p>
            <a:endParaRPr lang="en-AU" dirty="0"/>
          </a:p>
        </p:txBody>
      </p:sp>
      <p:sp>
        <p:nvSpPr>
          <p:cNvPr id="4" name="Slide Number Placeholder 3"/>
          <p:cNvSpPr>
            <a:spLocks noGrp="1"/>
          </p:cNvSpPr>
          <p:nvPr>
            <p:ph type="sldNum" sz="quarter" idx="10"/>
          </p:nvPr>
        </p:nvSpPr>
        <p:spPr/>
        <p:txBody>
          <a:bodyPr/>
          <a:lstStyle/>
          <a:p>
            <a:pPr>
              <a:defRPr/>
            </a:pPr>
            <a:fld id="{C6DD5210-D39D-40C4-BA7F-30235876A0B6}" type="slidenum">
              <a:rPr lang="en-AU" altLang="en-US" smtClean="0"/>
              <a:pPr>
                <a:defRPr/>
              </a:pPr>
              <a:t>24</a:t>
            </a:fld>
            <a:endParaRPr lang="en-AU" altLang="en-US"/>
          </a:p>
        </p:txBody>
      </p:sp>
    </p:spTree>
    <p:extLst>
      <p:ext uri="{BB962C8B-B14F-4D97-AF65-F5344CB8AC3E}">
        <p14:creationId xmlns:p14="http://schemas.microsoft.com/office/powerpoint/2010/main" val="313926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8C9A8A3-BBE0-4FA3-ACA5-74788D55FCFB}" type="slidenum">
              <a:rPr lang="en-AU" altLang="en-US">
                <a:latin typeface="Times New Roman" panose="02020603050405020304" pitchFamily="18" charset="0"/>
              </a:rPr>
              <a:pPr/>
              <a:t>3</a:t>
            </a:fld>
            <a:endParaRPr lang="en-AU" altLang="en-US">
              <a:latin typeface="Times New Roman" panose="02020603050405020304" pitchFamily="18" charset="0"/>
            </a:endParaRPr>
          </a:p>
        </p:txBody>
      </p:sp>
    </p:spTree>
    <p:extLst>
      <p:ext uri="{BB962C8B-B14F-4D97-AF65-F5344CB8AC3E}">
        <p14:creationId xmlns:p14="http://schemas.microsoft.com/office/powerpoint/2010/main" val="45054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Requirement example</a:t>
            </a:r>
            <a:r>
              <a:rPr lang="en-US" altLang="en-US" baseline="0" dirty="0">
                <a:latin typeface="Times New Roman" panose="02020603050405020304" pitchFamily="18" charset="0"/>
                <a:ea typeface="ＭＳ Ｐゴシック" panose="020B0600070205080204" pitchFamily="34" charset="-128"/>
              </a:rPr>
              <a:t> 1 – very simple, can be easily done by an undergraduate student.</a:t>
            </a:r>
            <a:endParaRPr lang="en-US" altLang="en-US" dirty="0">
              <a:latin typeface="Times New Roman" panose="02020603050405020304" pitchFamily="18" charset="0"/>
              <a:ea typeface="ＭＳ Ｐゴシック" panose="020B0600070205080204" pitchFamily="34" charset="-128"/>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EBCC276-4FF2-4154-AD5E-1051EA8D80E7}" type="slidenum">
              <a:rPr lang="en-AU" altLang="en-US">
                <a:latin typeface="Times New Roman" panose="02020603050405020304" pitchFamily="18" charset="0"/>
              </a:rPr>
              <a:pPr/>
              <a:t>4</a:t>
            </a:fld>
            <a:endParaRPr lang="en-AU" altLang="en-US">
              <a:latin typeface="Times New Roman" panose="02020603050405020304" pitchFamily="18" charset="0"/>
            </a:endParaRPr>
          </a:p>
        </p:txBody>
      </p:sp>
    </p:spTree>
    <p:extLst>
      <p:ext uri="{BB962C8B-B14F-4D97-AF65-F5344CB8AC3E}">
        <p14:creationId xmlns:p14="http://schemas.microsoft.com/office/powerpoint/2010/main" val="1269503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Requirements example 2 – a bit more</a:t>
            </a:r>
            <a:r>
              <a:rPr lang="en-US" altLang="en-US" baseline="0" dirty="0">
                <a:latin typeface="Times New Roman" panose="02020603050405020304" pitchFamily="18" charset="0"/>
                <a:ea typeface="ＭＳ Ｐゴシック" panose="020B0600070205080204" pitchFamily="34" charset="-128"/>
              </a:rPr>
              <a:t> complicate, can be done by a small team of programmers. There is a legacy system that the current system must compare with and work better.</a:t>
            </a:r>
            <a:endParaRPr lang="en-US" altLang="en-US" dirty="0">
              <a:latin typeface="Times New Roman" panose="02020603050405020304" pitchFamily="18" charset="0"/>
              <a:ea typeface="ＭＳ Ｐゴシック" panose="020B0600070205080204"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F888A55-3A1D-4737-AA62-588266975F20}" type="slidenum">
              <a:rPr lang="en-AU" altLang="en-US">
                <a:latin typeface="Times New Roman" panose="02020603050405020304" pitchFamily="18" charset="0"/>
              </a:rPr>
              <a:pPr/>
              <a:t>5</a:t>
            </a:fld>
            <a:endParaRPr lang="en-AU" altLang="en-US">
              <a:latin typeface="Times New Roman" panose="02020603050405020304" pitchFamily="18" charset="0"/>
            </a:endParaRPr>
          </a:p>
        </p:txBody>
      </p:sp>
    </p:spTree>
    <p:extLst>
      <p:ext uri="{BB962C8B-B14F-4D97-AF65-F5344CB8AC3E}">
        <p14:creationId xmlns:p14="http://schemas.microsoft.com/office/powerpoint/2010/main" val="2586786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Requirements example 3 – a much more difficult system,</a:t>
            </a:r>
            <a:r>
              <a:rPr lang="en-US" altLang="en-US" baseline="0" dirty="0">
                <a:latin typeface="Times New Roman" panose="02020603050405020304" pitchFamily="18" charset="0"/>
                <a:ea typeface="ＭＳ Ｐゴシック" panose="020B0600070205080204" pitchFamily="34" charset="-128"/>
              </a:rPr>
              <a:t> must be done by a larger team of experienced programmers with expertise from different discipline, e.g. physics and engineering. Safety critical as well as costly. Cannot afford to fail.</a:t>
            </a:r>
            <a:endParaRPr lang="en-US" altLang="en-US" dirty="0">
              <a:latin typeface="Times New Roman" panose="02020603050405020304" pitchFamily="18" charset="0"/>
              <a:ea typeface="ＭＳ Ｐゴシック" panose="020B0600070205080204" pitchFamily="34" charset="-128"/>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99A145F-3420-4CA7-89A6-142709537AC4}" type="slidenum">
              <a:rPr lang="en-AU" altLang="en-US">
                <a:latin typeface="Times New Roman" panose="02020603050405020304" pitchFamily="18" charset="0"/>
              </a:rPr>
              <a:pPr/>
              <a:t>6</a:t>
            </a:fld>
            <a:endParaRPr lang="en-AU" altLang="en-US">
              <a:latin typeface="Times New Roman" panose="02020603050405020304" pitchFamily="18" charset="0"/>
            </a:endParaRPr>
          </a:p>
        </p:txBody>
      </p:sp>
    </p:spTree>
    <p:extLst>
      <p:ext uri="{BB962C8B-B14F-4D97-AF65-F5344CB8AC3E}">
        <p14:creationId xmlns:p14="http://schemas.microsoft.com/office/powerpoint/2010/main" val="3079830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Requirements example 4 – must be very easy to use and have a good user interface. Users are general public,</a:t>
            </a:r>
            <a:r>
              <a:rPr lang="en-US" altLang="en-US" baseline="0" dirty="0">
                <a:latin typeface="Times New Roman" panose="02020603050405020304" pitchFamily="18" charset="0"/>
                <a:ea typeface="ＭＳ Ｐゴシック" panose="020B0600070205080204" pitchFamily="34" charset="-128"/>
              </a:rPr>
              <a:t> not technical.</a:t>
            </a:r>
            <a:endParaRPr lang="en-US" altLang="en-US" dirty="0">
              <a:latin typeface="Times New Roman" panose="02020603050405020304" pitchFamily="18" charset="0"/>
              <a:ea typeface="ＭＳ Ｐゴシック" panose="020B0600070205080204" pitchFamily="34" charset="-128"/>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B606AA5-82C2-4207-9E34-188DA18DC55C}" type="slidenum">
              <a:rPr lang="en-AU" altLang="en-US">
                <a:latin typeface="Times New Roman" panose="02020603050405020304" pitchFamily="18" charset="0"/>
              </a:rPr>
              <a:pPr/>
              <a:t>7</a:t>
            </a:fld>
            <a:endParaRPr lang="en-AU" altLang="en-US">
              <a:latin typeface="Times New Roman" panose="02020603050405020304" pitchFamily="18" charset="0"/>
            </a:endParaRPr>
          </a:p>
        </p:txBody>
      </p:sp>
    </p:spTree>
    <p:extLst>
      <p:ext uri="{BB962C8B-B14F-4D97-AF65-F5344CB8AC3E}">
        <p14:creationId xmlns:p14="http://schemas.microsoft.com/office/powerpoint/2010/main" val="1165031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A75E0D1-281C-49B4-88E1-CB813677CA96}" type="slidenum">
              <a:rPr lang="en-AU" altLang="en-US">
                <a:latin typeface="Times New Roman" panose="02020603050405020304" pitchFamily="18" charset="0"/>
              </a:rPr>
              <a:pPr/>
              <a:t>8</a:t>
            </a:fld>
            <a:endParaRPr lang="en-AU" altLang="en-US">
              <a:latin typeface="Times New Roman" panose="02020603050405020304" pitchFamily="18" charset="0"/>
            </a:endParaRPr>
          </a:p>
        </p:txBody>
      </p:sp>
    </p:spTree>
    <p:extLst>
      <p:ext uri="{BB962C8B-B14F-4D97-AF65-F5344CB8AC3E}">
        <p14:creationId xmlns:p14="http://schemas.microsoft.com/office/powerpoint/2010/main" val="2795650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74D9B4F-50C7-47A9-9010-C3BCB459D2AA}" type="slidenum">
              <a:rPr lang="en-AU" altLang="en-US">
                <a:latin typeface="Times New Roman" panose="02020603050405020304" pitchFamily="18" charset="0"/>
              </a:rPr>
              <a:pPr/>
              <a:t>9</a:t>
            </a:fld>
            <a:endParaRPr lang="en-AU" altLang="en-US">
              <a:latin typeface="Times New Roman" panose="02020603050405020304" pitchFamily="18" charset="0"/>
            </a:endParaRPr>
          </a:p>
        </p:txBody>
      </p:sp>
    </p:spTree>
    <p:extLst>
      <p:ext uri="{BB962C8B-B14F-4D97-AF65-F5344CB8AC3E}">
        <p14:creationId xmlns:p14="http://schemas.microsoft.com/office/powerpoint/2010/main" val="669075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baseline="0" dirty="0">
              <a:latin typeface="Times New Roman" panose="02020603050405020304" pitchFamily="18" charset="0"/>
              <a:ea typeface="ＭＳ Ｐゴシック" panose="020B0600070205080204" pitchFamily="34" charset="-128"/>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C00FEB7-59A7-4D16-B89D-40EEBAB18421}" type="slidenum">
              <a:rPr lang="en-AU" altLang="en-US">
                <a:latin typeface="Times New Roman" panose="02020603050405020304" pitchFamily="18" charset="0"/>
              </a:rPr>
              <a:pPr/>
              <a:t>11</a:t>
            </a:fld>
            <a:endParaRPr lang="en-AU" altLang="en-US">
              <a:latin typeface="Times New Roman" panose="02020603050405020304" pitchFamily="18" charset="0"/>
            </a:endParaRPr>
          </a:p>
        </p:txBody>
      </p:sp>
    </p:spTree>
    <p:extLst>
      <p:ext uri="{BB962C8B-B14F-4D97-AF65-F5344CB8AC3E}">
        <p14:creationId xmlns:p14="http://schemas.microsoft.com/office/powerpoint/2010/main" val="1938534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6" name="Picture 6" descr="W:\Emily\Presentation assets\UWAM0289 Presentation pg1.png"/>
          <p:cNvPicPr>
            <a:picLocks noChangeAspect="1" noChangeArrowheads="1"/>
          </p:cNvPicPr>
          <p:nvPr/>
        </p:nvPicPr>
        <p:blipFill rotWithShape="1">
          <a:blip r:embed="rId3">
            <a:extLst>
              <a:ext uri="{28A0092B-C50C-407E-A947-70E740481C1C}">
                <a14:useLocalDpi xmlns:a14="http://schemas.microsoft.com/office/drawing/2010/main" val="0"/>
              </a:ext>
            </a:extLst>
          </a:blip>
          <a:srcRect l="91964" t="87895"/>
          <a:stretch/>
        </p:blipFill>
        <p:spPr bwMode="auto">
          <a:xfrm>
            <a:off x="8417859" y="6033246"/>
            <a:ext cx="735536" cy="8309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75488" y="1539208"/>
            <a:ext cx="6472776" cy="1872208"/>
          </a:xfrm>
          <a:prstGeom prst="rect">
            <a:avLst/>
          </a:prstGeom>
        </p:spPr>
        <p:txBody>
          <a:bodyPr tIns="0" bIns="0">
            <a:normAutofit/>
          </a:bodyPr>
          <a:lstStyle>
            <a:lvl1pPr algn="l">
              <a:lnSpc>
                <a:spcPct val="100000"/>
              </a:lnSpc>
              <a:defRPr sz="6200" baseline="0">
                <a:solidFill>
                  <a:schemeClr val="bg1"/>
                </a:solidFill>
                <a:latin typeface="Arial" pitchFamily="34" charset="0"/>
                <a:cs typeface="Arial" pitchFamily="34" charset="0"/>
              </a:defRPr>
            </a:lvl1pPr>
          </a:lstStyle>
          <a:p>
            <a:r>
              <a:rPr lang="en-US" dirty="0"/>
              <a:t>Main heading</a:t>
            </a:r>
            <a:endParaRPr lang="en-AU" dirty="0"/>
          </a:p>
        </p:txBody>
      </p:sp>
      <p:sp>
        <p:nvSpPr>
          <p:cNvPr id="5" name="Subtitle 2"/>
          <p:cNvSpPr>
            <a:spLocks noGrp="1"/>
          </p:cNvSpPr>
          <p:nvPr>
            <p:ph type="subTitle" idx="1" hasCustomPrompt="1"/>
          </p:nvPr>
        </p:nvSpPr>
        <p:spPr>
          <a:xfrm>
            <a:off x="475488" y="3455288"/>
            <a:ext cx="6472800" cy="288032"/>
          </a:xfrm>
          <a:prstGeom prst="rect">
            <a:avLst/>
          </a:prstGeom>
        </p:spPr>
        <p:txBody>
          <a:bodyPr/>
          <a:lstStyle>
            <a:lvl1pPr marL="0" indent="0" algn="l">
              <a:buNone/>
              <a:defRPr sz="1230" b="1" baseline="0">
                <a:solidFill>
                  <a:srgbClr val="DDB10A"/>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Subheading</a:t>
            </a:r>
            <a:endParaRPr lang="en-AU" dirty="0"/>
          </a:p>
        </p:txBody>
      </p:sp>
      <p:cxnSp>
        <p:nvCxnSpPr>
          <p:cNvPr id="4" name="Straight Connector 3"/>
          <p:cNvCxnSpPr/>
          <p:nvPr/>
        </p:nvCxnSpPr>
        <p:spPr>
          <a:xfrm>
            <a:off x="475488"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32240"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46656"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61072"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sp>
        <p:nvSpPr>
          <p:cNvPr id="25" name="Text Placeholder 10"/>
          <p:cNvSpPr>
            <a:spLocks noGrp="1"/>
          </p:cNvSpPr>
          <p:nvPr>
            <p:ph type="body" sz="quarter" idx="15" hasCustomPrompt="1"/>
          </p:nvPr>
        </p:nvSpPr>
        <p:spPr>
          <a:xfrm>
            <a:off x="6889234" y="1844824"/>
            <a:ext cx="1896393" cy="2952328"/>
          </a:xfrm>
          <a:prstGeom prst="rect">
            <a:avLst/>
          </a:prstGeom>
          <a:blipFill>
            <a:blip r:embed="rId4"/>
            <a:stretch>
              <a:fillRect/>
            </a:stretch>
          </a:blipFill>
        </p:spPr>
        <p:txBody>
          <a:bodyPr tIns="0"/>
          <a:lstStyle>
            <a:lvl1pPr marL="0" indent="0">
              <a:lnSpc>
                <a:spcPct val="124000"/>
              </a:lnSpc>
              <a:buNone/>
              <a:defRPr sz="1250" baseline="0">
                <a:solidFill>
                  <a:schemeClr val="bg1"/>
                </a:solidFill>
                <a:latin typeface="UWA" pitchFamily="50" charset="0"/>
              </a:defRPr>
            </a:lvl1pPr>
          </a:lstStyle>
          <a:p>
            <a:pPr lvl="0"/>
            <a:r>
              <a:rPr lang="en-US" dirty="0"/>
              <a:t>  </a:t>
            </a:r>
            <a:endParaRPr lang="en-AU" dirty="0"/>
          </a:p>
        </p:txBody>
      </p:sp>
      <p:sp>
        <p:nvSpPr>
          <p:cNvPr id="18" name="Text Placeholder 6"/>
          <p:cNvSpPr>
            <a:spLocks noGrp="1"/>
          </p:cNvSpPr>
          <p:nvPr>
            <p:ph type="body" sz="quarter" idx="16" hasCustomPrompt="1"/>
          </p:nvPr>
        </p:nvSpPr>
        <p:spPr>
          <a:xfrm>
            <a:off x="2462944"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sz="1200" dirty="0"/>
              <a:t>Type information here</a:t>
            </a:r>
            <a:endParaRPr lang="en-AU" dirty="0"/>
          </a:p>
        </p:txBody>
      </p:sp>
      <p:sp>
        <p:nvSpPr>
          <p:cNvPr id="19" name="Text Placeholder 6"/>
          <p:cNvSpPr>
            <a:spLocks noGrp="1"/>
          </p:cNvSpPr>
          <p:nvPr>
            <p:ph type="body" sz="quarter" idx="17" hasCustomPrompt="1"/>
          </p:nvPr>
        </p:nvSpPr>
        <p:spPr>
          <a:xfrm>
            <a:off x="4549092"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sz="1200" dirty="0"/>
              <a:t>Type information here</a:t>
            </a:r>
            <a:endParaRPr lang="en-AU" dirty="0"/>
          </a:p>
        </p:txBody>
      </p:sp>
      <p:sp>
        <p:nvSpPr>
          <p:cNvPr id="20" name="Text Placeholder 6"/>
          <p:cNvSpPr>
            <a:spLocks noGrp="1"/>
          </p:cNvSpPr>
          <p:nvPr>
            <p:ph type="body" sz="quarter" idx="18"/>
          </p:nvPr>
        </p:nvSpPr>
        <p:spPr>
          <a:xfrm>
            <a:off x="6635240"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a:t>Edit Master text styles</a:t>
            </a:r>
          </a:p>
        </p:txBody>
      </p:sp>
      <p:sp>
        <p:nvSpPr>
          <p:cNvPr id="21" name="Text Placeholder 6"/>
          <p:cNvSpPr>
            <a:spLocks noGrp="1"/>
          </p:cNvSpPr>
          <p:nvPr>
            <p:ph type="body" sz="quarter" idx="19" hasCustomPrompt="1"/>
          </p:nvPr>
        </p:nvSpPr>
        <p:spPr>
          <a:xfrm>
            <a:off x="376796"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sz="1200" dirty="0"/>
              <a:t>Type information here</a:t>
            </a:r>
            <a:endParaRPr lang="en-AU" dirty="0"/>
          </a:p>
        </p:txBody>
      </p:sp>
    </p:spTree>
    <p:extLst>
      <p:ext uri="{BB962C8B-B14F-4D97-AF65-F5344CB8AC3E}">
        <p14:creationId xmlns:p14="http://schemas.microsoft.com/office/powerpoint/2010/main" val="2859271837"/>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slide">
    <p:spTree>
      <p:nvGrpSpPr>
        <p:cNvPr id="1" name=""/>
        <p:cNvGrpSpPr/>
        <p:nvPr/>
      </p:nvGrpSpPr>
      <p:grpSpPr>
        <a:xfrm>
          <a:off x="0" y="0"/>
          <a:ext cx="0" cy="0"/>
          <a:chOff x="0" y="0"/>
          <a:chExt cx="0" cy="0"/>
        </a:xfrm>
      </p:grpSpPr>
      <p:sp>
        <p:nvSpPr>
          <p:cNvPr id="4" name="Rectangle 3"/>
          <p:cNvSpPr/>
          <p:nvPr/>
        </p:nvSpPr>
        <p:spPr>
          <a:xfrm>
            <a:off x="0" y="1129288"/>
            <a:ext cx="9144000" cy="573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a:p>
        </p:txBody>
      </p:sp>
      <p:sp>
        <p:nvSpPr>
          <p:cNvPr id="3" name="Slide Number Placeholder 2"/>
          <p:cNvSpPr>
            <a:spLocks noGrp="1"/>
          </p:cNvSpPr>
          <p:nvPr>
            <p:ph type="sldNum" sz="quarter" idx="10"/>
          </p:nvPr>
        </p:nvSpPr>
        <p:spPr>
          <a:xfrm>
            <a:off x="6876256" y="6364968"/>
            <a:ext cx="2133600" cy="365125"/>
          </a:xfrm>
          <a:prstGeom prst="rect">
            <a:avLst/>
          </a:prstGeom>
        </p:spPr>
        <p:txBody>
          <a:bodyPr>
            <a:noAutofit/>
          </a:bodyPr>
          <a:lstStyle>
            <a:lvl1pPr>
              <a:defRPr baseline="0">
                <a:solidFill>
                  <a:schemeClr val="tx2"/>
                </a:solidFill>
              </a:defRPr>
            </a:lvl1pPr>
          </a:lstStyle>
          <a:p>
            <a:pPr>
              <a:defRPr/>
            </a:pPr>
            <a:fld id="{130FAD31-3485-46E6-AAE7-E8C169D64D5D}" type="slidenum">
              <a:rPr lang="en-US" altLang="en-US" smtClean="0"/>
              <a:pPr>
                <a:defRPr/>
              </a:pPr>
              <a:t>‹#›</a:t>
            </a:fld>
            <a:endParaRPr lang="en-US" altLang="en-US"/>
          </a:p>
        </p:txBody>
      </p:sp>
      <p:sp>
        <p:nvSpPr>
          <p:cNvPr id="5" name="Text Placeholder 4"/>
          <p:cNvSpPr>
            <a:spLocks noGrp="1"/>
          </p:cNvSpPr>
          <p:nvPr>
            <p:ph type="body" sz="quarter" idx="11" hasCustomPrompt="1"/>
          </p:nvPr>
        </p:nvSpPr>
        <p:spPr>
          <a:xfrm>
            <a:off x="468313" y="1412875"/>
            <a:ext cx="8064500" cy="503957"/>
          </a:xfrm>
          <a:prstGeom prst="rect">
            <a:avLst/>
          </a:prstGeom>
        </p:spPr>
        <p:txBody>
          <a:bodyPr>
            <a:noAutofit/>
          </a:bodyPr>
          <a:lstStyle>
            <a:lvl1pPr marL="0" indent="0">
              <a:buNone/>
              <a:defRPr sz="2200" baseline="0"/>
            </a:lvl1pPr>
          </a:lstStyle>
          <a:p>
            <a:pPr lvl="0"/>
            <a:r>
              <a:rPr lang="en-US" dirty="0"/>
              <a:t>Subheading</a:t>
            </a:r>
          </a:p>
        </p:txBody>
      </p:sp>
      <p:sp>
        <p:nvSpPr>
          <p:cNvPr id="10" name="Text Placeholder 9"/>
          <p:cNvSpPr>
            <a:spLocks noGrp="1"/>
          </p:cNvSpPr>
          <p:nvPr>
            <p:ph type="body" sz="quarter" idx="13" hasCustomPrompt="1"/>
          </p:nvPr>
        </p:nvSpPr>
        <p:spPr>
          <a:xfrm>
            <a:off x="467545" y="3284984"/>
            <a:ext cx="8064896" cy="936105"/>
          </a:xfrm>
          <a:prstGeom prst="rect">
            <a:avLst/>
          </a:prstGeom>
        </p:spPr>
        <p:txBody>
          <a:bodyPr>
            <a:noAutofit/>
          </a:bodyPr>
          <a:lstStyle>
            <a:lvl1pPr marL="285750" indent="-285750">
              <a:buFont typeface="Arial" panose="020B0604020202020204" pitchFamily="34" charset="0"/>
              <a:buChar char="•"/>
              <a:defRPr sz="1800"/>
            </a:lvl1pPr>
          </a:lstStyle>
          <a:p>
            <a:pPr lvl="0"/>
            <a:r>
              <a:rPr lang="en-AU" sz="1800" dirty="0"/>
              <a:t>Bullets</a:t>
            </a:r>
          </a:p>
          <a:p>
            <a:pPr lvl="0"/>
            <a:endParaRPr lang="en-AU" dirty="0"/>
          </a:p>
        </p:txBody>
      </p:sp>
      <p:sp>
        <p:nvSpPr>
          <p:cNvPr id="14" name="Text Placeholder 13"/>
          <p:cNvSpPr>
            <a:spLocks noGrp="1"/>
          </p:cNvSpPr>
          <p:nvPr>
            <p:ph type="body" sz="quarter" idx="15" hasCustomPrompt="1"/>
          </p:nvPr>
        </p:nvSpPr>
        <p:spPr>
          <a:xfrm>
            <a:off x="468313" y="5300663"/>
            <a:ext cx="8064500" cy="864641"/>
          </a:xfrm>
          <a:prstGeom prst="rect">
            <a:avLst/>
          </a:prstGeom>
        </p:spPr>
        <p:txBody>
          <a:bodyPr>
            <a:noAutofit/>
          </a:bodyPr>
          <a:lstStyle>
            <a:lvl1pPr marL="0" indent="0">
              <a:buNone/>
              <a:defRPr sz="2500" b="1" baseline="0"/>
            </a:lvl1pPr>
            <a:lvl2pPr>
              <a:defRPr sz="2500"/>
            </a:lvl2pPr>
            <a:lvl3pPr>
              <a:defRPr sz="2500"/>
            </a:lvl3pPr>
            <a:lvl4pPr>
              <a:defRPr sz="2500"/>
            </a:lvl4pPr>
            <a:lvl5pPr>
              <a:defRPr sz="2500"/>
            </a:lvl5pPr>
          </a:lstStyle>
          <a:p>
            <a:pPr lvl="0"/>
            <a:r>
              <a:rPr lang="en-AU" dirty="0"/>
              <a:t>Feature text</a:t>
            </a:r>
          </a:p>
        </p:txBody>
      </p:sp>
      <p:sp>
        <p:nvSpPr>
          <p:cNvPr id="16" name="Text Placeholder 15"/>
          <p:cNvSpPr>
            <a:spLocks noGrp="1"/>
          </p:cNvSpPr>
          <p:nvPr>
            <p:ph type="body" sz="quarter" idx="16" hasCustomPrompt="1"/>
          </p:nvPr>
        </p:nvSpPr>
        <p:spPr>
          <a:xfrm>
            <a:off x="467841" y="476325"/>
            <a:ext cx="6048375" cy="576411"/>
          </a:xfrm>
          <a:prstGeom prst="rect">
            <a:avLst/>
          </a:prstGeom>
        </p:spPr>
        <p:txBody>
          <a:bodyPr>
            <a:noAutofit/>
          </a:bodyPr>
          <a:lstStyle>
            <a:lvl1pPr marL="0" indent="0">
              <a:buNone/>
              <a:defRPr sz="2500" b="1" baseline="0">
                <a:solidFill>
                  <a:srgbClr val="27348B"/>
                </a:solidFill>
              </a:defRPr>
            </a:lvl1pPr>
          </a:lstStyle>
          <a:p>
            <a:pPr lvl="0"/>
            <a:r>
              <a:rPr lang="en-AU" dirty="0"/>
              <a:t>Cover title (optional)</a:t>
            </a:r>
          </a:p>
        </p:txBody>
      </p:sp>
      <p:sp>
        <p:nvSpPr>
          <p:cNvPr id="18" name="Text Placeholder 17"/>
          <p:cNvSpPr>
            <a:spLocks noGrp="1"/>
          </p:cNvSpPr>
          <p:nvPr>
            <p:ph type="body" sz="quarter" idx="17" hasCustomPrompt="1"/>
          </p:nvPr>
        </p:nvSpPr>
        <p:spPr>
          <a:xfrm>
            <a:off x="468313" y="1989138"/>
            <a:ext cx="8064500" cy="359742"/>
          </a:xfrm>
          <a:prstGeom prst="rect">
            <a:avLst/>
          </a:prstGeom>
        </p:spPr>
        <p:txBody>
          <a:bodyPr tIns="0">
            <a:noAutofit/>
          </a:bodyPr>
          <a:lstStyle>
            <a:lvl1pPr marL="0" indent="0">
              <a:buNone/>
              <a:defRPr sz="1800" b="1" baseline="0"/>
            </a:lvl1pPr>
          </a:lstStyle>
          <a:p>
            <a:pPr lvl="0"/>
            <a:r>
              <a:rPr lang="en-AU" b="1" dirty="0"/>
              <a:t>Body text bold</a:t>
            </a:r>
            <a:endParaRPr lang="en-AU" dirty="0"/>
          </a:p>
        </p:txBody>
      </p:sp>
      <p:sp>
        <p:nvSpPr>
          <p:cNvPr id="20" name="Text Placeholder 19"/>
          <p:cNvSpPr>
            <a:spLocks noGrp="1"/>
          </p:cNvSpPr>
          <p:nvPr>
            <p:ph type="body" sz="quarter" idx="18" hasCustomPrompt="1"/>
          </p:nvPr>
        </p:nvSpPr>
        <p:spPr>
          <a:xfrm>
            <a:off x="467544" y="2348880"/>
            <a:ext cx="8064500" cy="864096"/>
          </a:xfrm>
          <a:prstGeom prst="rect">
            <a:avLst/>
          </a:prstGeom>
        </p:spPr>
        <p:txBody>
          <a:bodyPr>
            <a:noAutofit/>
          </a:bodyPr>
          <a:lstStyle>
            <a:lvl1pPr marL="0" indent="0">
              <a:buNone/>
              <a:defRPr sz="1800"/>
            </a:lvl1pPr>
          </a:lstStyle>
          <a:p>
            <a:pPr lvl="0"/>
            <a:r>
              <a:rPr lang="en-US" dirty="0"/>
              <a:t>Body text</a:t>
            </a:r>
            <a:endParaRPr lang="en-AU" dirty="0"/>
          </a:p>
        </p:txBody>
      </p:sp>
      <p:sp>
        <p:nvSpPr>
          <p:cNvPr id="22" name="Text Placeholder 21"/>
          <p:cNvSpPr>
            <a:spLocks noGrp="1"/>
          </p:cNvSpPr>
          <p:nvPr>
            <p:ph type="body" sz="quarter" idx="19" hasCustomPrompt="1"/>
          </p:nvPr>
        </p:nvSpPr>
        <p:spPr>
          <a:xfrm>
            <a:off x="468313" y="4292600"/>
            <a:ext cx="8064500" cy="360536"/>
          </a:xfrm>
          <a:prstGeom prst="rect">
            <a:avLst/>
          </a:prstGeom>
        </p:spPr>
        <p:txBody>
          <a:bodyPr>
            <a:noAutofit/>
          </a:bodyPr>
          <a:lstStyle>
            <a:lvl1pPr marL="0" indent="0">
              <a:buNone/>
              <a:defRPr sz="1200" b="1" baseline="0"/>
            </a:lvl1pPr>
          </a:lstStyle>
          <a:p>
            <a:pPr lvl="0"/>
            <a:r>
              <a:rPr lang="en-US" dirty="0"/>
              <a:t>Small body text bold</a:t>
            </a:r>
            <a:endParaRPr lang="en-AU" dirty="0"/>
          </a:p>
        </p:txBody>
      </p:sp>
      <p:sp>
        <p:nvSpPr>
          <p:cNvPr id="24" name="Text Placeholder 23"/>
          <p:cNvSpPr>
            <a:spLocks noGrp="1"/>
          </p:cNvSpPr>
          <p:nvPr>
            <p:ph type="body" sz="quarter" idx="20" hasCustomPrompt="1"/>
          </p:nvPr>
        </p:nvSpPr>
        <p:spPr>
          <a:xfrm>
            <a:off x="467544" y="4653136"/>
            <a:ext cx="8064500" cy="504056"/>
          </a:xfrm>
          <a:prstGeom prst="rect">
            <a:avLst/>
          </a:prstGeom>
        </p:spPr>
        <p:txBody>
          <a:bodyPr>
            <a:noAutofit/>
          </a:bodyPr>
          <a:lstStyle>
            <a:lvl1pPr marL="0" indent="0">
              <a:buNone/>
              <a:defRPr sz="1200" baseline="0"/>
            </a:lvl1pPr>
          </a:lstStyle>
          <a:p>
            <a:pPr lvl="0"/>
            <a:r>
              <a:rPr lang="en-AU" dirty="0"/>
              <a:t>Small body text</a:t>
            </a:r>
          </a:p>
        </p:txBody>
      </p:sp>
    </p:spTree>
    <p:extLst>
      <p:ext uri="{BB962C8B-B14F-4D97-AF65-F5344CB8AC3E}">
        <p14:creationId xmlns:p14="http://schemas.microsoft.com/office/powerpoint/2010/main" val="4037562890"/>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6156176" cy="648072"/>
          </a:xfrm>
        </p:spPr>
        <p:txBody>
          <a:bodyPr/>
          <a:lstStyle>
            <a:lvl1pPr algn="l">
              <a:defRPr sz="3200" b="1"/>
            </a:lvl1pPr>
          </a:lstStyle>
          <a:p>
            <a:r>
              <a:rPr lang="en-US"/>
              <a:t>Click to edit Master title style</a:t>
            </a:r>
            <a:endParaRPr lang="en-AU"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3977572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228013" cy="717550"/>
          </a:xfrm>
        </p:spPr>
        <p:txBody>
          <a:bodyPr/>
          <a:lstStyle>
            <a:lvl1pPr algn="l">
              <a:defRPr sz="3200" b="1"/>
            </a:lvl1pPr>
          </a:lstStyle>
          <a:p>
            <a:r>
              <a:rPr lang="en-US"/>
              <a:t>Click to edit Master title style</a:t>
            </a:r>
            <a:endParaRPr lang="en-AU" dirty="0"/>
          </a:p>
        </p:txBody>
      </p:sp>
    </p:spTree>
    <p:extLst>
      <p:ext uri="{BB962C8B-B14F-4D97-AF65-F5344CB8AC3E}">
        <p14:creationId xmlns:p14="http://schemas.microsoft.com/office/powerpoint/2010/main" val="2754781316"/>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6732240" cy="576064"/>
          </a:xfrm>
        </p:spPr>
        <p:txBody>
          <a:bodyPr/>
          <a:lstStyle>
            <a:lvl1pPr algn="l">
              <a:defRPr sz="3200" b="1"/>
            </a:lvl1pPr>
          </a:lstStyle>
          <a:p>
            <a:r>
              <a:rPr lang="en-US"/>
              <a:t>Click to edit Master title style</a:t>
            </a:r>
            <a:endParaRPr lang="en-AU" dirty="0"/>
          </a:p>
        </p:txBody>
      </p:sp>
      <p:sp>
        <p:nvSpPr>
          <p:cNvPr id="3" name="Content Placeholder 2"/>
          <p:cNvSpPr>
            <a:spLocks noGrp="1"/>
          </p:cNvSpPr>
          <p:nvPr>
            <p:ph sz="half" idx="1"/>
          </p:nvPr>
        </p:nvSpPr>
        <p:spPr>
          <a:xfrm>
            <a:off x="447675" y="2663825"/>
            <a:ext cx="4037013" cy="3571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37088" y="2663825"/>
            <a:ext cx="4038600" cy="3571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6402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13670" name="Rectangle 6"/>
          <p:cNvSpPr>
            <a:spLocks noGrp="1" noChangeArrowheads="1"/>
          </p:cNvSpPr>
          <p:nvPr>
            <p:ph type="ctrTitle"/>
          </p:nvPr>
        </p:nvSpPr>
        <p:spPr>
          <a:xfrm>
            <a:off x="457200" y="457200"/>
            <a:ext cx="7239000" cy="766762"/>
          </a:xfrm>
        </p:spPr>
        <p:txBody>
          <a:bodyPr/>
          <a:lstStyle>
            <a:lvl1pPr algn="l">
              <a:defRPr sz="3200" b="1"/>
            </a:lvl1pPr>
          </a:lstStyle>
          <a:p>
            <a:r>
              <a:rPr lang="en-US"/>
              <a:t>Click to edit Master title style</a:t>
            </a:r>
            <a:endParaRPr lang="en-US" dirty="0"/>
          </a:p>
        </p:txBody>
      </p:sp>
      <p:sp>
        <p:nvSpPr>
          <p:cNvPr id="113671" name="Rectangle 7"/>
          <p:cNvSpPr>
            <a:spLocks noGrp="1" noChangeArrowheads="1"/>
          </p:cNvSpPr>
          <p:nvPr>
            <p:ph type="subTitle" idx="1"/>
          </p:nvPr>
        </p:nvSpPr>
        <p:spPr>
          <a:xfrm>
            <a:off x="609600" y="1295400"/>
            <a:ext cx="7239000" cy="4495800"/>
          </a:xfrm>
        </p:spPr>
        <p:txBody>
          <a:bodyPr/>
          <a:lstStyle>
            <a:lvl1pPr marL="0" indent="0">
              <a:buFont typeface="Wingdings" charset="2"/>
              <a:buNone/>
              <a:defRPr/>
            </a:lvl1pPr>
          </a:lstStyle>
          <a:p>
            <a:r>
              <a:rPr lang="en-US"/>
              <a:t>Click to edit Master subtitle style</a:t>
            </a:r>
            <a:endParaRPr lang="en-US" dirty="0"/>
          </a:p>
        </p:txBody>
      </p:sp>
    </p:spTree>
    <p:extLst>
      <p:ext uri="{BB962C8B-B14F-4D97-AF65-F5344CB8AC3E}">
        <p14:creationId xmlns:p14="http://schemas.microsoft.com/office/powerpoint/2010/main" val="3538956996"/>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rot="10800000" flipH="1" flipV="1">
            <a:off x="304800" y="457200"/>
            <a:ext cx="6096000" cy="889000"/>
          </a:xfrm>
        </p:spPr>
        <p:txBody>
          <a:bodyPr/>
          <a:lstStyle>
            <a:lvl1pPr algn="l">
              <a:defRPr sz="3200" b="1"/>
            </a:lvl1pPr>
          </a:lstStyle>
          <a:p>
            <a:r>
              <a:rPr lang="en-US"/>
              <a:t>Click to edit Master title style</a:t>
            </a:r>
            <a:endParaRPr lang="en-US" dirty="0"/>
          </a:p>
        </p:txBody>
      </p:sp>
    </p:spTree>
    <p:extLst>
      <p:ext uri="{BB962C8B-B14F-4D97-AF65-F5344CB8AC3E}">
        <p14:creationId xmlns:p14="http://schemas.microsoft.com/office/powerpoint/2010/main" val="1545405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4038600" cy="3886200"/>
          </a:xfrm>
        </p:spPr>
        <p:txBody>
          <a:bodyPr/>
          <a:lstStyle/>
          <a:p>
            <a:pPr lvl="0"/>
            <a:endParaRPr lang="en-US" noProof="0"/>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07ED980-12FB-43A1-9E9D-EE8CC6FC703E}"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r>
              <a:rPr lang="en-US"/>
              <a:t>CITS4401 Software Requirements and Design</a:t>
            </a:r>
          </a:p>
        </p:txBody>
      </p:sp>
    </p:spTree>
    <p:extLst>
      <p:ext uri="{BB962C8B-B14F-4D97-AF65-F5344CB8AC3E}">
        <p14:creationId xmlns:p14="http://schemas.microsoft.com/office/powerpoint/2010/main" val="700657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9396" y="0"/>
            <a:ext cx="9153396"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51" name="Picture 3" descr="W:\Emily\Presentation assets\UWAM0289 Presentation pg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13" y="0"/>
            <a:ext cx="9162000" cy="687060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2"/>
          <p:cNvSpPr txBox="1">
            <a:spLocks/>
          </p:cNvSpPr>
          <p:nvPr/>
        </p:nvSpPr>
        <p:spPr>
          <a:xfrm>
            <a:off x="179512" y="6356350"/>
            <a:ext cx="85072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aseline="0" dirty="0">
                <a:solidFill>
                  <a:schemeClr val="tx2"/>
                </a:solidFill>
              </a:rPr>
              <a:t> Department of Computer Science &amp; Software Engineering		 	              CITS4401 Software Requirements &amp; Design |  </a:t>
            </a:r>
            <a:fld id="{A27B6211-B2DC-4CA5-9EB8-486BFD4D451C}" type="slidenum">
              <a:rPr lang="en-AU" baseline="0" smtClean="0">
                <a:solidFill>
                  <a:schemeClr val="tx2"/>
                </a:solidFill>
              </a:rPr>
              <a:t>‹#›</a:t>
            </a:fld>
            <a:endParaRPr lang="en-AU" baseline="0" dirty="0">
              <a:solidFill>
                <a:schemeClr val="tx2"/>
              </a:solidFill>
            </a:endParaRPr>
          </a:p>
        </p:txBody>
      </p:sp>
    </p:spTree>
    <p:extLst>
      <p:ext uri="{BB962C8B-B14F-4D97-AF65-F5344CB8AC3E}">
        <p14:creationId xmlns:p14="http://schemas.microsoft.com/office/powerpoint/2010/main" val="224545474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blog.capterra.com/agile-project-management-statistics-for-2018/"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n.wikipedia.org/wiki/List_of_failed_and_overbudget_custom_software_projects" TargetMode="Externa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en-AU" altLang="en-US" dirty="0">
                <a:ea typeface="ＭＳ Ｐゴシック" panose="020B0600070205080204" pitchFamily="34" charset="-128"/>
              </a:rPr>
              <a:t>Requirements Engineering</a:t>
            </a:r>
          </a:p>
        </p:txBody>
      </p:sp>
      <p:sp>
        <p:nvSpPr>
          <p:cNvPr id="5123" name="Rectangle 3"/>
          <p:cNvSpPr>
            <a:spLocks noGrp="1" noChangeArrowheads="1"/>
          </p:cNvSpPr>
          <p:nvPr>
            <p:ph type="subTitle" idx="1"/>
          </p:nvPr>
        </p:nvSpPr>
        <p:spPr>
          <a:xfrm>
            <a:off x="475488" y="3455288"/>
            <a:ext cx="6472800" cy="1269112"/>
          </a:xfrm>
        </p:spPr>
        <p:txBody>
          <a:bodyPr>
            <a:normAutofit/>
          </a:bodyPr>
          <a:lstStyle/>
          <a:p>
            <a:pPr eaLnBrk="1" hangingPunct="1">
              <a:lnSpc>
                <a:spcPct val="80000"/>
              </a:lnSpc>
              <a:buFont typeface="Wingdings" panose="05000000000000000000" pitchFamily="2" charset="2"/>
              <a:buNone/>
            </a:pPr>
            <a:r>
              <a:rPr lang="en-AU" altLang="en-US" sz="2400" dirty="0">
                <a:ea typeface="ＭＳ Ｐゴシック" panose="020B0600070205080204" pitchFamily="34" charset="-128"/>
              </a:rPr>
              <a:t>Software Requirements and Design </a:t>
            </a:r>
          </a:p>
          <a:p>
            <a:pPr eaLnBrk="1" hangingPunct="1">
              <a:lnSpc>
                <a:spcPct val="80000"/>
              </a:lnSpc>
              <a:buFont typeface="Wingdings" panose="05000000000000000000" pitchFamily="2" charset="2"/>
              <a:buNone/>
            </a:pPr>
            <a:r>
              <a:rPr lang="en-AU" altLang="en-US" sz="2400" dirty="0">
                <a:ea typeface="ＭＳ Ｐゴシック" panose="020B0600070205080204" pitchFamily="34" charset="-128"/>
              </a:rPr>
              <a:t>CITS4401</a:t>
            </a:r>
          </a:p>
          <a:p>
            <a:pPr eaLnBrk="1" hangingPunct="1">
              <a:lnSpc>
                <a:spcPct val="80000"/>
              </a:lnSpc>
              <a:buFont typeface="Wingdings" panose="05000000000000000000" pitchFamily="2" charset="2"/>
              <a:buNone/>
            </a:pPr>
            <a:r>
              <a:rPr lang="en-AU" altLang="en-US" sz="2400" dirty="0">
                <a:ea typeface="ＭＳ Ｐゴシック" panose="020B0600070205080204" pitchFamily="34" charset="-128"/>
              </a:rPr>
              <a:t>Lecture 3</a:t>
            </a:r>
          </a:p>
        </p:txBody>
      </p:sp>
      <p:sp>
        <p:nvSpPr>
          <p:cNvPr id="3" name="Text Placeholder 2"/>
          <p:cNvSpPr>
            <a:spLocks noGrp="1"/>
          </p:cNvSpPr>
          <p:nvPr>
            <p:ph type="body" sz="quarter" idx="16"/>
          </p:nvPr>
        </p:nvSpPr>
        <p:spPr/>
        <p:txBody>
          <a:bodyPr/>
          <a:lstStyle/>
          <a:p>
            <a:endParaRPr lang="en-AU"/>
          </a:p>
        </p:txBody>
      </p:sp>
      <p:sp>
        <p:nvSpPr>
          <p:cNvPr id="4" name="Text Placeholder 3"/>
          <p:cNvSpPr>
            <a:spLocks noGrp="1"/>
          </p:cNvSpPr>
          <p:nvPr>
            <p:ph type="body" sz="quarter" idx="17"/>
          </p:nvPr>
        </p:nvSpPr>
        <p:spPr/>
        <p:txBody>
          <a:bodyPr/>
          <a:lstStyle/>
          <a:p>
            <a:endParaRPr lang="en-AU"/>
          </a:p>
        </p:txBody>
      </p:sp>
      <p:sp>
        <p:nvSpPr>
          <p:cNvPr id="5" name="Text Placeholder 4"/>
          <p:cNvSpPr>
            <a:spLocks noGrp="1"/>
          </p:cNvSpPr>
          <p:nvPr>
            <p:ph type="body" sz="quarter" idx="18"/>
          </p:nvPr>
        </p:nvSpPr>
        <p:spPr/>
        <p:txBody>
          <a:bodyPr/>
          <a:lstStyle/>
          <a:p>
            <a:endParaRPr lang="en-AU"/>
          </a:p>
        </p:txBody>
      </p:sp>
      <p:sp>
        <p:nvSpPr>
          <p:cNvPr id="6" name="Text Placeholder 5"/>
          <p:cNvSpPr>
            <a:spLocks noGrp="1"/>
          </p:cNvSpPr>
          <p:nvPr>
            <p:ph type="body" sz="quarter" idx="19"/>
          </p:nvPr>
        </p:nvSpPr>
        <p:spPr/>
        <p:txBody>
          <a:bodyPr/>
          <a:lstStyle/>
          <a:p>
            <a:endParaRPr lang="en-A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457200"/>
            <a:ext cx="8229600" cy="1371600"/>
          </a:xfrm>
        </p:spPr>
        <p:txBody>
          <a:bodyPr/>
          <a:lstStyle/>
          <a:p>
            <a:r>
              <a:rPr lang="en-AU" b="1" dirty="0"/>
              <a:t>Complexity ?</a:t>
            </a:r>
          </a:p>
        </p:txBody>
      </p:sp>
      <p:pic>
        <p:nvPicPr>
          <p:cNvPr id="1026" name="Picture 2" descr=" - Dilbert by Scott Ad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514600"/>
            <a:ext cx="8572500"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814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76200"/>
            <a:ext cx="6781800" cy="914400"/>
          </a:xfrm>
        </p:spPr>
        <p:txBody>
          <a:bodyPr/>
          <a:lstStyle/>
          <a:p>
            <a:pPr eaLnBrk="1" hangingPunct="1"/>
            <a:r>
              <a:rPr lang="en-AU" altLang="en-US" sz="2800" b="1" dirty="0">
                <a:ea typeface="ＭＳ Ｐゴシック" panose="020B0600070205080204" pitchFamily="34" charset="-128"/>
              </a:rPr>
              <a:t>Why is Requirements Engineering Important?</a:t>
            </a:r>
          </a:p>
        </p:txBody>
      </p:sp>
      <p:sp>
        <p:nvSpPr>
          <p:cNvPr id="23555" name="Rectangle 3"/>
          <p:cNvSpPr>
            <a:spLocks noGrp="1" noChangeArrowheads="1"/>
          </p:cNvSpPr>
          <p:nvPr>
            <p:ph idx="1"/>
          </p:nvPr>
        </p:nvSpPr>
        <p:spPr>
          <a:xfrm>
            <a:off x="228600" y="1408112"/>
            <a:ext cx="8229600" cy="4419600"/>
          </a:xfrm>
        </p:spPr>
        <p:txBody>
          <a:bodyPr>
            <a:normAutofit/>
          </a:bodyPr>
          <a:lstStyle/>
          <a:p>
            <a:pPr marL="360000" eaLnBrk="1" hangingPunct="1">
              <a:lnSpc>
                <a:spcPct val="120000"/>
              </a:lnSpc>
              <a:spcAft>
                <a:spcPts val="600"/>
              </a:spcAft>
            </a:pPr>
            <a:r>
              <a:rPr lang="en-AU" altLang="en-US" dirty="0">
                <a:ea typeface="ＭＳ Ｐゴシック" panose="020B0600070205080204" pitchFamily="34" charset="-128"/>
              </a:rPr>
              <a:t>Poor requirements capture leads to SW developers solving </a:t>
            </a:r>
            <a:r>
              <a:rPr lang="en-AU" altLang="en-US" i="1" dirty="0">
                <a:ea typeface="ＭＳ Ｐゴシック" panose="020B0600070205080204" pitchFamily="34" charset="-128"/>
              </a:rPr>
              <a:t>the wrong problem</a:t>
            </a:r>
            <a:r>
              <a:rPr lang="en-AU" altLang="en-US" dirty="0">
                <a:ea typeface="ＭＳ Ｐゴシック" panose="020B0600070205080204" pitchFamily="34" charset="-128"/>
              </a:rPr>
              <a:t> or attempting </a:t>
            </a:r>
            <a:r>
              <a:rPr lang="en-AU" altLang="en-US" i="1" dirty="0">
                <a:ea typeface="ＭＳ Ｐゴシック" panose="020B0600070205080204" pitchFamily="34" charset="-128"/>
              </a:rPr>
              <a:t>an infeasible problem </a:t>
            </a:r>
            <a:r>
              <a:rPr lang="en-AU" altLang="en-US" b="1" dirty="0">
                <a:solidFill>
                  <a:schemeClr val="hlink"/>
                </a:solidFill>
                <a:ea typeface="ＭＳ Ｐゴシック" panose="020B0600070205080204" pitchFamily="34" charset="-128"/>
              </a:rPr>
              <a:t>(=$$)</a:t>
            </a:r>
            <a:endParaRPr lang="en-AU" altLang="en-US" b="1" i="1" dirty="0">
              <a:solidFill>
                <a:schemeClr val="hlink"/>
              </a:solidFill>
              <a:ea typeface="ＭＳ Ｐゴシック" panose="020B0600070205080204" pitchFamily="34" charset="-128"/>
            </a:endParaRPr>
          </a:p>
          <a:p>
            <a:pPr marL="360000" eaLnBrk="1" hangingPunct="1">
              <a:lnSpc>
                <a:spcPct val="120000"/>
              </a:lnSpc>
              <a:spcAft>
                <a:spcPts val="600"/>
              </a:spcAft>
            </a:pPr>
            <a:r>
              <a:rPr lang="en-AU" altLang="en-US" dirty="0">
                <a:ea typeface="ＭＳ Ｐゴシック" panose="020B0600070205080204" pitchFamily="34" charset="-128"/>
              </a:rPr>
              <a:t>Misunderstanding the requirements leads to a </a:t>
            </a:r>
            <a:r>
              <a:rPr lang="en-AU" altLang="en-US" i="1" dirty="0">
                <a:ea typeface="ＭＳ Ｐゴシック" panose="020B0600070205080204" pitchFamily="34" charset="-128"/>
              </a:rPr>
              <a:t>chaotic development process  </a:t>
            </a:r>
            <a:r>
              <a:rPr lang="en-AU" altLang="en-US" b="1" dirty="0">
                <a:solidFill>
                  <a:schemeClr val="hlink"/>
                </a:solidFill>
                <a:ea typeface="ＭＳ Ｐゴシック" panose="020B0600070205080204" pitchFamily="34" charset="-128"/>
              </a:rPr>
              <a:t>(=$$)</a:t>
            </a:r>
          </a:p>
          <a:p>
            <a:pPr marL="360000">
              <a:lnSpc>
                <a:spcPct val="120000"/>
              </a:lnSpc>
              <a:spcAft>
                <a:spcPts val="600"/>
              </a:spcAft>
            </a:pPr>
            <a:r>
              <a:rPr lang="en-AU" dirty="0"/>
              <a:t>75% of business and IT executives anticipate their software projects will fail*.</a:t>
            </a:r>
          </a:p>
          <a:p>
            <a:pPr marL="360000">
              <a:lnSpc>
                <a:spcPct val="120000"/>
              </a:lnSpc>
              <a:spcAft>
                <a:spcPts val="600"/>
              </a:spcAft>
            </a:pPr>
            <a:r>
              <a:rPr lang="en-AU" dirty="0"/>
              <a:t>The U.S. government lost $32 billion to failed IT projects in 2017*</a:t>
            </a:r>
          </a:p>
          <a:p>
            <a:endParaRPr lang="en-AU" dirty="0"/>
          </a:p>
          <a:p>
            <a:pPr marL="0" indent="0">
              <a:buNone/>
            </a:pPr>
            <a:r>
              <a:rPr lang="en-AU" dirty="0"/>
              <a:t>* </a:t>
            </a:r>
            <a:r>
              <a:rPr lang="en-AU" dirty="0">
                <a:hlinkClick r:id="rId3"/>
              </a:rPr>
              <a:t>https://blog.capterra.com/agile-project-management-statistics-for-2018/</a:t>
            </a:r>
            <a:endParaRPr lang="en-AU" dirty="0"/>
          </a:p>
          <a:p>
            <a:pPr marL="0" indent="0">
              <a:buNone/>
            </a:pPr>
            <a:endParaRPr lang="en-AU" dirty="0"/>
          </a:p>
          <a:p>
            <a:pPr marL="0" indent="0" eaLnBrk="1" hangingPunct="1">
              <a:buNone/>
            </a:pPr>
            <a:endParaRPr lang="en-AU" altLang="en-US" b="1" dirty="0">
              <a:solidFill>
                <a:schemeClr val="hlink"/>
              </a:solidFill>
              <a:ea typeface="ＭＳ Ｐゴシック" panose="020B0600070205080204" pitchFamily="34" charset="-128"/>
            </a:endParaRPr>
          </a:p>
          <a:p>
            <a:pPr eaLnBrk="1" hangingPunct="1"/>
            <a:endParaRPr lang="en-AU" altLang="en-US" dirty="0">
              <a:ea typeface="ＭＳ Ｐゴシック" panose="020B0600070205080204"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Reality is harsh…</a:t>
            </a:r>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38400"/>
            <a:ext cx="8239125"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506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3B702-2296-5D41-8BC7-76B8E1D909FD}"/>
              </a:ext>
            </a:extLst>
          </p:cNvPr>
          <p:cNvSpPr>
            <a:spLocks noGrp="1"/>
          </p:cNvSpPr>
          <p:nvPr>
            <p:ph type="title"/>
          </p:nvPr>
        </p:nvSpPr>
        <p:spPr/>
        <p:txBody>
          <a:bodyPr/>
          <a:lstStyle/>
          <a:p>
            <a:r>
              <a:rPr lang="en-US" dirty="0"/>
              <a:t>Software Project Failures</a:t>
            </a:r>
          </a:p>
        </p:txBody>
      </p:sp>
      <p:sp>
        <p:nvSpPr>
          <p:cNvPr id="3" name="Content Placeholder 2">
            <a:extLst>
              <a:ext uri="{FF2B5EF4-FFF2-40B4-BE49-F238E27FC236}">
                <a16:creationId xmlns:a16="http://schemas.microsoft.com/office/drawing/2014/main" id="{3EC48A25-CAE0-B24A-B45C-265393408E3C}"/>
              </a:ext>
            </a:extLst>
          </p:cNvPr>
          <p:cNvSpPr>
            <a:spLocks noGrp="1"/>
          </p:cNvSpPr>
          <p:nvPr>
            <p:ph idx="1"/>
          </p:nvPr>
        </p:nvSpPr>
        <p:spPr>
          <a:xfrm>
            <a:off x="457200" y="1416977"/>
            <a:ext cx="8229600" cy="1132182"/>
          </a:xfrm>
        </p:spPr>
        <p:txBody>
          <a:bodyPr>
            <a:normAutofit/>
          </a:bodyPr>
          <a:lstStyle/>
          <a:p>
            <a:pPr marL="0" indent="0">
              <a:buNone/>
            </a:pPr>
            <a:r>
              <a:rPr lang="en-AU" sz="2400" dirty="0">
                <a:hlinkClick r:id="rId2"/>
              </a:rPr>
              <a:t>https://en.wikipedia.org/wiki/List_of_failed_and_overbudget_custom_software_projects</a:t>
            </a:r>
            <a:endParaRPr lang="en-AU" sz="2400" dirty="0"/>
          </a:p>
          <a:p>
            <a:pPr marL="0" indent="0">
              <a:buNone/>
            </a:pPr>
            <a:endParaRPr lang="en-AU" sz="2400" dirty="0"/>
          </a:p>
          <a:p>
            <a:pPr marL="0" indent="0">
              <a:buNone/>
            </a:pPr>
            <a:endParaRPr lang="en-US" sz="2400" dirty="0"/>
          </a:p>
        </p:txBody>
      </p:sp>
      <p:pic>
        <p:nvPicPr>
          <p:cNvPr id="5" name="Picture 4">
            <a:extLst>
              <a:ext uri="{FF2B5EF4-FFF2-40B4-BE49-F238E27FC236}">
                <a16:creationId xmlns:a16="http://schemas.microsoft.com/office/drawing/2014/main" id="{67F2C271-78D8-AD42-B04D-E252A48188E3}"/>
              </a:ext>
            </a:extLst>
          </p:cNvPr>
          <p:cNvPicPr>
            <a:picLocks noChangeAspect="1"/>
          </p:cNvPicPr>
          <p:nvPr/>
        </p:nvPicPr>
        <p:blipFill>
          <a:blip r:embed="rId3"/>
          <a:stretch>
            <a:fillRect/>
          </a:stretch>
        </p:blipFill>
        <p:spPr>
          <a:xfrm>
            <a:off x="0" y="2791649"/>
            <a:ext cx="9144000" cy="1218025"/>
          </a:xfrm>
          <a:prstGeom prst="rect">
            <a:avLst/>
          </a:prstGeom>
        </p:spPr>
      </p:pic>
      <p:pic>
        <p:nvPicPr>
          <p:cNvPr id="7" name="Picture 6">
            <a:extLst>
              <a:ext uri="{FF2B5EF4-FFF2-40B4-BE49-F238E27FC236}">
                <a16:creationId xmlns:a16="http://schemas.microsoft.com/office/drawing/2014/main" id="{C9B425BF-5E88-5A4B-92C0-FA93E31BE931}"/>
              </a:ext>
            </a:extLst>
          </p:cNvPr>
          <p:cNvPicPr>
            <a:picLocks noChangeAspect="1"/>
          </p:cNvPicPr>
          <p:nvPr/>
        </p:nvPicPr>
        <p:blipFill>
          <a:blip r:embed="rId4"/>
          <a:stretch>
            <a:fillRect/>
          </a:stretch>
        </p:blipFill>
        <p:spPr>
          <a:xfrm>
            <a:off x="0" y="4252165"/>
            <a:ext cx="9144000" cy="1656907"/>
          </a:xfrm>
          <a:prstGeom prst="rect">
            <a:avLst/>
          </a:prstGeom>
        </p:spPr>
      </p:pic>
    </p:spTree>
    <p:extLst>
      <p:ext uri="{BB962C8B-B14F-4D97-AF65-F5344CB8AC3E}">
        <p14:creationId xmlns:p14="http://schemas.microsoft.com/office/powerpoint/2010/main" val="3815050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152400"/>
            <a:ext cx="6629400" cy="838200"/>
          </a:xfrm>
        </p:spPr>
        <p:txBody>
          <a:bodyPr>
            <a:noAutofit/>
          </a:bodyPr>
          <a:lstStyle/>
          <a:p>
            <a:pPr eaLnBrk="1" hangingPunct="1"/>
            <a:r>
              <a:rPr lang="en-US" altLang="en-US" sz="2800" b="1" dirty="0">
                <a:ea typeface="ＭＳ Ｐゴシック" panose="020B0600070205080204" pitchFamily="34" charset="-128"/>
              </a:rPr>
              <a:t>The 4 Major Activities of Requirements Engineering</a:t>
            </a:r>
          </a:p>
        </p:txBody>
      </p:sp>
      <p:sp>
        <p:nvSpPr>
          <p:cNvPr id="25603" name="Rectangle 3"/>
          <p:cNvSpPr>
            <a:spLocks noGrp="1" noChangeArrowheads="1"/>
          </p:cNvSpPr>
          <p:nvPr>
            <p:ph idx="1"/>
          </p:nvPr>
        </p:nvSpPr>
        <p:spPr>
          <a:xfrm>
            <a:off x="457200" y="1524000"/>
            <a:ext cx="8178800" cy="4210050"/>
          </a:xfrm>
        </p:spPr>
        <p:txBody>
          <a:bodyPr/>
          <a:lstStyle/>
          <a:p>
            <a:pPr eaLnBrk="1" hangingPunct="1"/>
            <a:r>
              <a:rPr lang="en-US" altLang="en-US" sz="3600" dirty="0">
                <a:ea typeface="ＭＳ Ｐゴシック" panose="020B0600070205080204" pitchFamily="34" charset="-128"/>
              </a:rPr>
              <a:t>Elicitation</a:t>
            </a:r>
          </a:p>
          <a:p>
            <a:pPr eaLnBrk="1" hangingPunct="1"/>
            <a:r>
              <a:rPr lang="en-US" altLang="en-US" sz="3600" dirty="0">
                <a:ea typeface="ＭＳ Ｐゴシック" panose="020B0600070205080204" pitchFamily="34" charset="-128"/>
              </a:rPr>
              <a:t>Analysis</a:t>
            </a:r>
          </a:p>
          <a:p>
            <a:pPr eaLnBrk="1" hangingPunct="1"/>
            <a:r>
              <a:rPr lang="en-US" altLang="en-US" sz="3600" dirty="0">
                <a:ea typeface="ＭＳ Ｐゴシック" panose="020B0600070205080204" pitchFamily="34" charset="-128"/>
              </a:rPr>
              <a:t>Specification</a:t>
            </a:r>
          </a:p>
          <a:p>
            <a:pPr eaLnBrk="1" hangingPunct="1"/>
            <a:r>
              <a:rPr lang="en-US" altLang="en-US" sz="3600" dirty="0">
                <a:ea typeface="ＭＳ Ｐゴシック" panose="020B0600070205080204" pitchFamily="34" charset="-128"/>
              </a:rPr>
              <a:t>Validation</a:t>
            </a:r>
          </a:p>
          <a:p>
            <a:pPr eaLnBrk="1" hangingPunct="1"/>
            <a:endParaRPr lang="en-US" altLang="en-US" sz="3600" dirty="0">
              <a:ea typeface="ＭＳ Ｐゴシック" panose="020B0600070205080204" pitchFamily="34" charset="-128"/>
            </a:endParaRP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30200" y="0"/>
            <a:ext cx="6527800" cy="1143000"/>
          </a:xfrm>
        </p:spPr>
        <p:txBody>
          <a:bodyPr/>
          <a:lstStyle/>
          <a:p>
            <a:pPr eaLnBrk="1" hangingPunct="1"/>
            <a:r>
              <a:rPr lang="en-US" altLang="en-US" sz="3200" b="1" dirty="0">
                <a:ea typeface="ＭＳ Ｐゴシック" panose="020B0600070205080204" pitchFamily="34" charset="-128"/>
              </a:rPr>
              <a:t>Requirements Engineering Desirable Outcomes</a:t>
            </a:r>
          </a:p>
        </p:txBody>
      </p:sp>
      <p:sp>
        <p:nvSpPr>
          <p:cNvPr id="44035" name="Rectangle 3"/>
          <p:cNvSpPr>
            <a:spLocks noGrp="1" noChangeArrowheads="1"/>
          </p:cNvSpPr>
          <p:nvPr>
            <p:ph idx="1"/>
          </p:nvPr>
        </p:nvSpPr>
        <p:spPr>
          <a:xfrm>
            <a:off x="381000" y="1371600"/>
            <a:ext cx="8001000" cy="4067175"/>
          </a:xfrm>
        </p:spPr>
        <p:txBody>
          <a:bodyPr/>
          <a:lstStyle/>
          <a:p>
            <a:pPr eaLnBrk="1" hangingPunct="1"/>
            <a:r>
              <a:rPr lang="en-US" altLang="en-US" sz="2800" dirty="0">
                <a:ea typeface="ＭＳ Ｐゴシック" panose="020B0600070205080204" pitchFamily="34" charset="-128"/>
              </a:rPr>
              <a:t>SW developers are solving the </a:t>
            </a:r>
            <a:r>
              <a:rPr lang="en-US" altLang="en-US" sz="2800" b="1" dirty="0">
                <a:ea typeface="ＭＳ Ｐゴシック" panose="020B0600070205080204" pitchFamily="34" charset="-128"/>
              </a:rPr>
              <a:t>RIGHT</a:t>
            </a:r>
            <a:r>
              <a:rPr lang="en-US" altLang="en-US" sz="2800" dirty="0">
                <a:ea typeface="ＭＳ Ｐゴシック" panose="020B0600070205080204" pitchFamily="34" charset="-128"/>
              </a:rPr>
              <a:t> problem</a:t>
            </a:r>
          </a:p>
          <a:p>
            <a:pPr eaLnBrk="1" hangingPunct="1"/>
            <a:r>
              <a:rPr lang="en-US" altLang="en-US" sz="2800" dirty="0">
                <a:ea typeface="ＭＳ Ｐゴシック" panose="020B0600070205080204" pitchFamily="34" charset="-128"/>
              </a:rPr>
              <a:t>SW developers are solving a </a:t>
            </a:r>
            <a:r>
              <a:rPr lang="en-US" altLang="en-US" sz="2800" b="1" dirty="0">
                <a:ea typeface="ＭＳ Ｐゴシック" panose="020B0600070205080204" pitchFamily="34" charset="-128"/>
              </a:rPr>
              <a:t>FEASIBLE</a:t>
            </a:r>
            <a:r>
              <a:rPr lang="en-US" altLang="en-US" sz="2800" dirty="0">
                <a:ea typeface="ＭＳ Ｐゴシック" panose="020B0600070205080204" pitchFamily="34" charset="-128"/>
              </a:rPr>
              <a:t> problem</a:t>
            </a:r>
          </a:p>
          <a:p>
            <a:pPr eaLnBrk="1" hangingPunct="1"/>
            <a:r>
              <a:rPr lang="en-US" altLang="en-US" sz="2800" dirty="0">
                <a:ea typeface="ＭＳ Ｐゴシック" panose="020B0600070205080204" pitchFamily="34" charset="-128"/>
              </a:rPr>
              <a:t>Developers have a good knowledge of the system </a:t>
            </a:r>
            <a:r>
              <a:rPr lang="en-US" altLang="en-US" sz="2800" b="1" dirty="0">
                <a:ea typeface="ＭＳ Ｐゴシック" panose="020B0600070205080204" pitchFamily="34" charset="-128"/>
              </a:rPr>
              <a:t>DOMAIN</a:t>
            </a:r>
          </a:p>
          <a:p>
            <a:pPr eaLnBrk="1" hangingPunct="1"/>
            <a:r>
              <a:rPr lang="en-US" altLang="en-US" sz="2800" dirty="0">
                <a:ea typeface="ＭＳ Ｐゴシック" panose="020B0600070205080204" pitchFamily="34" charset="-128"/>
              </a:rPr>
              <a:t>Customers and users have a good understanding of the implications of decisions they have made</a:t>
            </a:r>
          </a:p>
          <a:p>
            <a:pPr eaLnBrk="1" hangingPunct="1"/>
            <a:endParaRPr lang="en-US" altLang="en-US" sz="2800" dirty="0">
              <a:ea typeface="ＭＳ Ｐゴシック" panose="020B0600070205080204" pitchFamily="34" charset="-12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dissolve">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dissolve">
                                      <p:cBhvr>
                                        <p:cTn id="12" dur="500"/>
                                        <p:tgtEl>
                                          <p:spTgt spid="44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dissolve">
                                      <p:cBhvr>
                                        <p:cTn id="17" dur="500"/>
                                        <p:tgtEl>
                                          <p:spTgt spid="440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dissolve">
                                      <p:cBhvr>
                                        <p:cTn id="22" dur="5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71500" y="0"/>
            <a:ext cx="6286500" cy="1143000"/>
          </a:xfrm>
        </p:spPr>
        <p:txBody>
          <a:bodyPr/>
          <a:lstStyle/>
          <a:p>
            <a:pPr eaLnBrk="1" hangingPunct="1"/>
            <a:r>
              <a:rPr lang="en-US" altLang="en-US" sz="3200" b="1" dirty="0">
                <a:ea typeface="ＭＳ Ｐゴシック" panose="020B0600070205080204" pitchFamily="34" charset="-128"/>
              </a:rPr>
              <a:t>Requirements Engineering Undesirable Outcomes</a:t>
            </a:r>
          </a:p>
        </p:txBody>
      </p:sp>
      <p:sp>
        <p:nvSpPr>
          <p:cNvPr id="83971" name="Rectangle 3"/>
          <p:cNvSpPr>
            <a:spLocks noGrp="1" noChangeArrowheads="1"/>
          </p:cNvSpPr>
          <p:nvPr>
            <p:ph idx="1"/>
          </p:nvPr>
        </p:nvSpPr>
        <p:spPr>
          <a:xfrm>
            <a:off x="457200" y="1371600"/>
            <a:ext cx="8001000" cy="4067175"/>
          </a:xfrm>
        </p:spPr>
        <p:txBody>
          <a:bodyPr/>
          <a:lstStyle/>
          <a:p>
            <a:pPr eaLnBrk="1" hangingPunct="1"/>
            <a:r>
              <a:rPr lang="en-US" altLang="en-US" sz="2800" dirty="0">
                <a:ea typeface="ＭＳ Ｐゴシック" panose="020B0600070205080204" pitchFamily="34" charset="-128"/>
              </a:rPr>
              <a:t>SW developers are solving the </a:t>
            </a:r>
            <a:r>
              <a:rPr lang="en-US" altLang="en-US" sz="2800" b="1" dirty="0">
                <a:ea typeface="ＭＳ Ｐゴシック" panose="020B0600070205080204" pitchFamily="34" charset="-128"/>
              </a:rPr>
              <a:t>WRONG</a:t>
            </a:r>
            <a:r>
              <a:rPr lang="en-US" altLang="en-US" sz="2800" dirty="0">
                <a:ea typeface="ＭＳ Ｐゴシック" panose="020B0600070205080204" pitchFamily="34" charset="-128"/>
              </a:rPr>
              <a:t> problem</a:t>
            </a:r>
          </a:p>
          <a:p>
            <a:pPr eaLnBrk="1" hangingPunct="1"/>
            <a:r>
              <a:rPr lang="en-US" altLang="en-US" sz="2800" dirty="0">
                <a:ea typeface="ＭＳ Ｐゴシック" panose="020B0600070205080204" pitchFamily="34" charset="-128"/>
              </a:rPr>
              <a:t>SW developers are trying to solve an </a:t>
            </a:r>
            <a:r>
              <a:rPr lang="en-US" altLang="en-US" sz="2800" b="1" dirty="0">
                <a:ea typeface="ＭＳ Ｐゴシック" panose="020B0600070205080204" pitchFamily="34" charset="-128"/>
              </a:rPr>
              <a:t>INFEASIBLE</a:t>
            </a:r>
            <a:r>
              <a:rPr lang="en-US" altLang="en-US" sz="2800" dirty="0">
                <a:ea typeface="ＭＳ Ｐゴシック" panose="020B0600070205080204" pitchFamily="34" charset="-128"/>
              </a:rPr>
              <a:t> problem</a:t>
            </a:r>
          </a:p>
          <a:p>
            <a:pPr eaLnBrk="1" hangingPunct="1"/>
            <a:r>
              <a:rPr lang="en-US" altLang="en-US" sz="2800" dirty="0">
                <a:ea typeface="ＭＳ Ｐゴシック" panose="020B0600070205080204" pitchFamily="34" charset="-128"/>
              </a:rPr>
              <a:t>Poor understanding of the requirements leads to a chaotic development process</a:t>
            </a:r>
          </a:p>
          <a:p>
            <a:pPr eaLnBrk="1" hangingPunct="1"/>
            <a:r>
              <a:rPr lang="en-US" altLang="en-US" sz="2800" dirty="0">
                <a:ea typeface="ＭＳ Ｐゴシック" panose="020B0600070205080204" pitchFamily="34" charset="-128"/>
              </a:rPr>
              <a:t>Project is more likely to run over time and over budget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dissolve">
                                      <p:cBhvr>
                                        <p:cTn id="7" dur="500"/>
                                        <p:tgtEl>
                                          <p:spTgt spid="839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dissolve">
                                      <p:cBhvr>
                                        <p:cTn id="12" dur="500"/>
                                        <p:tgtEl>
                                          <p:spTgt spid="839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dissolve">
                                      <p:cBhvr>
                                        <p:cTn id="17" dur="500"/>
                                        <p:tgtEl>
                                          <p:spTgt spid="839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3971">
                                            <p:txEl>
                                              <p:pRg st="3" end="3"/>
                                            </p:txEl>
                                          </p:spTgt>
                                        </p:tgtEl>
                                        <p:attrNameLst>
                                          <p:attrName>style.visibility</p:attrName>
                                        </p:attrNameLst>
                                      </p:cBhvr>
                                      <p:to>
                                        <p:strVal val="visible"/>
                                      </p:to>
                                    </p:set>
                                    <p:animEffect transition="in" filter="dissolve">
                                      <p:cBhvr>
                                        <p:cTn id="22" dur="500"/>
                                        <p:tgtEl>
                                          <p:spTgt spid="839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8120" y="457200"/>
            <a:ext cx="8229600" cy="762000"/>
          </a:xfrm>
        </p:spPr>
        <p:txBody>
          <a:bodyPr/>
          <a:lstStyle/>
          <a:p>
            <a:pPr eaLnBrk="1" hangingPunct="1"/>
            <a:r>
              <a:rPr lang="en-AU" altLang="en-US" b="1" dirty="0">
                <a:ea typeface="ＭＳ Ｐゴシック" panose="020B0600070205080204" pitchFamily="34" charset="-128"/>
              </a:rPr>
              <a:t>What is a Software Requirement ?</a:t>
            </a:r>
          </a:p>
        </p:txBody>
      </p:sp>
      <p:sp>
        <p:nvSpPr>
          <p:cNvPr id="31747" name="Rectangle 3"/>
          <p:cNvSpPr>
            <a:spLocks noGrp="1" noChangeArrowheads="1"/>
          </p:cNvSpPr>
          <p:nvPr>
            <p:ph idx="1"/>
          </p:nvPr>
        </p:nvSpPr>
        <p:spPr>
          <a:xfrm>
            <a:off x="457200" y="1320165"/>
            <a:ext cx="8001000" cy="4800600"/>
          </a:xfrm>
        </p:spPr>
        <p:txBody>
          <a:bodyPr>
            <a:normAutofit fontScale="92500" lnSpcReduction="10000"/>
          </a:bodyPr>
          <a:lstStyle/>
          <a:p>
            <a:pPr marL="533400" indent="-533400" eaLnBrk="1" hangingPunct="1">
              <a:lnSpc>
                <a:spcPct val="120000"/>
              </a:lnSpc>
              <a:buFont typeface="+mj-lt"/>
              <a:buAutoNum type="arabicParenR"/>
            </a:pPr>
            <a:r>
              <a:rPr lang="en-AU" altLang="en-US" sz="2800" dirty="0">
                <a:ea typeface="ＭＳ Ｐゴシック" panose="020B0600070205080204" pitchFamily="34" charset="-128"/>
              </a:rPr>
              <a:t>A condition or capability needed by a user to solve a problem or achieve an objective.  </a:t>
            </a:r>
          </a:p>
          <a:p>
            <a:pPr marL="533400" indent="-533400" eaLnBrk="1" hangingPunct="1">
              <a:lnSpc>
                <a:spcPct val="120000"/>
              </a:lnSpc>
              <a:buFont typeface="+mj-lt"/>
              <a:buAutoNum type="arabicParenR"/>
            </a:pPr>
            <a:r>
              <a:rPr lang="en-AU" altLang="en-US" sz="2800" dirty="0">
                <a:ea typeface="ＭＳ Ｐゴシック" panose="020B0600070205080204" pitchFamily="34" charset="-128"/>
              </a:rPr>
              <a:t>A condition or capability that must be met or possessed by a system or system component to satisfy a contract, standard, specification, or other formally imposed documents.  </a:t>
            </a:r>
          </a:p>
          <a:p>
            <a:pPr marL="533400" indent="-533400" eaLnBrk="1" hangingPunct="1">
              <a:lnSpc>
                <a:spcPct val="120000"/>
              </a:lnSpc>
              <a:buFont typeface="+mj-lt"/>
              <a:buAutoNum type="arabicParenR"/>
            </a:pPr>
            <a:r>
              <a:rPr lang="en-AU" altLang="en-US" sz="2800" dirty="0">
                <a:ea typeface="ＭＳ Ｐゴシック" panose="020B0600070205080204" pitchFamily="34" charset="-128"/>
              </a:rPr>
              <a:t>A documented representation of a condition or capability as in (1) or (2).  </a:t>
            </a:r>
          </a:p>
          <a:p>
            <a:pPr marL="533400" indent="-533400" eaLnBrk="1" hangingPunct="1">
              <a:lnSpc>
                <a:spcPct val="120000"/>
              </a:lnSpc>
              <a:buFont typeface="Wingdings" panose="05000000000000000000" pitchFamily="2" charset="2"/>
              <a:buNone/>
            </a:pPr>
            <a:r>
              <a:rPr lang="en-AU" altLang="en-US" sz="2800" dirty="0">
                <a:ea typeface="ＭＳ Ｐゴシック" panose="020B0600070205080204" pitchFamily="34" charset="-128"/>
              </a:rPr>
              <a:t>[IEEE </a:t>
            </a:r>
            <a:r>
              <a:rPr lang="en-AU" altLang="en-US" sz="2800" dirty="0" err="1">
                <a:ea typeface="ＭＳ Ｐゴシック" panose="020B0600070205080204" pitchFamily="34" charset="-128"/>
              </a:rPr>
              <a:t>Std</a:t>
            </a:r>
            <a:r>
              <a:rPr lang="en-AU" altLang="en-US" sz="2800" dirty="0">
                <a:ea typeface="ＭＳ Ｐゴシック" panose="020B0600070205080204" pitchFamily="34" charset="-128"/>
              </a:rPr>
              <a:t> 610.12-1990] </a:t>
            </a:r>
          </a:p>
          <a:p>
            <a:pPr marL="533400" indent="-533400" eaLnBrk="1" hangingPunct="1">
              <a:lnSpc>
                <a:spcPct val="120000"/>
              </a:lnSpc>
              <a:buFont typeface="Wingdings" panose="05000000000000000000" pitchFamily="2" charset="2"/>
              <a:buNone/>
            </a:pPr>
            <a:r>
              <a:rPr lang="en-AU" altLang="en-US" sz="2000" dirty="0">
                <a:ea typeface="ＭＳ Ｐゴシック" panose="020B0600070205080204" pitchFamily="34" charset="-128"/>
              </a:rPr>
              <a:t>Source: http://www.computer.org/certification/csdpprep/Glossary.htm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51520" y="404664"/>
            <a:ext cx="6530280" cy="648072"/>
          </a:xfrm>
        </p:spPr>
        <p:txBody>
          <a:bodyPr/>
          <a:lstStyle/>
          <a:p>
            <a:pPr eaLnBrk="1" hangingPunct="1"/>
            <a:r>
              <a:rPr lang="en-AU" altLang="en-US" b="1" dirty="0">
                <a:ea typeface="ＭＳ Ｐゴシック" panose="020B0600070205080204" pitchFamily="34" charset="-128"/>
              </a:rPr>
              <a:t>Functional Requirement (Def)</a:t>
            </a:r>
          </a:p>
        </p:txBody>
      </p:sp>
      <p:sp>
        <p:nvSpPr>
          <p:cNvPr id="33795" name="Rectangle 3"/>
          <p:cNvSpPr>
            <a:spLocks noGrp="1" noChangeArrowheads="1"/>
          </p:cNvSpPr>
          <p:nvPr>
            <p:ph idx="1"/>
          </p:nvPr>
        </p:nvSpPr>
        <p:spPr>
          <a:xfrm>
            <a:off x="457200" y="1600201"/>
            <a:ext cx="8229600" cy="2667000"/>
          </a:xfrm>
        </p:spPr>
        <p:txBody>
          <a:bodyPr/>
          <a:lstStyle/>
          <a:p>
            <a:pPr eaLnBrk="1" hangingPunct="1">
              <a:buFont typeface="Wingdings" panose="05000000000000000000" pitchFamily="2" charset="2"/>
              <a:buNone/>
            </a:pPr>
            <a:r>
              <a:rPr lang="en-AU" altLang="en-US" dirty="0">
                <a:ea typeface="ＭＳ Ｐゴシック" panose="020B0600070205080204" pitchFamily="34" charset="-128"/>
              </a:rPr>
              <a:t>An area of functionality the system must support.</a:t>
            </a:r>
          </a:p>
          <a:p>
            <a:pPr eaLnBrk="1" hangingPunct="1">
              <a:buFont typeface="Wingdings" panose="05000000000000000000" pitchFamily="2" charset="2"/>
              <a:buNone/>
            </a:pPr>
            <a:endParaRPr lang="en-AU" altLang="en-US" dirty="0">
              <a:ea typeface="ＭＳ Ｐゴシック" panose="020B0600070205080204" pitchFamily="34" charset="-128"/>
            </a:endParaRPr>
          </a:p>
          <a:p>
            <a:pPr eaLnBrk="1" hangingPunct="1">
              <a:buFont typeface="Wingdings" panose="05000000000000000000" pitchFamily="2" charset="2"/>
              <a:buNone/>
            </a:pPr>
            <a:r>
              <a:rPr lang="en-AU" altLang="en-US" dirty="0">
                <a:ea typeface="ＭＳ Ｐゴシック" panose="020B0600070205080204" pitchFamily="34" charset="-128"/>
              </a:rPr>
              <a:t>The functional requirements describe the interactions between the actors and the system independent of the realization of the system</a:t>
            </a:r>
          </a:p>
          <a:p>
            <a:pPr algn="r" eaLnBrk="1" hangingPunct="1">
              <a:buFont typeface="Wingdings" panose="05000000000000000000" pitchFamily="2" charset="2"/>
              <a:buNone/>
            </a:pPr>
            <a:r>
              <a:rPr lang="en-AU" altLang="en-US" dirty="0">
                <a:ea typeface="ＭＳ Ｐゴシック" panose="020B0600070205080204" pitchFamily="34" charset="-128"/>
              </a:rPr>
              <a:t>[</a:t>
            </a:r>
            <a:r>
              <a:rPr lang="en-AU" altLang="en-US" dirty="0" err="1">
                <a:ea typeface="ＭＳ Ｐゴシック" panose="020B0600070205080204" pitchFamily="34" charset="-128"/>
              </a:rPr>
              <a:t>Bruegge</a:t>
            </a:r>
            <a:r>
              <a:rPr lang="en-AU" altLang="en-US" dirty="0">
                <a:ea typeface="ＭＳ Ｐゴシック" panose="020B0600070205080204" pitchFamily="34" charset="-128"/>
              </a:rPr>
              <a:t> &amp; </a:t>
            </a:r>
            <a:r>
              <a:rPr lang="en-AU" altLang="en-US" dirty="0" err="1">
                <a:ea typeface="ＭＳ Ｐゴシック" panose="020B0600070205080204" pitchFamily="34" charset="-128"/>
              </a:rPr>
              <a:t>Dutoit</a:t>
            </a:r>
            <a:r>
              <a:rPr lang="en-AU" altLang="en-US" dirty="0">
                <a:ea typeface="ＭＳ Ｐゴシック" panose="020B0600070205080204" pitchFamily="34" charset="-128"/>
              </a:rPr>
              <a:t>, Glossary]</a:t>
            </a:r>
          </a:p>
          <a:p>
            <a:pPr eaLnBrk="1" hangingPunct="1"/>
            <a:endParaRPr lang="en-AU" altLang="en-US" dirty="0">
              <a:ea typeface="ＭＳ Ｐゴシック" panose="020B0600070205080204"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51520" y="404664"/>
            <a:ext cx="6758880" cy="648072"/>
          </a:xfrm>
        </p:spPr>
        <p:txBody>
          <a:bodyPr/>
          <a:lstStyle/>
          <a:p>
            <a:pPr eaLnBrk="1" hangingPunct="1"/>
            <a:r>
              <a:rPr lang="en-AU" altLang="en-US" b="1" dirty="0">
                <a:ea typeface="ＭＳ Ｐゴシック" panose="020B0600070205080204" pitchFamily="34" charset="-128"/>
              </a:rPr>
              <a:t>Non-functional Requirement (Def)</a:t>
            </a:r>
          </a:p>
        </p:txBody>
      </p:sp>
      <p:sp>
        <p:nvSpPr>
          <p:cNvPr id="35843" name="Rectangle 3"/>
          <p:cNvSpPr>
            <a:spLocks noGrp="1" noChangeArrowheads="1"/>
          </p:cNvSpPr>
          <p:nvPr>
            <p:ph idx="1"/>
          </p:nvPr>
        </p:nvSpPr>
        <p:spPr/>
        <p:txBody>
          <a:bodyPr/>
          <a:lstStyle/>
          <a:p>
            <a:pPr eaLnBrk="1" hangingPunct="1">
              <a:buFont typeface="Wingdings" panose="05000000000000000000" pitchFamily="2" charset="2"/>
              <a:buNone/>
            </a:pPr>
            <a:r>
              <a:rPr lang="en-AU" altLang="en-US" dirty="0">
                <a:ea typeface="ＭＳ Ｐゴシック" panose="020B0600070205080204" pitchFamily="34" charset="-128"/>
              </a:rPr>
              <a:t>A user-visible constraint on the system. </a:t>
            </a:r>
          </a:p>
          <a:p>
            <a:pPr eaLnBrk="1" hangingPunct="1">
              <a:buFont typeface="Wingdings" panose="05000000000000000000" pitchFamily="2" charset="2"/>
              <a:buNone/>
            </a:pPr>
            <a:endParaRPr lang="en-AU" altLang="en-US" dirty="0">
              <a:ea typeface="ＭＳ Ｐゴシック" panose="020B0600070205080204" pitchFamily="34" charset="-128"/>
            </a:endParaRPr>
          </a:p>
          <a:p>
            <a:pPr eaLnBrk="1" hangingPunct="1">
              <a:buFont typeface="Wingdings" panose="05000000000000000000" pitchFamily="2" charset="2"/>
              <a:buNone/>
            </a:pPr>
            <a:r>
              <a:rPr lang="en-AU" altLang="en-US" dirty="0">
                <a:ea typeface="ＭＳ Ｐゴシック" panose="020B0600070205080204" pitchFamily="34" charset="-128"/>
              </a:rPr>
              <a:t>Non-functional requirements describe user-visible aspects of the system that are not directly related with the functionality of the system.</a:t>
            </a:r>
          </a:p>
          <a:p>
            <a:pPr algn="r" eaLnBrk="1" hangingPunct="1">
              <a:buFont typeface="Wingdings" panose="05000000000000000000" pitchFamily="2" charset="2"/>
              <a:buNone/>
            </a:pPr>
            <a:r>
              <a:rPr lang="en-AU" altLang="en-US" dirty="0">
                <a:ea typeface="ＭＳ Ｐゴシック" panose="020B0600070205080204" pitchFamily="34" charset="-128"/>
              </a:rPr>
              <a:t>[</a:t>
            </a:r>
            <a:r>
              <a:rPr lang="en-AU" altLang="en-US" dirty="0" err="1">
                <a:ea typeface="ＭＳ Ｐゴシック" panose="020B0600070205080204" pitchFamily="34" charset="-128"/>
              </a:rPr>
              <a:t>Bruegge</a:t>
            </a:r>
            <a:r>
              <a:rPr lang="en-AU" altLang="en-US" dirty="0">
                <a:ea typeface="ＭＳ Ｐゴシック" panose="020B0600070205080204" pitchFamily="34" charset="-128"/>
              </a:rPr>
              <a:t> &amp; </a:t>
            </a:r>
            <a:r>
              <a:rPr lang="en-AU" altLang="en-US" dirty="0" err="1">
                <a:ea typeface="ＭＳ Ｐゴシック" panose="020B0600070205080204" pitchFamily="34" charset="-128"/>
              </a:rPr>
              <a:t>Dutoit</a:t>
            </a:r>
            <a:r>
              <a:rPr lang="en-AU" altLang="en-US" dirty="0">
                <a:ea typeface="ＭＳ Ｐゴシック" panose="020B0600070205080204" pitchFamily="34" charset="-128"/>
              </a:rPr>
              <a:t>, Glossary]</a:t>
            </a:r>
          </a:p>
          <a:p>
            <a:pPr eaLnBrk="1" hangingPunct="1"/>
            <a:endParaRPr lang="en-AU" altLang="en-US" dirty="0">
              <a:ea typeface="ＭＳ Ｐゴシック"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A28A731-2E8A-D34D-B7B3-973F87DE241B}"/>
              </a:ext>
            </a:extLst>
          </p:cNvPr>
          <p:cNvSpPr>
            <a:spLocks noGrp="1"/>
          </p:cNvSpPr>
          <p:nvPr>
            <p:ph type="title"/>
          </p:nvPr>
        </p:nvSpPr>
        <p:spPr/>
        <p:txBody>
          <a:bodyPr/>
          <a:lstStyle/>
          <a:p>
            <a:r>
              <a:rPr lang="en-US" dirty="0"/>
              <a:t>Week 1 review</a:t>
            </a:r>
          </a:p>
        </p:txBody>
      </p:sp>
      <p:sp>
        <p:nvSpPr>
          <p:cNvPr id="12" name="Content Placeholder 11">
            <a:extLst>
              <a:ext uri="{FF2B5EF4-FFF2-40B4-BE49-F238E27FC236}">
                <a16:creationId xmlns:a16="http://schemas.microsoft.com/office/drawing/2014/main" id="{1C75D133-9D9D-064D-8328-086772AF7CF6}"/>
              </a:ext>
            </a:extLst>
          </p:cNvPr>
          <p:cNvSpPr>
            <a:spLocks noGrp="1"/>
          </p:cNvSpPr>
          <p:nvPr>
            <p:ph idx="1"/>
          </p:nvPr>
        </p:nvSpPr>
        <p:spPr/>
        <p:txBody>
          <a:bodyPr>
            <a:normAutofit/>
          </a:bodyPr>
          <a:lstStyle/>
          <a:p>
            <a:r>
              <a:rPr lang="en-US" sz="2000" b="1" dirty="0"/>
              <a:t>Stakeholders</a:t>
            </a:r>
            <a:r>
              <a:rPr lang="en-US" sz="2000" dirty="0"/>
              <a:t> are all people and systems that have an interest in a software project</a:t>
            </a:r>
          </a:p>
          <a:p>
            <a:endParaRPr lang="en-US" sz="2000" dirty="0"/>
          </a:p>
          <a:p>
            <a:r>
              <a:rPr lang="en-US" sz="2000" dirty="0"/>
              <a:t>A </a:t>
            </a:r>
            <a:r>
              <a:rPr lang="en-US" sz="2000" b="1" dirty="0"/>
              <a:t>UML use case diagram </a:t>
            </a:r>
            <a:r>
              <a:rPr lang="en-US" sz="2000" dirty="0"/>
              <a:t>is a high-level representation of the actors, boundary and use cases (functions) of a system</a:t>
            </a:r>
          </a:p>
          <a:p>
            <a:endParaRPr lang="en-US" sz="2000" dirty="0"/>
          </a:p>
          <a:p>
            <a:r>
              <a:rPr lang="en-US" sz="2000" b="1" dirty="0"/>
              <a:t>Description, rationale and fit criterion </a:t>
            </a:r>
            <a:r>
              <a:rPr lang="en-US" sz="2000" dirty="0"/>
              <a:t>are key elements for </a:t>
            </a:r>
            <a:r>
              <a:rPr lang="en-US" sz="2000" dirty="0" err="1"/>
              <a:t>specificying</a:t>
            </a:r>
            <a:r>
              <a:rPr lang="en-US" sz="2000" dirty="0"/>
              <a:t> a requirement (</a:t>
            </a:r>
            <a:r>
              <a:rPr lang="en-US" sz="2000" dirty="0" err="1"/>
              <a:t>cf</a:t>
            </a:r>
            <a:r>
              <a:rPr lang="en-US" sz="2000" dirty="0"/>
              <a:t> </a:t>
            </a:r>
            <a:r>
              <a:rPr lang="en-US" sz="2000" dirty="0" err="1"/>
              <a:t>Volere</a:t>
            </a:r>
            <a:r>
              <a:rPr lang="en-US" sz="2000" dirty="0"/>
              <a:t> snow cards)</a:t>
            </a:r>
          </a:p>
          <a:p>
            <a:endParaRPr lang="en-US" sz="2000" dirty="0"/>
          </a:p>
          <a:p>
            <a:r>
              <a:rPr lang="en-US" sz="2000" dirty="0"/>
              <a:t>A </a:t>
            </a:r>
            <a:r>
              <a:rPr lang="en-US" sz="2000" b="1" dirty="0"/>
              <a:t>user story </a:t>
            </a:r>
            <a:r>
              <a:rPr lang="en-US" sz="2000" dirty="0"/>
              <a:t>captures a specific business need of a user</a:t>
            </a:r>
          </a:p>
        </p:txBody>
      </p:sp>
    </p:spTree>
    <p:extLst>
      <p:ext uri="{BB962C8B-B14F-4D97-AF65-F5344CB8AC3E}">
        <p14:creationId xmlns:p14="http://schemas.microsoft.com/office/powerpoint/2010/main" val="2889488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AU" altLang="en-US" b="1" dirty="0">
                <a:ea typeface="ＭＳ Ｐゴシック" panose="020B0600070205080204" pitchFamily="34" charset="-128"/>
              </a:rPr>
              <a:t>Quality Attributes</a:t>
            </a:r>
          </a:p>
        </p:txBody>
      </p:sp>
      <p:sp>
        <p:nvSpPr>
          <p:cNvPr id="37891" name="Rectangle 3"/>
          <p:cNvSpPr>
            <a:spLocks noGrp="1" noChangeArrowheads="1"/>
          </p:cNvSpPr>
          <p:nvPr>
            <p:ph idx="1"/>
          </p:nvPr>
        </p:nvSpPr>
        <p:spPr/>
        <p:txBody>
          <a:bodyPr/>
          <a:lstStyle/>
          <a:p>
            <a:pPr eaLnBrk="1" hangingPunct="1">
              <a:lnSpc>
                <a:spcPct val="120000"/>
              </a:lnSpc>
              <a:spcBef>
                <a:spcPts val="600"/>
              </a:spcBef>
            </a:pPr>
            <a:r>
              <a:rPr lang="en-AU" altLang="en-US" dirty="0">
                <a:ea typeface="ＭＳ Ｐゴシック" panose="020B0600070205080204" pitchFamily="34" charset="-128"/>
              </a:rPr>
              <a:t>A class of non-functional requirements.</a:t>
            </a:r>
          </a:p>
          <a:p>
            <a:pPr eaLnBrk="1" hangingPunct="1">
              <a:lnSpc>
                <a:spcPct val="120000"/>
              </a:lnSpc>
              <a:spcBef>
                <a:spcPts val="600"/>
              </a:spcBef>
            </a:pPr>
            <a:r>
              <a:rPr lang="en-AU" altLang="en-US" dirty="0">
                <a:ea typeface="ＭＳ Ｐゴシック" panose="020B0600070205080204" pitchFamily="34" charset="-128"/>
              </a:rPr>
              <a:t>Examples: </a:t>
            </a:r>
          </a:p>
          <a:p>
            <a:pPr lvl="1" eaLnBrk="1" hangingPunct="1">
              <a:lnSpc>
                <a:spcPct val="120000"/>
              </a:lnSpc>
              <a:spcBef>
                <a:spcPts val="600"/>
              </a:spcBef>
            </a:pPr>
            <a:r>
              <a:rPr lang="en-AU" altLang="en-US" dirty="0">
                <a:ea typeface="ＭＳ Ｐゴシック" panose="020B0600070205080204" pitchFamily="34" charset="-128"/>
              </a:rPr>
              <a:t>usability</a:t>
            </a:r>
          </a:p>
          <a:p>
            <a:pPr lvl="1" eaLnBrk="1" hangingPunct="1">
              <a:lnSpc>
                <a:spcPct val="120000"/>
              </a:lnSpc>
              <a:spcBef>
                <a:spcPts val="600"/>
              </a:spcBef>
            </a:pPr>
            <a:r>
              <a:rPr lang="en-AU" altLang="en-US" dirty="0">
                <a:ea typeface="ＭＳ Ｐゴシック" panose="020B0600070205080204" pitchFamily="34" charset="-128"/>
              </a:rPr>
              <a:t>reliability</a:t>
            </a:r>
          </a:p>
          <a:p>
            <a:pPr lvl="1" eaLnBrk="1" hangingPunct="1">
              <a:lnSpc>
                <a:spcPct val="120000"/>
              </a:lnSpc>
              <a:spcBef>
                <a:spcPts val="600"/>
              </a:spcBef>
            </a:pPr>
            <a:r>
              <a:rPr lang="en-AU" altLang="en-US" dirty="0">
                <a:ea typeface="ＭＳ Ｐゴシック" panose="020B0600070205080204" pitchFamily="34" charset="-128"/>
              </a:rPr>
              <a:t>security</a:t>
            </a:r>
          </a:p>
          <a:p>
            <a:pPr lvl="1" eaLnBrk="1" hangingPunct="1">
              <a:lnSpc>
                <a:spcPct val="120000"/>
              </a:lnSpc>
              <a:spcBef>
                <a:spcPts val="600"/>
              </a:spcBef>
            </a:pPr>
            <a:r>
              <a:rPr lang="en-AU" altLang="en-US" dirty="0">
                <a:ea typeface="ＭＳ Ｐゴシック" panose="020B0600070205080204" pitchFamily="34" charset="-128"/>
              </a:rPr>
              <a:t>safety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b="1" dirty="0">
                <a:ea typeface="ＭＳ Ｐゴシック" panose="020B0600070205080204" pitchFamily="34" charset="-128"/>
              </a:rPr>
              <a:t>Project Requirements</a:t>
            </a:r>
          </a:p>
        </p:txBody>
      </p:sp>
      <p:sp>
        <p:nvSpPr>
          <p:cNvPr id="39939" name="Rectangle 3"/>
          <p:cNvSpPr>
            <a:spLocks noGrp="1" noChangeArrowheads="1"/>
          </p:cNvSpPr>
          <p:nvPr>
            <p:ph idx="1"/>
          </p:nvPr>
        </p:nvSpPr>
        <p:spPr>
          <a:xfrm>
            <a:off x="251520" y="1371600"/>
            <a:ext cx="8229600" cy="4724400"/>
          </a:xfrm>
        </p:spPr>
        <p:txBody>
          <a:bodyPr>
            <a:normAutofit lnSpcReduction="10000"/>
          </a:bodyPr>
          <a:lstStyle/>
          <a:p>
            <a:pPr eaLnBrk="1" hangingPunct="1">
              <a:lnSpc>
                <a:spcPct val="120000"/>
              </a:lnSpc>
              <a:spcBef>
                <a:spcPts val="1200"/>
              </a:spcBef>
            </a:pPr>
            <a:r>
              <a:rPr lang="en-US" altLang="en-US" sz="2800" b="1" dirty="0">
                <a:ea typeface="ＭＳ Ｐゴシック" panose="020B0600070205080204" pitchFamily="34" charset="-128"/>
              </a:rPr>
              <a:t>Business Requirements</a:t>
            </a:r>
            <a:r>
              <a:rPr lang="en-US" altLang="en-US" sz="2800" dirty="0">
                <a:ea typeface="ＭＳ Ｐゴシック" panose="020B0600070205080204" pitchFamily="34" charset="-128"/>
              </a:rPr>
              <a:t> describe in business terms </a:t>
            </a:r>
            <a:r>
              <a:rPr lang="en-US" altLang="en-US" sz="2800" i="1" dirty="0">
                <a:ea typeface="ＭＳ Ｐゴシック" panose="020B0600070205080204" pitchFamily="34" charset="-128"/>
              </a:rPr>
              <a:t>what</a:t>
            </a:r>
            <a:r>
              <a:rPr lang="en-US" altLang="en-US" sz="2800" dirty="0">
                <a:ea typeface="ＭＳ Ｐゴシック" panose="020B0600070205080204" pitchFamily="34" charset="-128"/>
              </a:rPr>
              <a:t> must be delivered or accomplished to provide value. </a:t>
            </a:r>
          </a:p>
          <a:p>
            <a:pPr eaLnBrk="1" hangingPunct="1">
              <a:lnSpc>
                <a:spcPct val="120000"/>
              </a:lnSpc>
              <a:spcBef>
                <a:spcPts val="1200"/>
              </a:spcBef>
            </a:pPr>
            <a:r>
              <a:rPr lang="en-US" altLang="en-US" sz="2800" b="1" dirty="0">
                <a:ea typeface="ＭＳ Ｐゴシック" panose="020B0600070205080204" pitchFamily="34" charset="-128"/>
              </a:rPr>
              <a:t>Product Requirements</a:t>
            </a:r>
            <a:r>
              <a:rPr lang="en-US" altLang="en-US" sz="2800" dirty="0">
                <a:ea typeface="ＭＳ Ｐゴシック" panose="020B0600070205080204" pitchFamily="34" charset="-128"/>
              </a:rPr>
              <a:t> describe the system or product which is one of several possible ways to accomplish the business requirements. </a:t>
            </a:r>
          </a:p>
          <a:p>
            <a:pPr eaLnBrk="1" hangingPunct="1">
              <a:lnSpc>
                <a:spcPct val="120000"/>
              </a:lnSpc>
              <a:spcBef>
                <a:spcPts val="1200"/>
              </a:spcBef>
            </a:pPr>
            <a:r>
              <a:rPr lang="en-US" altLang="en-US" sz="2800" b="1" dirty="0">
                <a:ea typeface="ＭＳ Ｐゴシック" panose="020B0600070205080204" pitchFamily="34" charset="-128"/>
              </a:rPr>
              <a:t>Process Requirements</a:t>
            </a:r>
            <a:r>
              <a:rPr lang="en-US" altLang="en-US" sz="2800" dirty="0">
                <a:ea typeface="ＭＳ Ｐゴシック" panose="020B0600070205080204" pitchFamily="34" charset="-128"/>
              </a:rPr>
              <a:t> describe the processes the developing organization must follow and the constraints that they must obey.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b="1" dirty="0">
                <a:ea typeface="ＭＳ Ｐゴシック" panose="020B0600070205080204" pitchFamily="34" charset="-128"/>
              </a:rPr>
              <a:t>Examples</a:t>
            </a:r>
          </a:p>
        </p:txBody>
      </p:sp>
      <p:sp>
        <p:nvSpPr>
          <p:cNvPr id="41987" name="Rectangle 3"/>
          <p:cNvSpPr>
            <a:spLocks noGrp="1" noChangeArrowheads="1"/>
          </p:cNvSpPr>
          <p:nvPr>
            <p:ph idx="1"/>
          </p:nvPr>
        </p:nvSpPr>
        <p:spPr>
          <a:xfrm>
            <a:off x="381000" y="1286780"/>
            <a:ext cx="8229600" cy="4724400"/>
          </a:xfrm>
        </p:spPr>
        <p:txBody>
          <a:bodyPr/>
          <a:lstStyle/>
          <a:p>
            <a:pPr eaLnBrk="1" hangingPunct="1">
              <a:lnSpc>
                <a:spcPct val="90000"/>
              </a:lnSpc>
            </a:pPr>
            <a:r>
              <a:rPr lang="en-US" altLang="en-US" sz="2800" dirty="0">
                <a:ea typeface="ＭＳ Ｐゴシック" panose="020B0600070205080204" pitchFamily="34" charset="-128"/>
              </a:rPr>
              <a:t>A maximum development cost requirement (a </a:t>
            </a:r>
            <a:r>
              <a:rPr lang="en-US" altLang="en-US" sz="2800" dirty="0">
                <a:solidFill>
                  <a:schemeClr val="tx2">
                    <a:lumMod val="60000"/>
                    <a:lumOff val="40000"/>
                  </a:schemeClr>
                </a:solidFill>
                <a:ea typeface="ＭＳ Ｐゴシック" panose="020B0600070205080204" pitchFamily="34" charset="-128"/>
              </a:rPr>
              <a:t>Process requirement</a:t>
            </a:r>
            <a:r>
              <a:rPr lang="en-US" altLang="en-US" sz="2800" dirty="0">
                <a:ea typeface="ＭＳ Ｐゴシック" panose="020B0600070205080204" pitchFamily="34" charset="-128"/>
              </a:rPr>
              <a:t>) may be imposed to help achieve </a:t>
            </a:r>
          </a:p>
          <a:p>
            <a:pPr eaLnBrk="1" hangingPunct="1">
              <a:lnSpc>
                <a:spcPct val="90000"/>
              </a:lnSpc>
            </a:pPr>
            <a:r>
              <a:rPr lang="en-US" altLang="en-US" sz="2800" dirty="0">
                <a:ea typeface="ＭＳ Ｐゴシック" panose="020B0600070205080204" pitchFamily="34" charset="-128"/>
              </a:rPr>
              <a:t>A maximum sales price requirement (a </a:t>
            </a:r>
            <a:r>
              <a:rPr lang="en-US" altLang="en-US" sz="2800" dirty="0">
                <a:solidFill>
                  <a:schemeClr val="tx2">
                    <a:lumMod val="60000"/>
                    <a:lumOff val="40000"/>
                  </a:schemeClr>
                </a:solidFill>
                <a:ea typeface="ＭＳ Ｐゴシック" panose="020B0600070205080204" pitchFamily="34" charset="-128"/>
              </a:rPr>
              <a:t>Product requirement</a:t>
            </a:r>
            <a:r>
              <a:rPr lang="en-US" altLang="en-US" sz="2800" dirty="0">
                <a:ea typeface="ＭＳ Ｐゴシック" panose="020B0600070205080204" pitchFamily="34" charset="-128"/>
              </a:rPr>
              <a:t>)</a:t>
            </a:r>
          </a:p>
          <a:p>
            <a:pPr eaLnBrk="1" hangingPunct="1">
              <a:lnSpc>
                <a:spcPct val="90000"/>
              </a:lnSpc>
            </a:pPr>
            <a:r>
              <a:rPr lang="en-US" altLang="en-US" sz="2800" dirty="0">
                <a:ea typeface="ＭＳ Ｐゴシック" panose="020B0600070205080204" pitchFamily="34" charset="-128"/>
              </a:rPr>
              <a:t>A requirement for the product to be maintainable (a </a:t>
            </a:r>
            <a:r>
              <a:rPr lang="en-US" altLang="en-US" sz="2800" dirty="0">
                <a:solidFill>
                  <a:schemeClr val="tx2">
                    <a:lumMod val="60000"/>
                    <a:lumOff val="40000"/>
                  </a:schemeClr>
                </a:solidFill>
                <a:ea typeface="ＭＳ Ｐゴシック" panose="020B0600070205080204" pitchFamily="34" charset="-128"/>
              </a:rPr>
              <a:t>Product requirement</a:t>
            </a:r>
            <a:r>
              <a:rPr lang="en-US" altLang="en-US" sz="2800" dirty="0">
                <a:ea typeface="ＭＳ Ｐゴシック" panose="020B0600070205080204" pitchFamily="34" charset="-128"/>
              </a:rPr>
              <a:t>)</a:t>
            </a:r>
          </a:p>
          <a:p>
            <a:pPr eaLnBrk="1" hangingPunct="1">
              <a:lnSpc>
                <a:spcPct val="90000"/>
              </a:lnSpc>
            </a:pPr>
            <a:r>
              <a:rPr lang="en-US" altLang="en-US" sz="2800" dirty="0">
                <a:ea typeface="ＭＳ Ｐゴシック" panose="020B0600070205080204" pitchFamily="34" charset="-128"/>
              </a:rPr>
              <a:t>Requirements to follow particular development styles (e.g., OO), style-guides, or a review/inspection process (</a:t>
            </a:r>
            <a:r>
              <a:rPr lang="en-US" altLang="en-US" sz="2800" dirty="0">
                <a:solidFill>
                  <a:schemeClr val="tx2">
                    <a:lumMod val="60000"/>
                    <a:lumOff val="40000"/>
                  </a:schemeClr>
                </a:solidFill>
                <a:ea typeface="ＭＳ Ｐゴシック" panose="020B0600070205080204" pitchFamily="34" charset="-128"/>
              </a:rPr>
              <a:t>Process requirements</a:t>
            </a:r>
            <a:r>
              <a:rPr lang="en-US" altLang="en-US" sz="2800" dirty="0">
                <a:ea typeface="ＭＳ Ｐゴシック" panose="020B0600070205080204" pitchFamily="34" charset="-128"/>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AU" sz="3000" dirty="0"/>
              <a:t>Requirements Analysis Document</a:t>
            </a:r>
          </a:p>
        </p:txBody>
      </p:sp>
      <p:sp>
        <p:nvSpPr>
          <p:cNvPr id="3" name="Content Placeholder 2"/>
          <p:cNvSpPr>
            <a:spLocks noGrp="1"/>
          </p:cNvSpPr>
          <p:nvPr>
            <p:ph idx="1"/>
          </p:nvPr>
        </p:nvSpPr>
        <p:spPr>
          <a:xfrm>
            <a:off x="304800" y="1143000"/>
            <a:ext cx="8229600" cy="5257800"/>
          </a:xfrm>
        </p:spPr>
        <p:txBody>
          <a:bodyPr>
            <a:normAutofit fontScale="77500" lnSpcReduction="20000"/>
          </a:bodyPr>
          <a:lstStyle/>
          <a:p>
            <a:r>
              <a:rPr lang="en-AU" dirty="0"/>
              <a:t>1. Introduction </a:t>
            </a:r>
          </a:p>
          <a:p>
            <a:pPr lvl="1"/>
            <a:r>
              <a:rPr lang="en-AU" dirty="0"/>
              <a:t>1.1 Purpose of the system</a:t>
            </a:r>
          </a:p>
          <a:p>
            <a:pPr lvl="1"/>
            <a:r>
              <a:rPr lang="en-AU" dirty="0"/>
              <a:t>1.2 Scope of the system</a:t>
            </a:r>
          </a:p>
          <a:p>
            <a:pPr lvl="1"/>
            <a:r>
              <a:rPr lang="en-AU" dirty="0"/>
              <a:t>1.3 Objectives and success criteria of the project</a:t>
            </a:r>
          </a:p>
          <a:p>
            <a:pPr lvl="1"/>
            <a:r>
              <a:rPr lang="en-AU" dirty="0"/>
              <a:t>1.4 Definitions, acronyms, and abbreviations</a:t>
            </a:r>
          </a:p>
          <a:p>
            <a:pPr lvl="1"/>
            <a:r>
              <a:rPr lang="en-AU" dirty="0"/>
              <a:t>1.5 References</a:t>
            </a:r>
          </a:p>
          <a:p>
            <a:pPr lvl="1"/>
            <a:r>
              <a:rPr lang="en-AU" dirty="0"/>
              <a:t>1.6 Overview </a:t>
            </a:r>
          </a:p>
          <a:p>
            <a:r>
              <a:rPr lang="en-AU" dirty="0"/>
              <a:t>2. Current system </a:t>
            </a:r>
          </a:p>
          <a:p>
            <a:r>
              <a:rPr lang="en-AU" dirty="0"/>
              <a:t>3. Proposed system </a:t>
            </a:r>
          </a:p>
          <a:p>
            <a:pPr lvl="1"/>
            <a:r>
              <a:rPr lang="en-AU" dirty="0"/>
              <a:t>3.1 Overview </a:t>
            </a:r>
          </a:p>
          <a:p>
            <a:pPr lvl="1"/>
            <a:r>
              <a:rPr lang="en-AU" dirty="0"/>
              <a:t>3.2 Functional requirements </a:t>
            </a:r>
          </a:p>
          <a:p>
            <a:pPr lvl="1"/>
            <a:r>
              <a:rPr lang="en-AU" dirty="0"/>
              <a:t>3.3 </a:t>
            </a:r>
            <a:r>
              <a:rPr lang="en-AU" dirty="0" err="1"/>
              <a:t>Nonfunctional</a:t>
            </a:r>
            <a:r>
              <a:rPr lang="en-AU" dirty="0"/>
              <a:t> requirements </a:t>
            </a:r>
          </a:p>
          <a:p>
            <a:pPr lvl="2"/>
            <a:r>
              <a:rPr lang="en-AU" dirty="0"/>
              <a:t>3.3.1 Usability </a:t>
            </a:r>
          </a:p>
          <a:p>
            <a:pPr lvl="2"/>
            <a:r>
              <a:rPr lang="en-AU" dirty="0"/>
              <a:t>3.3.2 Reliability </a:t>
            </a:r>
          </a:p>
          <a:p>
            <a:pPr lvl="2"/>
            <a:r>
              <a:rPr lang="en-AU" dirty="0"/>
              <a:t>3.3.3 Performance </a:t>
            </a:r>
          </a:p>
          <a:p>
            <a:pPr lvl="2"/>
            <a:r>
              <a:rPr lang="en-AU" dirty="0"/>
              <a:t>3.3.4 Supportability </a:t>
            </a:r>
          </a:p>
          <a:p>
            <a:pPr lvl="2"/>
            <a:r>
              <a:rPr lang="en-AU" dirty="0"/>
              <a:t>3.3.5 Implementation </a:t>
            </a:r>
          </a:p>
          <a:p>
            <a:pPr lvl="2"/>
            <a:r>
              <a:rPr lang="en-AU" dirty="0"/>
              <a:t>3.3.6 Interface </a:t>
            </a:r>
          </a:p>
          <a:p>
            <a:pPr lvl="2"/>
            <a:r>
              <a:rPr lang="en-AU" dirty="0"/>
              <a:t>3.3.7 Packaging </a:t>
            </a:r>
          </a:p>
          <a:p>
            <a:pPr lvl="2"/>
            <a:r>
              <a:rPr lang="en-AU" dirty="0"/>
              <a:t>3.3.8 Legal </a:t>
            </a:r>
          </a:p>
          <a:p>
            <a:pPr lvl="1"/>
            <a:r>
              <a:rPr lang="en-AU" dirty="0"/>
              <a:t>3.4 System models </a:t>
            </a:r>
          </a:p>
          <a:p>
            <a:pPr lvl="2"/>
            <a:r>
              <a:rPr lang="en-AU" dirty="0"/>
              <a:t>3.4.1 Scenarios </a:t>
            </a:r>
          </a:p>
          <a:p>
            <a:pPr lvl="2"/>
            <a:r>
              <a:rPr lang="en-AU" dirty="0"/>
              <a:t>3.4.2 Use case model </a:t>
            </a:r>
          </a:p>
          <a:p>
            <a:pPr lvl="2"/>
            <a:r>
              <a:rPr lang="en-AU" dirty="0"/>
              <a:t>3.4.3 Object model </a:t>
            </a:r>
          </a:p>
          <a:p>
            <a:pPr lvl="2"/>
            <a:r>
              <a:rPr lang="en-AU" dirty="0"/>
              <a:t>3.4.4 Dynamic model </a:t>
            </a:r>
          </a:p>
          <a:p>
            <a:pPr lvl="2"/>
            <a:r>
              <a:rPr lang="en-AU" dirty="0"/>
              <a:t>3.4.5 User interface—navigational paths and screen mock-ups </a:t>
            </a:r>
          </a:p>
          <a:p>
            <a:r>
              <a:rPr lang="en-AU" dirty="0"/>
              <a:t>4. Glossary</a:t>
            </a:r>
          </a:p>
        </p:txBody>
      </p:sp>
    </p:spTree>
    <p:extLst>
      <p:ext uri="{BB962C8B-B14F-4D97-AF65-F5344CB8AC3E}">
        <p14:creationId xmlns:p14="http://schemas.microsoft.com/office/powerpoint/2010/main" val="330983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AU" altLang="en-US" dirty="0">
                <a:ea typeface="ＭＳ Ｐゴシック" panose="020B0600070205080204" pitchFamily="34" charset="-128"/>
              </a:rPr>
              <a:t>Recommended reading</a:t>
            </a:r>
          </a:p>
        </p:txBody>
      </p:sp>
      <p:sp>
        <p:nvSpPr>
          <p:cNvPr id="44035" name="Content Placeholder 2"/>
          <p:cNvSpPr>
            <a:spLocks noGrp="1"/>
          </p:cNvSpPr>
          <p:nvPr>
            <p:ph idx="1"/>
          </p:nvPr>
        </p:nvSpPr>
        <p:spPr>
          <a:xfrm>
            <a:off x="457200" y="1676400"/>
            <a:ext cx="8229600" cy="4800600"/>
          </a:xfrm>
        </p:spPr>
        <p:txBody>
          <a:bodyPr>
            <a:normAutofit/>
          </a:bodyPr>
          <a:lstStyle/>
          <a:p>
            <a:pPr>
              <a:lnSpc>
                <a:spcPct val="120000"/>
              </a:lnSpc>
              <a:spcBef>
                <a:spcPts val="1200"/>
              </a:spcBef>
            </a:pPr>
            <a:r>
              <a:rPr lang="en-AU" altLang="en-US" sz="2000" dirty="0">
                <a:ea typeface="ＭＳ Ｐゴシック" panose="020B0600070205080204" pitchFamily="34" charset="-128"/>
              </a:rPr>
              <a:t>R. S. Pressman, </a:t>
            </a:r>
            <a:r>
              <a:rPr lang="en-AU" altLang="en-US" sz="2000" i="1" dirty="0">
                <a:ea typeface="ＭＳ Ｐゴシック" panose="020B0600070205080204" pitchFamily="34" charset="-128"/>
              </a:rPr>
              <a:t>Software Engineering: A Practitioner’s Approach, 10</a:t>
            </a:r>
            <a:r>
              <a:rPr lang="en-AU" altLang="en-US" sz="2000" baseline="30000" dirty="0">
                <a:ea typeface="ＭＳ Ｐゴシック" panose="020B0600070205080204" pitchFamily="34" charset="-128"/>
              </a:rPr>
              <a:t>th</a:t>
            </a:r>
            <a:r>
              <a:rPr lang="en-AU" altLang="en-US" sz="2000" dirty="0">
                <a:ea typeface="ＭＳ Ｐゴシック" panose="020B0600070205080204" pitchFamily="34" charset="-128"/>
              </a:rPr>
              <a:t> ed., McGraw Hill 2020</a:t>
            </a:r>
          </a:p>
          <a:p>
            <a:pPr lvl="1">
              <a:lnSpc>
                <a:spcPct val="120000"/>
              </a:lnSpc>
              <a:spcBef>
                <a:spcPts val="1200"/>
              </a:spcBef>
            </a:pPr>
            <a:r>
              <a:rPr lang="en-AU" altLang="en-US" sz="1800" dirty="0">
                <a:ea typeface="ＭＳ Ｐゴシック" panose="020B0600070205080204" pitchFamily="34" charset="-128"/>
              </a:rPr>
              <a:t>Chapter 1, covering “</a:t>
            </a:r>
            <a:r>
              <a:rPr lang="en-AU" altLang="en-US" sz="1800" b="1" dirty="0">
                <a:ea typeface="ＭＳ Ｐゴシック" panose="020B0600070205080204" pitchFamily="34" charset="-128"/>
              </a:rPr>
              <a:t>The </a:t>
            </a:r>
            <a:r>
              <a:rPr lang="en-AU" altLang="en-US" sz="1800" b="1" dirty="0" err="1">
                <a:ea typeface="ＭＳ Ｐゴシック" panose="020B0600070205080204" pitchFamily="34" charset="-128"/>
              </a:rPr>
              <a:t>evoluting</a:t>
            </a:r>
            <a:r>
              <a:rPr lang="en-AU" altLang="en-US" sz="1800" b="1" dirty="0">
                <a:ea typeface="ＭＳ Ｐゴシック" panose="020B0600070205080204" pitchFamily="34" charset="-128"/>
              </a:rPr>
              <a:t> Role of Software</a:t>
            </a:r>
            <a:r>
              <a:rPr lang="en-AU" altLang="en-US" sz="1800" dirty="0">
                <a:ea typeface="ＭＳ Ｐゴシック" panose="020B0600070205080204" pitchFamily="34" charset="-128"/>
              </a:rPr>
              <a:t>”, “</a:t>
            </a:r>
            <a:r>
              <a:rPr lang="en-AU" altLang="en-US" sz="1800" b="1" dirty="0">
                <a:ea typeface="ＭＳ Ｐゴシック" panose="020B0600070205080204" pitchFamily="34" charset="-128"/>
              </a:rPr>
              <a:t>The Changing Nature of Software</a:t>
            </a:r>
            <a:r>
              <a:rPr lang="en-AU" altLang="en-US" sz="1800" dirty="0">
                <a:ea typeface="ＭＳ Ｐゴシック" panose="020B0600070205080204" pitchFamily="34" charset="-128"/>
              </a:rPr>
              <a:t>”, “</a:t>
            </a:r>
            <a:r>
              <a:rPr lang="en-AU" altLang="en-US" sz="1800" b="1" dirty="0">
                <a:ea typeface="ＭＳ Ｐゴシック" panose="020B0600070205080204" pitchFamily="34" charset="-128"/>
              </a:rPr>
              <a:t>Software Myths</a:t>
            </a:r>
            <a:r>
              <a:rPr lang="en-AU" altLang="en-US" sz="1800" dirty="0">
                <a:ea typeface="ＭＳ Ｐゴシック" panose="020B0600070205080204" pitchFamily="34" charset="-128"/>
              </a:rPr>
              <a:t>”.</a:t>
            </a:r>
          </a:p>
          <a:p>
            <a:pPr>
              <a:lnSpc>
                <a:spcPct val="120000"/>
              </a:lnSpc>
              <a:spcBef>
                <a:spcPts val="1200"/>
              </a:spcBef>
            </a:pPr>
            <a:r>
              <a:rPr lang="en-AU" altLang="en-US" sz="2000" dirty="0">
                <a:ea typeface="ＭＳ Ｐゴシック" panose="020B0600070205080204" pitchFamily="34" charset="-128"/>
              </a:rPr>
              <a:t>B. </a:t>
            </a:r>
            <a:r>
              <a:rPr lang="en-AU" altLang="en-US" sz="2000" dirty="0" err="1">
                <a:ea typeface="ＭＳ Ｐゴシック" panose="020B0600070205080204" pitchFamily="34" charset="-128"/>
              </a:rPr>
              <a:t>Bruegge</a:t>
            </a:r>
            <a:r>
              <a:rPr lang="en-AU" altLang="en-US" sz="2000" dirty="0">
                <a:ea typeface="ＭＳ Ｐゴシック" panose="020B0600070205080204" pitchFamily="34" charset="-128"/>
              </a:rPr>
              <a:t> and A. H. </a:t>
            </a:r>
            <a:r>
              <a:rPr lang="en-AU" altLang="en-US" sz="2000" dirty="0" err="1">
                <a:ea typeface="ＭＳ Ｐゴシック" panose="020B0600070205080204" pitchFamily="34" charset="-128"/>
              </a:rPr>
              <a:t>Dutoit</a:t>
            </a:r>
            <a:r>
              <a:rPr lang="en-AU" altLang="en-US" sz="2000" dirty="0">
                <a:ea typeface="ＭＳ Ｐゴシック" panose="020B0600070205080204" pitchFamily="34" charset="-128"/>
              </a:rPr>
              <a:t>, </a:t>
            </a:r>
            <a:r>
              <a:rPr lang="en-AU" altLang="en-US" sz="2000" i="1" dirty="0">
                <a:ea typeface="ＭＳ Ｐゴシック" panose="020B0600070205080204" pitchFamily="34" charset="-128"/>
              </a:rPr>
              <a:t>Object-Oriented Software Engineering – Using UML, Patterns, and Java, </a:t>
            </a:r>
            <a:r>
              <a:rPr lang="en-AU" altLang="en-US" sz="2000" dirty="0">
                <a:ea typeface="ＭＳ Ｐゴシック" panose="020B0600070205080204" pitchFamily="34" charset="-128"/>
              </a:rPr>
              <a:t>3</a:t>
            </a:r>
            <a:r>
              <a:rPr lang="en-AU" altLang="en-US" sz="2000" baseline="30000" dirty="0">
                <a:ea typeface="ＭＳ Ｐゴシック" panose="020B0600070205080204" pitchFamily="34" charset="-128"/>
              </a:rPr>
              <a:t>rd</a:t>
            </a:r>
            <a:r>
              <a:rPr lang="en-AU" altLang="en-US" sz="2000" dirty="0">
                <a:ea typeface="ＭＳ Ｐゴシック" panose="020B0600070205080204" pitchFamily="34" charset="-128"/>
              </a:rPr>
              <a:t> ed., Prentice Hall, 2010</a:t>
            </a:r>
          </a:p>
          <a:p>
            <a:pPr lvl="1">
              <a:lnSpc>
                <a:spcPct val="120000"/>
              </a:lnSpc>
              <a:spcBef>
                <a:spcPts val="1200"/>
              </a:spcBef>
            </a:pPr>
            <a:r>
              <a:rPr lang="en-AU" altLang="en-US" sz="1800" dirty="0">
                <a:ea typeface="ＭＳ Ｐゴシック" panose="020B0600070205080204" pitchFamily="34" charset="-128"/>
              </a:rPr>
              <a:t>Section 1.1 “</a:t>
            </a:r>
            <a:r>
              <a:rPr lang="en-AU" altLang="en-US" sz="1800" b="1" dirty="0">
                <a:ea typeface="ＭＳ Ｐゴシック" panose="020B0600070205080204" pitchFamily="34" charset="-128"/>
              </a:rPr>
              <a:t>Introduction: Software Engineering Failures</a:t>
            </a:r>
            <a:r>
              <a:rPr lang="en-AU" altLang="en-US" sz="1800" dirty="0">
                <a:ea typeface="ＭＳ Ｐゴシック" panose="020B0600070205080204" pitchFamily="34" charset="-128"/>
              </a:rPr>
              <a:t>”</a:t>
            </a:r>
          </a:p>
          <a:p>
            <a:pPr lvl="1">
              <a:lnSpc>
                <a:spcPct val="120000"/>
              </a:lnSpc>
              <a:spcBef>
                <a:spcPts val="1200"/>
              </a:spcBef>
            </a:pPr>
            <a:endParaRPr lang="en-AU" altLang="en-US" sz="1800" dirty="0">
              <a:ea typeface="ＭＳ Ｐゴシック" panose="020B0600070205080204" pitchFamily="34" charset="-128"/>
            </a:endParaRPr>
          </a:p>
          <a:p>
            <a:pPr>
              <a:lnSpc>
                <a:spcPct val="120000"/>
              </a:lnSpc>
              <a:spcBef>
                <a:spcPts val="1200"/>
              </a:spcBef>
            </a:pPr>
            <a:r>
              <a:rPr lang="en-AU" altLang="en-US" sz="2000" dirty="0">
                <a:ea typeface="ＭＳ Ｐゴシック" panose="020B0600070205080204" pitchFamily="34" charset="-128"/>
              </a:rPr>
              <a:t>A. Cockburn, Agile </a:t>
            </a:r>
            <a:r>
              <a:rPr lang="en-AU" altLang="en-US" sz="2000">
                <a:ea typeface="ＭＳ Ｐゴシック" panose="020B0600070205080204" pitchFamily="34" charset="-128"/>
              </a:rPr>
              <a:t>Software Development</a:t>
            </a:r>
            <a:endParaRPr lang="en-AU" altLang="en-US" sz="2000" dirty="0">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50"/>
          <p:cNvSpPr>
            <a:spLocks noGrp="1" noChangeArrowheads="1"/>
          </p:cNvSpPr>
          <p:nvPr>
            <p:ph type="title"/>
          </p:nvPr>
        </p:nvSpPr>
        <p:spPr/>
        <p:txBody>
          <a:bodyPr/>
          <a:lstStyle/>
          <a:p>
            <a:pPr eaLnBrk="1" hangingPunct="1"/>
            <a:r>
              <a:rPr lang="en-AU" altLang="en-US" b="1" dirty="0">
                <a:ea typeface="ＭＳ Ｐゴシック" panose="020B0600070205080204" pitchFamily="34" charset="-128"/>
              </a:rPr>
              <a:t>Lecture Overview</a:t>
            </a:r>
          </a:p>
        </p:txBody>
      </p:sp>
      <p:sp>
        <p:nvSpPr>
          <p:cNvPr id="7171" name="Rectangle 2051"/>
          <p:cNvSpPr>
            <a:spLocks noGrp="1" noChangeArrowheads="1"/>
          </p:cNvSpPr>
          <p:nvPr>
            <p:ph idx="1"/>
          </p:nvPr>
        </p:nvSpPr>
        <p:spPr/>
        <p:txBody>
          <a:bodyPr/>
          <a:lstStyle/>
          <a:p>
            <a:pPr eaLnBrk="1" hangingPunct="1"/>
            <a:r>
              <a:rPr lang="en-AU" altLang="en-US">
                <a:ea typeface="ＭＳ Ｐゴシック" panose="020B0600070205080204" pitchFamily="34" charset="-128"/>
              </a:rPr>
              <a:t>Why is RE hard ?</a:t>
            </a:r>
          </a:p>
          <a:p>
            <a:pPr eaLnBrk="1" hangingPunct="1"/>
            <a:r>
              <a:rPr lang="en-AU" altLang="en-US">
                <a:ea typeface="ＭＳ Ｐゴシック" panose="020B0600070205080204" pitchFamily="34" charset="-128"/>
              </a:rPr>
              <a:t>4 stages of RE</a:t>
            </a:r>
          </a:p>
          <a:p>
            <a:pPr eaLnBrk="1" hangingPunct="1"/>
            <a:r>
              <a:rPr lang="en-AU" altLang="en-US">
                <a:ea typeface="ＭＳ Ｐゴシック" panose="020B0600070205080204" pitchFamily="34" charset="-128"/>
              </a:rPr>
              <a:t>Different types of requirements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457200" y="457200"/>
            <a:ext cx="8229600" cy="685800"/>
          </a:xfrm>
        </p:spPr>
        <p:txBody>
          <a:bodyPr/>
          <a:lstStyle/>
          <a:p>
            <a:pPr algn="l" eaLnBrk="1" hangingPunct="1"/>
            <a:r>
              <a:rPr lang="en-AU" altLang="en-US" sz="3200" b="1" dirty="0">
                <a:ea typeface="ＭＳ Ｐゴシック" panose="020B0600070205080204" pitchFamily="34" charset="-128"/>
              </a:rPr>
              <a:t>Requirements Example 1</a:t>
            </a:r>
          </a:p>
        </p:txBody>
      </p:sp>
      <p:sp>
        <p:nvSpPr>
          <p:cNvPr id="9219" name="Rectangle 1027"/>
          <p:cNvSpPr>
            <a:spLocks noGrp="1" noChangeArrowheads="1"/>
          </p:cNvSpPr>
          <p:nvPr>
            <p:ph type="body" sz="half" idx="1"/>
          </p:nvPr>
        </p:nvSpPr>
        <p:spPr>
          <a:xfrm>
            <a:off x="304800" y="1981200"/>
            <a:ext cx="4186238" cy="3886200"/>
          </a:xfrm>
        </p:spPr>
        <p:txBody>
          <a:bodyPr/>
          <a:lstStyle/>
          <a:p>
            <a:pPr eaLnBrk="1" hangingPunct="1">
              <a:buFont typeface="Wingdings" panose="05000000000000000000" pitchFamily="2" charset="2"/>
              <a:buNone/>
            </a:pPr>
            <a:r>
              <a:rPr lang="en-AU" altLang="en-US" sz="2800" dirty="0">
                <a:ea typeface="ＭＳ Ｐゴシック" panose="020B0600070205080204" pitchFamily="34" charset="-128"/>
              </a:rPr>
              <a:t>   Write a program that will read in a list of 100 positive integers, sort them into ascending order, display the sorted list and display the average of those values</a:t>
            </a:r>
          </a:p>
        </p:txBody>
      </p:sp>
      <p:pic>
        <p:nvPicPr>
          <p:cNvPr id="9220" name="Picture 1029" descr="bs01032_"/>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4901531" y="2221900"/>
            <a:ext cx="3531938" cy="34048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57200"/>
            <a:ext cx="8229600" cy="838200"/>
          </a:xfrm>
        </p:spPr>
        <p:txBody>
          <a:bodyPr/>
          <a:lstStyle/>
          <a:p>
            <a:pPr algn="l" eaLnBrk="1" hangingPunct="1"/>
            <a:r>
              <a:rPr lang="en-AU" altLang="en-US" sz="3200" b="1" dirty="0">
                <a:ea typeface="ＭＳ Ｐゴシック" panose="020B0600070205080204" pitchFamily="34" charset="-128"/>
              </a:rPr>
              <a:t>Requirements Example 2</a:t>
            </a:r>
          </a:p>
        </p:txBody>
      </p:sp>
      <p:sp>
        <p:nvSpPr>
          <p:cNvPr id="11267" name="Rectangle 3"/>
          <p:cNvSpPr>
            <a:spLocks noGrp="1" noChangeArrowheads="1"/>
          </p:cNvSpPr>
          <p:nvPr>
            <p:ph type="body" sz="half" idx="1"/>
          </p:nvPr>
        </p:nvSpPr>
        <p:spPr>
          <a:xfrm>
            <a:off x="457200" y="1981200"/>
            <a:ext cx="4572000" cy="3886200"/>
          </a:xfrm>
        </p:spPr>
        <p:txBody>
          <a:bodyPr/>
          <a:lstStyle/>
          <a:p>
            <a:pPr eaLnBrk="1" hangingPunct="1">
              <a:lnSpc>
                <a:spcPct val="90000"/>
              </a:lnSpc>
              <a:buFont typeface="Wingdings" panose="05000000000000000000" pitchFamily="2" charset="2"/>
              <a:buNone/>
            </a:pPr>
            <a:r>
              <a:rPr lang="en-AU" altLang="en-US" sz="2800" dirty="0">
                <a:ea typeface="ＭＳ Ｐゴシック" panose="020B0600070205080204" pitchFamily="34" charset="-128"/>
              </a:rPr>
              <a:t>   Develop an automated system that will allow us to process orders at least 24 hours sooner, on the average, and will allow us to ship our products to customers at least 3 days sooner than currently</a:t>
            </a:r>
          </a:p>
        </p:txBody>
      </p:sp>
      <p:pic>
        <p:nvPicPr>
          <p:cNvPr id="11268" name="Picture 9" descr="ph01650j"/>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5762244" y="2250209"/>
            <a:ext cx="2010156" cy="3045691"/>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57200"/>
            <a:ext cx="8229600" cy="762000"/>
          </a:xfrm>
        </p:spPr>
        <p:txBody>
          <a:bodyPr/>
          <a:lstStyle/>
          <a:p>
            <a:pPr algn="l" eaLnBrk="1" hangingPunct="1"/>
            <a:r>
              <a:rPr lang="en-AU" altLang="en-US" sz="3200" b="1" dirty="0">
                <a:ea typeface="ＭＳ Ｐゴシック" panose="020B0600070205080204" pitchFamily="34" charset="-128"/>
              </a:rPr>
              <a:t>Requirements Example 3</a:t>
            </a:r>
          </a:p>
        </p:txBody>
      </p:sp>
      <p:sp>
        <p:nvSpPr>
          <p:cNvPr id="13315" name="Rectangle 3"/>
          <p:cNvSpPr>
            <a:spLocks noGrp="1" noChangeArrowheads="1"/>
          </p:cNvSpPr>
          <p:nvPr>
            <p:ph type="body" sz="half" idx="1"/>
          </p:nvPr>
        </p:nvSpPr>
        <p:spPr>
          <a:xfrm>
            <a:off x="457200" y="1981200"/>
            <a:ext cx="4267200" cy="3886200"/>
          </a:xfrm>
        </p:spPr>
        <p:txBody>
          <a:bodyPr/>
          <a:lstStyle/>
          <a:p>
            <a:pPr eaLnBrk="1" hangingPunct="1">
              <a:buFont typeface="Wingdings" panose="05000000000000000000" pitchFamily="2" charset="2"/>
              <a:buNone/>
            </a:pPr>
            <a:r>
              <a:rPr lang="en-AU" altLang="en-US" sz="2800" dirty="0">
                <a:ea typeface="ＭＳ Ｐゴシック" panose="020B0600070205080204" pitchFamily="34" charset="-128"/>
              </a:rPr>
              <a:t>   Develop the SW that will allow the Z-676 airliner to land itself, without pilot intervention, at major airports</a:t>
            </a:r>
          </a:p>
        </p:txBody>
      </p:sp>
      <p:pic>
        <p:nvPicPr>
          <p:cNvPr id="13316" name="Picture 5" descr="bd07120_"/>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4977048" y="2057400"/>
            <a:ext cx="3201965" cy="25146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050"/>
          <p:cNvSpPr>
            <a:spLocks noGrp="1" noChangeArrowheads="1"/>
          </p:cNvSpPr>
          <p:nvPr>
            <p:ph type="title"/>
          </p:nvPr>
        </p:nvSpPr>
        <p:spPr>
          <a:xfrm>
            <a:off x="457200" y="457200"/>
            <a:ext cx="8229600" cy="838200"/>
          </a:xfrm>
        </p:spPr>
        <p:txBody>
          <a:bodyPr/>
          <a:lstStyle/>
          <a:p>
            <a:pPr algn="l" eaLnBrk="1" hangingPunct="1"/>
            <a:r>
              <a:rPr lang="en-AU" altLang="en-US" sz="3200" b="1" dirty="0">
                <a:ea typeface="ＭＳ Ｐゴシック" panose="020B0600070205080204" pitchFamily="34" charset="-128"/>
              </a:rPr>
              <a:t>Requirements Example 4</a:t>
            </a:r>
          </a:p>
        </p:txBody>
      </p:sp>
      <p:sp>
        <p:nvSpPr>
          <p:cNvPr id="15363" name="Rectangle 2051"/>
          <p:cNvSpPr>
            <a:spLocks noGrp="1" noChangeArrowheads="1"/>
          </p:cNvSpPr>
          <p:nvPr>
            <p:ph type="body" sz="half" idx="1"/>
          </p:nvPr>
        </p:nvSpPr>
        <p:spPr>
          <a:xfrm>
            <a:off x="381000" y="1981200"/>
            <a:ext cx="4110038" cy="3886200"/>
          </a:xfrm>
        </p:spPr>
        <p:txBody>
          <a:bodyPr/>
          <a:lstStyle/>
          <a:p>
            <a:pPr eaLnBrk="1" hangingPunct="1">
              <a:buFont typeface="Wingdings" panose="05000000000000000000" pitchFamily="2" charset="2"/>
              <a:buNone/>
            </a:pPr>
            <a:r>
              <a:rPr lang="en-AU" altLang="en-US" sz="2800" dirty="0">
                <a:ea typeface="ＭＳ Ｐゴシック" panose="020B0600070205080204" pitchFamily="34" charset="-128"/>
              </a:rPr>
              <a:t>   Develop a new personal productivity product for small computers that will sell at least one million copies at a retail price of at least $200</a:t>
            </a:r>
          </a:p>
        </p:txBody>
      </p:sp>
      <p:pic>
        <p:nvPicPr>
          <p:cNvPr id="15364" name="Picture 2053" descr="bd06549_"/>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5105400" y="2209800"/>
            <a:ext cx="2929372" cy="27551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3860" y="152400"/>
            <a:ext cx="6682680" cy="648072"/>
          </a:xfrm>
        </p:spPr>
        <p:txBody>
          <a:bodyPr>
            <a:normAutofit fontScale="90000"/>
          </a:bodyPr>
          <a:lstStyle/>
          <a:p>
            <a:pPr eaLnBrk="1" hangingPunct="1"/>
            <a:r>
              <a:rPr lang="en-AU" altLang="en-US" sz="3200" b="1" dirty="0">
                <a:ea typeface="ＭＳ Ｐゴシック" panose="020B0600070205080204" pitchFamily="34" charset="-128"/>
              </a:rPr>
              <a:t>Why is Requirements Engineering Difficult?</a:t>
            </a:r>
          </a:p>
        </p:txBody>
      </p:sp>
      <p:sp>
        <p:nvSpPr>
          <p:cNvPr id="19459" name="Rectangle 3"/>
          <p:cNvSpPr>
            <a:spLocks noGrp="1" noChangeArrowheads="1"/>
          </p:cNvSpPr>
          <p:nvPr>
            <p:ph idx="1"/>
          </p:nvPr>
        </p:nvSpPr>
        <p:spPr>
          <a:xfrm>
            <a:off x="381000" y="1524000"/>
            <a:ext cx="8229600" cy="4419600"/>
          </a:xfrm>
        </p:spPr>
        <p:txBody>
          <a:bodyPr>
            <a:normAutofit/>
          </a:bodyPr>
          <a:lstStyle/>
          <a:p>
            <a:pPr eaLnBrk="1" hangingPunct="1">
              <a:lnSpc>
                <a:spcPct val="120000"/>
              </a:lnSpc>
            </a:pPr>
            <a:r>
              <a:rPr lang="en-AU" altLang="en-US" sz="2800" dirty="0">
                <a:ea typeface="ＭＳ Ｐゴシック" panose="020B0600070205080204" pitchFamily="34" charset="-128"/>
              </a:rPr>
              <a:t>SW Engineering is a creative, problem solving activity </a:t>
            </a:r>
          </a:p>
          <a:p>
            <a:pPr eaLnBrk="1" hangingPunct="1">
              <a:lnSpc>
                <a:spcPct val="120000"/>
              </a:lnSpc>
            </a:pPr>
            <a:r>
              <a:rPr lang="en-AU" altLang="en-US" sz="2800" dirty="0">
                <a:ea typeface="ＭＳ Ｐゴシック" panose="020B0600070205080204" pitchFamily="34" charset="-128"/>
              </a:rPr>
              <a:t>Real customers are not sure what they want</a:t>
            </a:r>
          </a:p>
          <a:p>
            <a:pPr eaLnBrk="1" hangingPunct="1">
              <a:lnSpc>
                <a:spcPct val="120000"/>
              </a:lnSpc>
            </a:pPr>
            <a:r>
              <a:rPr lang="en-AU" altLang="en-US" sz="2800" dirty="0">
                <a:ea typeface="ＭＳ Ｐゴシック" panose="020B0600070205080204" pitchFamily="34" charset="-128"/>
              </a:rPr>
              <a:t>Large SW systems have many different stakeholders with different needs and priorities </a:t>
            </a:r>
          </a:p>
          <a:p>
            <a:pPr eaLnBrk="1" hangingPunct="1">
              <a:lnSpc>
                <a:spcPct val="120000"/>
              </a:lnSpc>
            </a:pPr>
            <a:r>
              <a:rPr lang="en-AU" altLang="en-US" sz="2800" dirty="0">
                <a:ea typeface="ＭＳ Ｐゴシック" panose="020B0600070205080204" pitchFamily="34" charset="-128"/>
              </a:rPr>
              <a:t>Real developers are not sure how to build it</a:t>
            </a:r>
          </a:p>
          <a:p>
            <a:pPr eaLnBrk="1" hangingPunct="1">
              <a:lnSpc>
                <a:spcPct val="120000"/>
              </a:lnSpc>
            </a:pPr>
            <a:r>
              <a:rPr lang="en-AU" altLang="en-US" sz="2800" dirty="0">
                <a:ea typeface="ＭＳ Ｐゴシック" panose="020B0600070205080204" pitchFamily="34" charset="-128"/>
              </a:rPr>
              <a:t>Real requirements </a:t>
            </a:r>
            <a:r>
              <a:rPr lang="en-AU" altLang="en-US" sz="2800" i="1" dirty="0">
                <a:ea typeface="ＭＳ Ｐゴシック" panose="020B0600070205080204" pitchFamily="34" charset="-128"/>
              </a:rPr>
              <a:t>creep</a:t>
            </a:r>
            <a:endParaRPr lang="en-AU" altLang="en-US" sz="2800" dirty="0">
              <a:ea typeface="ＭＳ Ｐゴシック" panose="020B060007020508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 y="533400"/>
            <a:ext cx="7772400" cy="685800"/>
          </a:xfrm>
        </p:spPr>
        <p:txBody>
          <a:bodyPr/>
          <a:lstStyle/>
          <a:p>
            <a:pPr eaLnBrk="1" hangingPunct="1"/>
            <a:r>
              <a:rPr lang="en-AU" altLang="en-US" sz="2800" b="1" dirty="0">
                <a:ea typeface="ＭＳ Ｐゴシック" panose="020B0600070205080204" pitchFamily="34" charset="-128"/>
              </a:rPr>
              <a:t>Requirements Engineering approach</a:t>
            </a:r>
          </a:p>
        </p:txBody>
      </p:sp>
      <p:sp>
        <p:nvSpPr>
          <p:cNvPr id="21507" name="Rectangle 3"/>
          <p:cNvSpPr>
            <a:spLocks noGrp="1" noChangeArrowheads="1"/>
          </p:cNvSpPr>
          <p:nvPr>
            <p:ph idx="1"/>
          </p:nvPr>
        </p:nvSpPr>
        <p:spPr>
          <a:xfrm>
            <a:off x="228600" y="1295400"/>
            <a:ext cx="8534400" cy="4876800"/>
          </a:xfrm>
        </p:spPr>
        <p:txBody>
          <a:bodyPr>
            <a:normAutofit fontScale="92500" lnSpcReduction="20000"/>
          </a:bodyPr>
          <a:lstStyle/>
          <a:p>
            <a:pPr marL="324000" eaLnBrk="1" hangingPunct="1">
              <a:lnSpc>
                <a:spcPct val="120000"/>
              </a:lnSpc>
              <a:spcBef>
                <a:spcPts val="600"/>
              </a:spcBef>
            </a:pPr>
            <a:r>
              <a:rPr lang="en-AU" altLang="en-US" sz="2800" dirty="0">
                <a:ea typeface="ＭＳ Ｐゴシック" panose="020B0600070205080204" pitchFamily="34" charset="-128"/>
              </a:rPr>
              <a:t>a system’s users seldom know exactly what they want and cannot articulate all they know</a:t>
            </a:r>
          </a:p>
          <a:p>
            <a:pPr marL="324000" eaLnBrk="1" hangingPunct="1">
              <a:lnSpc>
                <a:spcPct val="120000"/>
              </a:lnSpc>
              <a:spcBef>
                <a:spcPts val="600"/>
              </a:spcBef>
            </a:pPr>
            <a:r>
              <a:rPr lang="en-AU" altLang="en-US" sz="2800" dirty="0">
                <a:ea typeface="ＭＳ Ｐゴシック" panose="020B0600070205080204" pitchFamily="34" charset="-128"/>
              </a:rPr>
              <a:t>even if we could state all requirements, there are many details that we can only discover once we are well into implementation</a:t>
            </a:r>
          </a:p>
          <a:p>
            <a:pPr marL="324000" eaLnBrk="1" hangingPunct="1">
              <a:lnSpc>
                <a:spcPct val="120000"/>
              </a:lnSpc>
              <a:spcBef>
                <a:spcPts val="600"/>
              </a:spcBef>
            </a:pPr>
            <a:r>
              <a:rPr lang="en-AU" altLang="en-US" sz="2800" dirty="0">
                <a:ea typeface="ＭＳ Ｐゴシック" panose="020B0600070205080204" pitchFamily="34" charset="-128"/>
              </a:rPr>
              <a:t>even if we knew all the details, as humans we can master only complexity to an extent</a:t>
            </a:r>
          </a:p>
          <a:p>
            <a:pPr marL="324000" eaLnBrk="1" hangingPunct="1">
              <a:lnSpc>
                <a:spcPct val="120000"/>
              </a:lnSpc>
              <a:spcBef>
                <a:spcPts val="600"/>
              </a:spcBef>
            </a:pPr>
            <a:r>
              <a:rPr lang="en-AU" altLang="en-US" sz="2800" dirty="0">
                <a:ea typeface="ＭＳ Ｐゴシック" panose="020B0600070205080204" pitchFamily="34" charset="-128"/>
              </a:rPr>
              <a:t>even if we could master all the complexity, external forces lead to changes in requirements, some of which may invalidate earlier decisions</a:t>
            </a:r>
          </a:p>
          <a:p>
            <a:pPr marL="0" indent="0">
              <a:lnSpc>
                <a:spcPct val="120000"/>
              </a:lnSpc>
              <a:spcBef>
                <a:spcPts val="600"/>
              </a:spcBef>
              <a:buNone/>
            </a:pPr>
            <a:r>
              <a:rPr lang="en-US" altLang="en-US" sz="2800" dirty="0">
                <a:ea typeface="ＭＳ Ｐゴシック" panose="020B0600070205080204" pitchFamily="34" charset="-128"/>
              </a:rPr>
              <a:t>    [</a:t>
            </a:r>
            <a:r>
              <a:rPr lang="en-AU" altLang="en-US" sz="2800" dirty="0" err="1">
                <a:ea typeface="ＭＳ Ｐゴシック" panose="020B0600070205080204" pitchFamily="34" charset="-128"/>
              </a:rPr>
              <a:t>Parnas</a:t>
            </a:r>
            <a:r>
              <a:rPr lang="en-AU" altLang="en-US" sz="2800" dirty="0">
                <a:ea typeface="ＭＳ Ｐゴシック" panose="020B0600070205080204" pitchFamily="34" charset="-128"/>
              </a:rPr>
              <a:t> &amp; Clements 1986]</a:t>
            </a:r>
          </a:p>
        </p:txBody>
      </p:sp>
    </p:spTree>
  </p:cSld>
  <p:clrMapOvr>
    <a:masterClrMapping/>
  </p:clrMapOvr>
</p:sld>
</file>

<file path=ppt/theme/theme1.xml><?xml version="1.0" encoding="utf-8"?>
<a:theme xmlns:a="http://schemas.openxmlformats.org/drawingml/2006/main" name="CITS4401 Theme">
  <a:themeElements>
    <a:clrScheme name="Brand Theme">
      <a:dk1>
        <a:sysClr val="windowText" lastClr="000000"/>
      </a:dk1>
      <a:lt1>
        <a:sysClr val="window" lastClr="FFFFFF"/>
      </a:lt1>
      <a:dk2>
        <a:srgbClr val="27348B"/>
      </a:dk2>
      <a:lt2>
        <a:srgbClr val="ECECEC"/>
      </a:lt2>
      <a:accent1>
        <a:srgbClr val="DEB408"/>
      </a:accent1>
      <a:accent2>
        <a:srgbClr val="9B5BA4"/>
      </a:accent2>
      <a:accent3>
        <a:srgbClr val="0095D3"/>
      </a:accent3>
      <a:accent4>
        <a:srgbClr val="E43622"/>
      </a:accent4>
      <a:accent5>
        <a:srgbClr val="86A20B"/>
      </a:accent5>
      <a:accent6>
        <a:srgbClr val="98002E"/>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TS4401 Theme" id="{C7FDF477-CB6B-4FCF-9B8E-FFC963EACE1E}" vid="{E79E689F-7869-4C49-8EAC-46F59A97987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CITS4401 Theme</Template>
  <TotalTime>1177</TotalTime>
  <Words>1229</Words>
  <Application>Microsoft Macintosh PowerPoint</Application>
  <PresentationFormat>On-screen Show (4:3)</PresentationFormat>
  <Paragraphs>158</Paragraphs>
  <Slides>24</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Source Sans Pro</vt:lpstr>
      <vt:lpstr>Times New Roman</vt:lpstr>
      <vt:lpstr>UWA</vt:lpstr>
      <vt:lpstr>Wingdings</vt:lpstr>
      <vt:lpstr>CITS4401 Theme</vt:lpstr>
      <vt:lpstr>Requirements Engineering</vt:lpstr>
      <vt:lpstr>Week 1 review</vt:lpstr>
      <vt:lpstr>Lecture Overview</vt:lpstr>
      <vt:lpstr>Requirements Example 1</vt:lpstr>
      <vt:lpstr>Requirements Example 2</vt:lpstr>
      <vt:lpstr>Requirements Example 3</vt:lpstr>
      <vt:lpstr>Requirements Example 4</vt:lpstr>
      <vt:lpstr>Why is Requirements Engineering Difficult?</vt:lpstr>
      <vt:lpstr>Requirements Engineering approach</vt:lpstr>
      <vt:lpstr>Complexity ?</vt:lpstr>
      <vt:lpstr>Why is Requirements Engineering Important?</vt:lpstr>
      <vt:lpstr>Reality is harsh…</vt:lpstr>
      <vt:lpstr>Software Project Failures</vt:lpstr>
      <vt:lpstr>The 4 Major Activities of Requirements Engineering</vt:lpstr>
      <vt:lpstr>Requirements Engineering Desirable Outcomes</vt:lpstr>
      <vt:lpstr>Requirements Engineering Undesirable Outcomes</vt:lpstr>
      <vt:lpstr>What is a Software Requirement ?</vt:lpstr>
      <vt:lpstr>Functional Requirement (Def)</vt:lpstr>
      <vt:lpstr>Non-functional Requirement (Def)</vt:lpstr>
      <vt:lpstr>Quality Attributes</vt:lpstr>
      <vt:lpstr>Project Requirements</vt:lpstr>
      <vt:lpstr>Examples</vt:lpstr>
      <vt:lpstr>Requirements Analysis Document</vt:lpstr>
      <vt:lpstr>Recommended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dc:creator>
  <cp:lastModifiedBy>Rachel Cardell-Oliver</cp:lastModifiedBy>
  <cp:revision>109</cp:revision>
  <dcterms:created xsi:type="dcterms:W3CDTF">2011-08-11T04:01:53Z</dcterms:created>
  <dcterms:modified xsi:type="dcterms:W3CDTF">2020-03-03T00:20:09Z</dcterms:modified>
</cp:coreProperties>
</file>