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8"/>
  </p:notesMasterIdLst>
  <p:sldIdLst>
    <p:sldId id="259" r:id="rId2"/>
    <p:sldId id="260" r:id="rId3"/>
    <p:sldId id="262"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8" r:id="rId23"/>
    <p:sldId id="357" r:id="rId24"/>
    <p:sldId id="359" r:id="rId25"/>
    <p:sldId id="360" r:id="rId26"/>
    <p:sldId id="361" r:id="rId27"/>
    <p:sldId id="362" r:id="rId28"/>
    <p:sldId id="363" r:id="rId29"/>
    <p:sldId id="364" r:id="rId30"/>
    <p:sldId id="365" r:id="rId31"/>
    <p:sldId id="366" r:id="rId32"/>
    <p:sldId id="381"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5" autoAdjust="0"/>
    <p:restoredTop sz="94851" autoAdjust="0"/>
  </p:normalViewPr>
  <p:slideViewPr>
    <p:cSldViewPr snapToGrid="0" snapToObjects="1">
      <p:cViewPr>
        <p:scale>
          <a:sx n="50" d="100"/>
          <a:sy n="50" d="100"/>
        </p:scale>
        <p:origin x="-372" y="-16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FD8D3-C285-354C-A7A7-800F01FBC06A}" type="datetimeFigureOut">
              <a:rPr lang="en-US" smtClean="0"/>
              <a:t>8/3/2017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2E73E-60E2-1D4C-9734-5E6F20744A67}" type="slidenum">
              <a:rPr lang="en-US" smtClean="0"/>
              <a:t>‹#›</a:t>
            </a:fld>
            <a:endParaRPr lang="en-US"/>
          </a:p>
        </p:txBody>
      </p:sp>
    </p:spTree>
    <p:extLst>
      <p:ext uri="{BB962C8B-B14F-4D97-AF65-F5344CB8AC3E}">
        <p14:creationId xmlns:p14="http://schemas.microsoft.com/office/powerpoint/2010/main" val="98412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tLang="en-US"/>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C5CD04E1-A710-EE43-9F28-DA102E595C7C}" type="slidenum">
              <a:rPr lang="en-US" altLang="en-US"/>
              <a:pPr fontAlgn="base">
                <a:spcBef>
                  <a:spcPct val="0"/>
                </a:spcBef>
                <a:spcAft>
                  <a:spcPct val="0"/>
                </a:spcAft>
              </a:pPr>
              <a:t>1</a:t>
            </a:fld>
            <a:endParaRPr lang="en-US" altLang="en-US"/>
          </a:p>
        </p:txBody>
      </p:sp>
    </p:spTree>
    <p:extLst>
      <p:ext uri="{BB962C8B-B14F-4D97-AF65-F5344CB8AC3E}">
        <p14:creationId xmlns:p14="http://schemas.microsoft.com/office/powerpoint/2010/main" val="212251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912E73E-60E2-1D4C-9734-5E6F20744A67}" type="slidenum">
              <a:rPr lang="en-US" smtClean="0"/>
              <a:t>26</a:t>
            </a:fld>
            <a:endParaRPr lang="en-US"/>
          </a:p>
        </p:txBody>
      </p:sp>
    </p:spTree>
    <p:extLst>
      <p:ext uri="{BB962C8B-B14F-4D97-AF65-F5344CB8AC3E}">
        <p14:creationId xmlns:p14="http://schemas.microsoft.com/office/powerpoint/2010/main" val="227587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68DA5F-A0DE-E342-B819-442CF51DD553}"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C78CB-9061-9348-824D-60870E2387D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67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8DA5F-A0DE-E342-B819-442CF51DD553}"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101586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8DA5F-A0DE-E342-B819-442CF51DD553}"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108152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8DA5F-A0DE-E342-B819-442CF51DD553}"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172157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68DA5F-A0DE-E342-B819-442CF51DD553}"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C78CB-9061-9348-824D-60870E2387D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41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68DA5F-A0DE-E342-B819-442CF51DD553}"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209477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68DA5F-A0DE-E342-B819-442CF51DD553}" type="datetimeFigureOut">
              <a:rPr lang="en-US" smtClean="0"/>
              <a:t>8/3/2017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109638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68DA5F-A0DE-E342-B819-442CF51DD553}" type="datetimeFigureOut">
              <a:rPr lang="en-US" smtClean="0"/>
              <a:t>8/3/2017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149293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68DA5F-A0DE-E342-B819-442CF51DD553}" type="datetimeFigureOut">
              <a:rPr lang="en-US" smtClean="0"/>
              <a:t>8/3/2017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57393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68DA5F-A0DE-E342-B819-442CF51DD553}" type="datetimeFigureOut">
              <a:rPr lang="en-US" smtClean="0"/>
              <a:t>8/3/2017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EEC78CB-9061-9348-824D-60870E2387D5}" type="slidenum">
              <a:rPr lang="en-US" smtClean="0"/>
              <a:t>‹#›</a:t>
            </a:fld>
            <a:endParaRPr lang="en-US"/>
          </a:p>
        </p:txBody>
      </p:sp>
    </p:spTree>
    <p:extLst>
      <p:ext uri="{BB962C8B-B14F-4D97-AF65-F5344CB8AC3E}">
        <p14:creationId xmlns:p14="http://schemas.microsoft.com/office/powerpoint/2010/main" val="174314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68DA5F-A0DE-E342-B819-442CF51DD553}"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100282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68DA5F-A0DE-E342-B819-442CF51DD553}" type="datetimeFigureOut">
              <a:rPr lang="en-US" smtClean="0"/>
              <a:t>8/3/2017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EEC78CB-9061-9348-824D-60870E2387D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568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fontAlgn="auto">
              <a:spcAft>
                <a:spcPts val="0"/>
              </a:spcAft>
              <a:defRPr/>
            </a:pPr>
            <a:r>
              <a:rPr lang="is-IS" sz="6600" dirty="0" smtClean="0"/>
              <a:t>CITS4009 </a:t>
            </a:r>
            <a:br>
              <a:rPr lang="is-IS" sz="6600" dirty="0" smtClean="0"/>
            </a:br>
            <a:r>
              <a:rPr lang="is-IS" sz="6600" dirty="0" smtClean="0"/>
              <a:t>Introduction to Data Science </a:t>
            </a:r>
            <a:endParaRPr lang="en-US" sz="6600" dirty="0"/>
          </a:p>
        </p:txBody>
      </p:sp>
      <p:sp>
        <p:nvSpPr>
          <p:cNvPr id="3" name="Subtitle 2"/>
          <p:cNvSpPr>
            <a:spLocks noGrp="1"/>
          </p:cNvSpPr>
          <p:nvPr>
            <p:ph type="subTitle" idx="1"/>
          </p:nvPr>
        </p:nvSpPr>
        <p:spPr/>
        <p:txBody>
          <a:bodyPr rtlCol="0">
            <a:normAutofit/>
          </a:bodyPr>
          <a:lstStyle/>
          <a:p>
            <a:pPr fontAlgn="auto">
              <a:buFont typeface="Calibri" panose="020F0502020204030204" pitchFamily="34" charset="0"/>
              <a:buNone/>
              <a:defRPr/>
            </a:pPr>
            <a:r>
              <a:rPr lang="en-AU" dirty="0"/>
              <a:t> </a:t>
            </a:r>
            <a:r>
              <a:rPr lang="en-AU" dirty="0" smtClean="0"/>
              <a:t> Semester 2, 2017: Part 2 modelling methods</a:t>
            </a:r>
          </a:p>
          <a:p>
            <a:pPr>
              <a:defRPr/>
            </a:pPr>
            <a:r>
              <a:rPr lang="en-AU" dirty="0" smtClean="0"/>
              <a:t>		</a:t>
            </a:r>
            <a:r>
              <a:rPr lang="en-AU" dirty="0"/>
              <a:t>Chapter </a:t>
            </a:r>
            <a:r>
              <a:rPr lang="en-AU" dirty="0" smtClean="0"/>
              <a:t>8 Unsupervised methods</a:t>
            </a:r>
            <a:endParaRPr lang="en-AU" dirty="0" smtClean="0"/>
          </a:p>
          <a:p>
            <a:pPr fontAlgn="auto">
              <a:buFont typeface="Calibri" panose="020F0502020204030204" pitchFamily="34" charset="0"/>
              <a:buNone/>
              <a:defRPr/>
            </a:pPr>
            <a:endParaRPr lang="en-AU" dirty="0" smtClean="0"/>
          </a:p>
          <a:p>
            <a:pPr fontAlgn="auto">
              <a:buFont typeface="Calibri" panose="020F0502020204030204" pitchFamily="34" charset="0"/>
              <a:buNone/>
              <a:defRPr/>
            </a:pPr>
            <a:endParaRPr lang="en-AU" dirty="0"/>
          </a:p>
          <a:p>
            <a:pPr fontAlgn="auto">
              <a:buFont typeface="Calibri" panose="020F0502020204030204" pitchFamily="34" charset="0"/>
              <a:buNone/>
              <a:defRPr/>
            </a:pPr>
            <a:endParaRPr lang="en-US" dirty="0"/>
          </a:p>
        </p:txBody>
      </p:sp>
      <p:sp>
        <p:nvSpPr>
          <p:cNvPr id="7" name="Slide Number Placeholder 6"/>
          <p:cNvSpPr>
            <a:spLocks noGrp="1"/>
          </p:cNvSpPr>
          <p:nvPr>
            <p:ph type="sldNum" sz="quarter" idx="12"/>
          </p:nvPr>
        </p:nvSpPr>
        <p:spPr/>
        <p:txBody>
          <a:bodyPr/>
          <a:lstStyle/>
          <a:p>
            <a:pPr>
              <a:defRPr/>
            </a:pPr>
            <a:fld id="{B5EA18B3-8735-8240-A4AE-0CDC971DA220}" type="slidenum">
              <a:rPr lang="en-US"/>
              <a:pPr>
                <a:defRPr/>
              </a:pPr>
              <a:t>1</a:t>
            </a:fld>
            <a:endParaRPr lang="en-US"/>
          </a:p>
        </p:txBody>
      </p:sp>
      <p:pic>
        <p:nvPicPr>
          <p:cNvPr id="92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142875"/>
            <a:ext cx="26987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36888" y="1162050"/>
            <a:ext cx="5911850" cy="369888"/>
          </a:xfrm>
          <a:prstGeom prst="rect">
            <a:avLst/>
          </a:prstGeom>
          <a:noFill/>
        </p:spPr>
        <p:txBody>
          <a:bodyPr>
            <a:spAutoFit/>
          </a:bodyPr>
          <a:lstStyle/>
          <a:p>
            <a:pPr eaLnBrk="1" fontAlgn="auto" hangingPunct="1">
              <a:spcBef>
                <a:spcPts val="0"/>
              </a:spcBef>
              <a:spcAft>
                <a:spcPts val="0"/>
              </a:spcAft>
              <a:defRPr/>
            </a:pPr>
            <a:r>
              <a:rPr lang="en-US" dirty="0">
                <a:solidFill>
                  <a:schemeClr val="tx1">
                    <a:lumMod val="65000"/>
                    <a:lumOff val="35000"/>
                  </a:schemeClr>
                </a:solidFill>
                <a:latin typeface="Cambria" charset="0"/>
                <a:ea typeface="Cambria" charset="0"/>
                <a:cs typeface="Cambria" charset="0"/>
              </a:rPr>
              <a:t>School of Computer Science and Software Engineering </a:t>
            </a:r>
          </a:p>
        </p:txBody>
      </p:sp>
    </p:spTree>
    <p:extLst>
      <p:ext uri="{BB962C8B-B14F-4D97-AF65-F5344CB8AC3E}">
        <p14:creationId xmlns:p14="http://schemas.microsoft.com/office/powerpoint/2010/main" val="239573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4- Cosine similarity</a:t>
            </a:r>
            <a:endParaRPr lang="en-AU" dirty="0"/>
          </a:p>
        </p:txBody>
      </p:sp>
      <p:sp>
        <p:nvSpPr>
          <p:cNvPr id="3" name="Content Placeholder 2"/>
          <p:cNvSpPr>
            <a:spLocks noGrp="1"/>
          </p:cNvSpPr>
          <p:nvPr>
            <p:ph idx="1"/>
          </p:nvPr>
        </p:nvSpPr>
        <p:spPr>
          <a:xfrm>
            <a:off x="693683" y="1782670"/>
            <a:ext cx="11004331" cy="4365880"/>
          </a:xfrm>
        </p:spPr>
        <p:txBody>
          <a:bodyPr>
            <a:noAutofit/>
          </a:bodyPr>
          <a:lstStyle/>
          <a:p>
            <a:pPr marL="361950" indent="-361950">
              <a:buFont typeface="Arial" panose="020B0604020202020204" pitchFamily="34" charset="0"/>
              <a:buChar char="•"/>
            </a:pPr>
            <a:r>
              <a:rPr lang="en-AU" sz="2200" dirty="0"/>
              <a:t>Cosine similarity </a:t>
            </a:r>
            <a:r>
              <a:rPr lang="en-AU" sz="2200" dirty="0" smtClean="0"/>
              <a:t> </a:t>
            </a:r>
            <a:r>
              <a:rPr lang="en-AU" sz="2200" dirty="0"/>
              <a:t>measures the smallest angle between two vectors (the angle </a:t>
            </a:r>
            <a:r>
              <a:rPr lang="en-AU" sz="2200" dirty="0">
                <a:latin typeface="Courier" panose="02060409020205020404" pitchFamily="49" charset="0"/>
              </a:rPr>
              <a:t>theta</a:t>
            </a:r>
            <a:r>
              <a:rPr lang="en-AU" sz="2200" dirty="0"/>
              <a:t> between two vectors is assumed to be between 0 and 90 degrees). </a:t>
            </a:r>
            <a:endParaRPr lang="en-AU" sz="2200" dirty="0" smtClean="0"/>
          </a:p>
          <a:p>
            <a:pPr marL="361950" indent="-361950">
              <a:buFont typeface="Arial" panose="020B0604020202020204" pitchFamily="34" charset="0"/>
              <a:buChar char="•"/>
            </a:pPr>
            <a:r>
              <a:rPr lang="en-AU" sz="2200" dirty="0" smtClean="0"/>
              <a:t>Two </a:t>
            </a:r>
            <a:r>
              <a:rPr lang="en-AU" sz="2200" dirty="0"/>
              <a:t>perpendicular vectors (</a:t>
            </a:r>
            <a:r>
              <a:rPr lang="en-AU" sz="2200" dirty="0">
                <a:latin typeface="Courier" panose="02060409020205020404" pitchFamily="49" charset="0"/>
              </a:rPr>
              <a:t>theta</a:t>
            </a:r>
            <a:r>
              <a:rPr lang="en-AU" sz="2200" dirty="0"/>
              <a:t> = 90 degrees) are the most dissimilar; the cosine of 90 degrees is 0</a:t>
            </a:r>
            <a:r>
              <a:rPr lang="en-AU" sz="2200" dirty="0" smtClean="0"/>
              <a:t>.</a:t>
            </a:r>
          </a:p>
          <a:p>
            <a:pPr marL="361950" indent="-361950">
              <a:buFont typeface="Arial" panose="020B0604020202020204" pitchFamily="34" charset="0"/>
              <a:buChar char="•"/>
            </a:pPr>
            <a:r>
              <a:rPr lang="en-AU" sz="2200" dirty="0" smtClean="0"/>
              <a:t>Two </a:t>
            </a:r>
            <a:r>
              <a:rPr lang="en-AU" sz="2200" dirty="0"/>
              <a:t>parallel vectors are the most similar (identical, if you assume they’re both based at the origin); the cosine of 0 degrees is 1</a:t>
            </a:r>
            <a:r>
              <a:rPr lang="en-AU" sz="2200" dirty="0" smtClean="0"/>
              <a:t>.</a:t>
            </a:r>
          </a:p>
          <a:p>
            <a:pPr marL="361950" indent="-361950">
              <a:buFont typeface="Arial" panose="020B0604020202020204" pitchFamily="34" charset="0"/>
              <a:buChar char="•"/>
            </a:pPr>
            <a:r>
              <a:rPr lang="en-AU" sz="2200" dirty="0" smtClean="0"/>
              <a:t> </a:t>
            </a:r>
            <a:r>
              <a:rPr lang="en-AU" sz="2200" dirty="0"/>
              <a:t>From elementary geometry, you can derive that the cosine of the angle between two vectors is given by the normalized dot product between the two vectors:</a:t>
            </a:r>
          </a:p>
          <a:p>
            <a:pPr marL="361950" indent="-361950">
              <a:buFont typeface="Arial" panose="020B0604020202020204" pitchFamily="34" charset="0"/>
              <a:buChar char="•"/>
            </a:pPr>
            <a:r>
              <a:rPr lang="en-AU" sz="2200" dirty="0">
                <a:latin typeface="Courier" panose="02060409020205020404" pitchFamily="49" charset="0"/>
              </a:rPr>
              <a:t>dot(x, y) &lt;- sum( x[1]*y[1] + x[2]*y[2] + ... ) </a:t>
            </a:r>
            <a:r>
              <a:rPr lang="en-AU" sz="2200" dirty="0" err="1">
                <a:latin typeface="Courier" panose="02060409020205020404" pitchFamily="49" charset="0"/>
              </a:rPr>
              <a:t>cossim</a:t>
            </a:r>
            <a:r>
              <a:rPr lang="en-AU" sz="2200" dirty="0">
                <a:latin typeface="Courier" panose="02060409020205020404" pitchFamily="49" charset="0"/>
              </a:rPr>
              <a:t>(x, y) &lt;- dot(x, y)/(</a:t>
            </a:r>
            <a:r>
              <a:rPr lang="en-AU" sz="2200" dirty="0" err="1">
                <a:latin typeface="Courier" panose="02060409020205020404" pitchFamily="49" charset="0"/>
              </a:rPr>
              <a:t>sqrt</a:t>
            </a:r>
            <a:r>
              <a:rPr lang="en-AU" sz="2200" dirty="0">
                <a:latin typeface="Courier" panose="02060409020205020404" pitchFamily="49" charset="0"/>
              </a:rPr>
              <a:t>(dot(</a:t>
            </a:r>
            <a:r>
              <a:rPr lang="en-AU" sz="2200" dirty="0" err="1">
                <a:latin typeface="Courier" panose="02060409020205020404" pitchFamily="49" charset="0"/>
              </a:rPr>
              <a:t>x,x</a:t>
            </a:r>
            <a:r>
              <a:rPr lang="en-AU" sz="2200" dirty="0">
                <a:latin typeface="Courier" panose="02060409020205020404" pitchFamily="49" charset="0"/>
              </a:rPr>
              <a:t>)*dot(</a:t>
            </a:r>
            <a:r>
              <a:rPr lang="en-AU" sz="2200" dirty="0" err="1">
                <a:latin typeface="Courier" panose="02060409020205020404" pitchFamily="49" charset="0"/>
              </a:rPr>
              <a:t>y,y</a:t>
            </a:r>
            <a:r>
              <a:rPr lang="en-AU" sz="2200" dirty="0" smtClean="0">
                <a:latin typeface="Courier" panose="02060409020205020404" pitchFamily="49" charset="0"/>
              </a:rPr>
              <a:t>)))</a:t>
            </a:r>
          </a:p>
          <a:p>
            <a:pPr marL="361950" indent="-361950">
              <a:buFont typeface="Arial" panose="020B0604020202020204" pitchFamily="34" charset="0"/>
              <a:buChar char="•"/>
            </a:pPr>
            <a:r>
              <a:rPr lang="en-AU" sz="2200" dirty="0" smtClean="0"/>
              <a:t>You </a:t>
            </a:r>
            <a:r>
              <a:rPr lang="en-AU" sz="2200" dirty="0"/>
              <a:t>can turn the cosine similarity into a pseudo distance by subtracting it from</a:t>
            </a:r>
            <a:r>
              <a:rPr lang="en-AU" sz="2200" dirty="0">
                <a:latin typeface="Courier" panose="02060409020205020404" pitchFamily="49" charset="0"/>
              </a:rPr>
              <a:t> 1.0 </a:t>
            </a:r>
            <a:r>
              <a:rPr lang="en-AU" sz="2200" dirty="0"/>
              <a:t>(though to get an actual metric, you should use </a:t>
            </a:r>
            <a:r>
              <a:rPr lang="en-AU" sz="2200" dirty="0">
                <a:latin typeface="Courier" panose="02060409020205020404" pitchFamily="49" charset="0"/>
              </a:rPr>
              <a:t>1 - 2*</a:t>
            </a:r>
            <a:r>
              <a:rPr lang="en-AU" sz="2200" dirty="0" err="1">
                <a:latin typeface="Courier" panose="02060409020205020404" pitchFamily="49" charset="0"/>
              </a:rPr>
              <a:t>acos</a:t>
            </a:r>
            <a:r>
              <a:rPr lang="en-AU" sz="2200" dirty="0">
                <a:latin typeface="Courier" panose="02060409020205020404" pitchFamily="49" charset="0"/>
              </a:rPr>
              <a:t>(</a:t>
            </a:r>
            <a:r>
              <a:rPr lang="en-AU" sz="2200" dirty="0" err="1">
                <a:latin typeface="Courier" panose="02060409020205020404" pitchFamily="49" charset="0"/>
              </a:rPr>
              <a:t>cossim</a:t>
            </a:r>
            <a:r>
              <a:rPr lang="en-AU" sz="2200" dirty="0">
                <a:latin typeface="Courier" panose="02060409020205020404" pitchFamily="49" charset="0"/>
              </a:rPr>
              <a:t>(</a:t>
            </a:r>
            <a:r>
              <a:rPr lang="en-AU" sz="2200" dirty="0" err="1">
                <a:latin typeface="Courier" panose="02060409020205020404" pitchFamily="49" charset="0"/>
              </a:rPr>
              <a:t>x,y</a:t>
            </a:r>
            <a:r>
              <a:rPr lang="en-AU" sz="2200" dirty="0">
                <a:latin typeface="Courier" panose="02060409020205020404" pitchFamily="49" charset="0"/>
              </a:rPr>
              <a:t>))/pi</a:t>
            </a:r>
            <a:r>
              <a:rPr lang="en-AU" sz="2200" dirty="0" smtClean="0">
                <a:latin typeface="Courier" panose="02060409020205020404" pitchFamily="49" charset="0"/>
              </a:rPr>
              <a:t>).</a:t>
            </a:r>
            <a:endParaRPr lang="en-AU" sz="2200" dirty="0">
              <a:latin typeface="Courier" panose="02060409020205020404" pitchFamily="49" charset="0"/>
            </a:endParaRPr>
          </a:p>
        </p:txBody>
      </p:sp>
    </p:spTree>
    <p:extLst>
      <p:ext uri="{BB962C8B-B14F-4D97-AF65-F5344CB8AC3E}">
        <p14:creationId xmlns:p14="http://schemas.microsoft.com/office/powerpoint/2010/main" val="2024263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Preparing the </a:t>
            </a:r>
            <a:r>
              <a:rPr lang="en-AU" b="1" dirty="0" smtClean="0"/>
              <a:t>data</a:t>
            </a:r>
            <a:endParaRPr lang="en-AU" dirty="0"/>
          </a:p>
        </p:txBody>
      </p:sp>
      <p:sp>
        <p:nvSpPr>
          <p:cNvPr id="3" name="Content Placeholder 2"/>
          <p:cNvSpPr>
            <a:spLocks noGrp="1"/>
          </p:cNvSpPr>
          <p:nvPr>
            <p:ph idx="1"/>
          </p:nvPr>
        </p:nvSpPr>
        <p:spPr/>
        <p:txBody>
          <a:bodyPr>
            <a:normAutofit/>
          </a:bodyPr>
          <a:lstStyle/>
          <a:p>
            <a:pPr marL="361950" indent="-361950">
              <a:buFont typeface="Arial" panose="020B0604020202020204" pitchFamily="34" charset="0"/>
              <a:buChar char="•"/>
            </a:pPr>
            <a:r>
              <a:rPr lang="en-AU" sz="3200" dirty="0" smtClean="0"/>
              <a:t>We will use small </a:t>
            </a:r>
            <a:r>
              <a:rPr lang="en-AU" sz="3200" dirty="0"/>
              <a:t>dataset from 1973 on protein consumption from nine different food groups in 25 countries in </a:t>
            </a:r>
            <a:r>
              <a:rPr lang="en-AU" sz="3200" dirty="0" smtClean="0"/>
              <a:t>Europe.</a:t>
            </a:r>
          </a:p>
          <a:p>
            <a:pPr marL="361950" indent="-361950">
              <a:buFont typeface="Arial" panose="020B0604020202020204" pitchFamily="34" charset="0"/>
              <a:buChar char="•"/>
            </a:pPr>
            <a:r>
              <a:rPr lang="en-AU" sz="3200" dirty="0"/>
              <a:t>The goal is to group the countries based on patterns in their protein consumption. </a:t>
            </a:r>
            <a:endParaRPr lang="en-AU" sz="3200" dirty="0" smtClean="0"/>
          </a:p>
          <a:p>
            <a:pPr marL="361950" indent="-361950">
              <a:buFont typeface="Arial" panose="020B0604020202020204" pitchFamily="34" charset="0"/>
              <a:buChar char="•"/>
            </a:pPr>
            <a:r>
              <a:rPr lang="en-AU" sz="3200" dirty="0"/>
              <a:t>The dataset is loaded into R </a:t>
            </a:r>
            <a:r>
              <a:rPr lang="en-AU" sz="3200" dirty="0" smtClean="0"/>
              <a:t>as </a:t>
            </a:r>
            <a:r>
              <a:rPr lang="en-AU" sz="3200" dirty="0"/>
              <a:t>a data frame called </a:t>
            </a:r>
            <a:r>
              <a:rPr lang="en-AU" sz="3200" dirty="0">
                <a:latin typeface="Courier" panose="02060409020205020404" pitchFamily="49" charset="0"/>
              </a:rPr>
              <a:t>protein</a:t>
            </a:r>
            <a:r>
              <a:rPr lang="en-AU" sz="3200" dirty="0"/>
              <a:t>, as shown in the next </a:t>
            </a:r>
            <a:r>
              <a:rPr lang="en-AU" sz="3200" dirty="0" smtClean="0"/>
              <a:t>slide.</a:t>
            </a:r>
          </a:p>
          <a:p>
            <a:pPr marL="361950" indent="-361950">
              <a:buFont typeface="Arial" panose="020B0604020202020204" pitchFamily="34" charset="0"/>
              <a:buChar char="•"/>
            </a:pPr>
            <a:endParaRPr lang="en-AU" sz="3200" dirty="0"/>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225973" y="17458"/>
            <a:ext cx="11613930" cy="6540992"/>
          </a:xfrm>
        </p:spPr>
        <p:txBody>
          <a:bodyPr>
            <a:normAutofit/>
          </a:bodyPr>
          <a:lstStyle/>
          <a:p>
            <a:r>
              <a:rPr lang="en-AU" dirty="0"/>
              <a:t>protein &lt;- </a:t>
            </a:r>
            <a:r>
              <a:rPr lang="en-AU" dirty="0" err="1"/>
              <a:t>read.table</a:t>
            </a:r>
            <a:r>
              <a:rPr lang="en-AU" dirty="0"/>
              <a:t>(“protein.txt”, </a:t>
            </a:r>
            <a:r>
              <a:rPr lang="en-AU" dirty="0" err="1"/>
              <a:t>sep</a:t>
            </a:r>
            <a:r>
              <a:rPr lang="en-AU" dirty="0"/>
              <a:t>=”\t”, header=TRUE</a:t>
            </a:r>
            <a:r>
              <a:rPr lang="en-AU" dirty="0" smtClean="0"/>
              <a:t>)</a:t>
            </a:r>
          </a:p>
          <a:p>
            <a:r>
              <a:rPr lang="en-AU" dirty="0" smtClean="0"/>
              <a:t>summary(protein) </a:t>
            </a:r>
          </a:p>
          <a:p>
            <a:r>
              <a:rPr lang="en-AU" dirty="0" smtClean="0"/>
              <a:t>Country 	</a:t>
            </a:r>
            <a:r>
              <a:rPr lang="en-AU" dirty="0" err="1" smtClean="0"/>
              <a:t>RedMeat</a:t>
            </a:r>
            <a:r>
              <a:rPr lang="en-AU" dirty="0" smtClean="0"/>
              <a:t>	 </a:t>
            </a:r>
            <a:r>
              <a:rPr lang="en-AU" dirty="0" err="1"/>
              <a:t>WhiteMeat</a:t>
            </a:r>
            <a:r>
              <a:rPr lang="en-AU" dirty="0"/>
              <a:t> 	</a:t>
            </a:r>
            <a:r>
              <a:rPr lang="en-AU" dirty="0" smtClean="0"/>
              <a:t>Eggs </a:t>
            </a:r>
          </a:p>
          <a:p>
            <a:r>
              <a:rPr lang="en-AU" dirty="0" smtClean="0"/>
              <a:t>Albania </a:t>
            </a:r>
            <a:r>
              <a:rPr lang="en-AU" dirty="0"/>
              <a:t>: </a:t>
            </a:r>
            <a:r>
              <a:rPr lang="en-AU" dirty="0" smtClean="0"/>
              <a:t>	1 </a:t>
            </a:r>
            <a:r>
              <a:rPr lang="en-AU" dirty="0"/>
              <a:t>Min. : 4.400 </a:t>
            </a:r>
            <a:r>
              <a:rPr lang="en-AU" dirty="0" smtClean="0"/>
              <a:t>	Min</a:t>
            </a:r>
            <a:r>
              <a:rPr lang="en-AU" dirty="0"/>
              <a:t>. : </a:t>
            </a:r>
            <a:r>
              <a:rPr lang="en-AU" dirty="0" smtClean="0"/>
              <a:t>1.400	 </a:t>
            </a:r>
            <a:r>
              <a:rPr lang="en-AU" dirty="0"/>
              <a:t>Min. :</a:t>
            </a:r>
            <a:r>
              <a:rPr lang="en-AU" dirty="0" smtClean="0"/>
              <a:t>0.500</a:t>
            </a:r>
          </a:p>
          <a:p>
            <a:r>
              <a:rPr lang="en-AU" dirty="0" smtClean="0"/>
              <a:t>Austria </a:t>
            </a:r>
            <a:r>
              <a:rPr lang="en-AU" dirty="0"/>
              <a:t>: </a:t>
            </a:r>
            <a:r>
              <a:rPr lang="en-AU" dirty="0" smtClean="0"/>
              <a:t>	1 </a:t>
            </a:r>
            <a:r>
              <a:rPr lang="en-AU" dirty="0"/>
              <a:t>1st Qu.: 7.800 </a:t>
            </a:r>
            <a:r>
              <a:rPr lang="en-AU" dirty="0" smtClean="0"/>
              <a:t>	1st </a:t>
            </a:r>
            <a:r>
              <a:rPr lang="en-AU" dirty="0"/>
              <a:t>Qu.: 4.900 </a:t>
            </a:r>
            <a:r>
              <a:rPr lang="en-AU" dirty="0" smtClean="0"/>
              <a:t>	1st </a:t>
            </a:r>
            <a:r>
              <a:rPr lang="en-AU" dirty="0"/>
              <a:t>Qu.:</a:t>
            </a:r>
            <a:r>
              <a:rPr lang="en-AU" dirty="0" smtClean="0"/>
              <a:t>2.700</a:t>
            </a:r>
          </a:p>
          <a:p>
            <a:r>
              <a:rPr lang="en-AU" dirty="0" smtClean="0"/>
              <a:t> </a:t>
            </a:r>
            <a:r>
              <a:rPr lang="en-AU" dirty="0"/>
              <a:t>Belgium : </a:t>
            </a:r>
            <a:r>
              <a:rPr lang="en-AU" dirty="0" smtClean="0"/>
              <a:t>	1 </a:t>
            </a:r>
            <a:r>
              <a:rPr lang="en-AU" dirty="0"/>
              <a:t>Median : 9.500 </a:t>
            </a:r>
            <a:r>
              <a:rPr lang="en-AU" dirty="0" smtClean="0"/>
              <a:t>	Median </a:t>
            </a:r>
            <a:r>
              <a:rPr lang="en-AU" dirty="0"/>
              <a:t>: 7.800 </a:t>
            </a:r>
            <a:r>
              <a:rPr lang="en-AU" dirty="0" smtClean="0"/>
              <a:t>	Median </a:t>
            </a:r>
            <a:r>
              <a:rPr lang="en-AU" dirty="0"/>
              <a:t>:2.900 </a:t>
            </a:r>
            <a:endParaRPr lang="en-AU" dirty="0" smtClean="0"/>
          </a:p>
          <a:p>
            <a:r>
              <a:rPr lang="en-AU" dirty="0" smtClean="0"/>
              <a:t>Bulgaria </a:t>
            </a:r>
            <a:r>
              <a:rPr lang="en-AU" dirty="0"/>
              <a:t>: </a:t>
            </a:r>
            <a:r>
              <a:rPr lang="en-AU" dirty="0" smtClean="0"/>
              <a:t>	1 </a:t>
            </a:r>
            <a:r>
              <a:rPr lang="en-AU" dirty="0"/>
              <a:t>Mean : 9.828 </a:t>
            </a:r>
            <a:r>
              <a:rPr lang="en-AU" dirty="0" smtClean="0"/>
              <a:t>	Mean </a:t>
            </a:r>
            <a:r>
              <a:rPr lang="en-AU" dirty="0"/>
              <a:t>: 7.896 </a:t>
            </a:r>
            <a:r>
              <a:rPr lang="en-AU" dirty="0" smtClean="0"/>
              <a:t>	Mean </a:t>
            </a:r>
            <a:r>
              <a:rPr lang="en-AU" dirty="0"/>
              <a:t>:2.936 </a:t>
            </a:r>
            <a:r>
              <a:rPr lang="en-AU" dirty="0" smtClean="0"/>
              <a:t>	</a:t>
            </a:r>
          </a:p>
          <a:p>
            <a:r>
              <a:rPr lang="en-AU" dirty="0" smtClean="0"/>
              <a:t>Czechoslovakia</a:t>
            </a:r>
            <a:r>
              <a:rPr lang="en-AU" dirty="0"/>
              <a:t>: </a:t>
            </a:r>
            <a:r>
              <a:rPr lang="en-AU" dirty="0" smtClean="0"/>
              <a:t>	1 </a:t>
            </a:r>
            <a:r>
              <a:rPr lang="en-AU" dirty="0"/>
              <a:t>3rd Qu.:10.600 3rd Qu.:10.800 </a:t>
            </a:r>
            <a:r>
              <a:rPr lang="en-AU" dirty="0" smtClean="0"/>
              <a:t>	3rd </a:t>
            </a:r>
            <a:r>
              <a:rPr lang="en-AU" dirty="0"/>
              <a:t>Qu.:3.700 </a:t>
            </a:r>
            <a:r>
              <a:rPr lang="en-AU" dirty="0" smtClean="0"/>
              <a:t>	]</a:t>
            </a:r>
          </a:p>
          <a:p>
            <a:r>
              <a:rPr lang="en-AU" dirty="0" smtClean="0"/>
              <a:t>Denmark </a:t>
            </a:r>
            <a:r>
              <a:rPr lang="en-AU" dirty="0"/>
              <a:t>: </a:t>
            </a:r>
            <a:r>
              <a:rPr lang="en-AU" dirty="0" smtClean="0"/>
              <a:t>	1 </a:t>
            </a:r>
            <a:r>
              <a:rPr lang="en-AU" dirty="0"/>
              <a:t>Max. :18.000 </a:t>
            </a:r>
            <a:r>
              <a:rPr lang="en-AU" dirty="0" smtClean="0"/>
              <a:t>	Max</a:t>
            </a:r>
            <a:r>
              <a:rPr lang="en-AU" dirty="0"/>
              <a:t>. :14.000 </a:t>
            </a:r>
            <a:r>
              <a:rPr lang="en-AU" dirty="0" smtClean="0"/>
              <a:t>	Max</a:t>
            </a:r>
            <a:r>
              <a:rPr lang="en-AU" dirty="0"/>
              <a:t>. :4.700 </a:t>
            </a:r>
            <a:endParaRPr lang="en-AU" dirty="0" smtClean="0"/>
          </a:p>
          <a:p>
            <a:r>
              <a:rPr lang="en-AU" dirty="0" smtClean="0"/>
              <a:t>(</a:t>
            </a:r>
            <a:r>
              <a:rPr lang="en-AU" dirty="0"/>
              <a:t>Other) </a:t>
            </a:r>
            <a:r>
              <a:rPr lang="en-AU" dirty="0" smtClean="0"/>
              <a:t>:19 </a:t>
            </a:r>
            <a:r>
              <a:rPr lang="en-AU" dirty="0"/>
              <a:t>Milk Fish Cereals Starch </a:t>
            </a:r>
          </a:p>
          <a:p>
            <a:r>
              <a:rPr lang="en-AU" dirty="0" smtClean="0"/>
              <a:t> Min</a:t>
            </a:r>
            <a:r>
              <a:rPr lang="en-AU" dirty="0"/>
              <a:t>. : 4.90 </a:t>
            </a:r>
            <a:r>
              <a:rPr lang="en-AU" dirty="0" smtClean="0"/>
              <a:t>	Min</a:t>
            </a:r>
            <a:r>
              <a:rPr lang="en-AU" dirty="0"/>
              <a:t>. : 0.200 </a:t>
            </a:r>
            <a:r>
              <a:rPr lang="en-AU" dirty="0" smtClean="0"/>
              <a:t>	Min</a:t>
            </a:r>
            <a:r>
              <a:rPr lang="en-AU" dirty="0"/>
              <a:t>. :18.60 </a:t>
            </a:r>
            <a:r>
              <a:rPr lang="en-AU" dirty="0" smtClean="0"/>
              <a:t>	Min</a:t>
            </a:r>
            <a:r>
              <a:rPr lang="en-AU" dirty="0"/>
              <a:t>. :0.600 </a:t>
            </a:r>
            <a:r>
              <a:rPr lang="en-AU" dirty="0" smtClean="0"/>
              <a:t>	1st </a:t>
            </a:r>
            <a:r>
              <a:rPr lang="en-AU" dirty="0"/>
              <a:t>Qu.:11.10 </a:t>
            </a:r>
            <a:r>
              <a:rPr lang="en-AU" dirty="0" smtClean="0"/>
              <a:t>	1st </a:t>
            </a:r>
            <a:r>
              <a:rPr lang="en-AU" dirty="0"/>
              <a:t>Qu.: 2.100 1st Qu.:24.30 </a:t>
            </a:r>
            <a:r>
              <a:rPr lang="en-AU" dirty="0" smtClean="0"/>
              <a:t>	1st </a:t>
            </a:r>
            <a:r>
              <a:rPr lang="en-AU" dirty="0"/>
              <a:t>Qu.:3.100 </a:t>
            </a:r>
            <a:r>
              <a:rPr lang="en-AU" dirty="0" smtClean="0"/>
              <a:t>	Median </a:t>
            </a:r>
            <a:r>
              <a:rPr lang="en-AU" dirty="0"/>
              <a:t>:</a:t>
            </a:r>
            <a:r>
              <a:rPr lang="en-AU" dirty="0" smtClean="0"/>
              <a:t>17.60	 </a:t>
            </a:r>
            <a:r>
              <a:rPr lang="en-AU" dirty="0"/>
              <a:t>Median : 3.400 </a:t>
            </a:r>
            <a:r>
              <a:rPr lang="en-AU" dirty="0" smtClean="0"/>
              <a:t>	Median </a:t>
            </a:r>
            <a:r>
              <a:rPr lang="en-AU" dirty="0"/>
              <a:t>:</a:t>
            </a:r>
            <a:r>
              <a:rPr lang="en-AU" dirty="0" smtClean="0"/>
              <a:t>28.00	 </a:t>
            </a:r>
            <a:r>
              <a:rPr lang="en-AU" dirty="0"/>
              <a:t>Median :4.700 </a:t>
            </a:r>
          </a:p>
          <a:p>
            <a:r>
              <a:rPr lang="en-AU" dirty="0" smtClean="0"/>
              <a:t>Mean </a:t>
            </a:r>
            <a:r>
              <a:rPr lang="en-AU" dirty="0"/>
              <a:t>:17.11 </a:t>
            </a:r>
            <a:r>
              <a:rPr lang="en-AU" dirty="0" smtClean="0"/>
              <a:t>	Mean </a:t>
            </a:r>
            <a:r>
              <a:rPr lang="en-AU" dirty="0"/>
              <a:t>: </a:t>
            </a:r>
            <a:r>
              <a:rPr lang="en-AU" dirty="0" smtClean="0"/>
              <a:t>4.284	 </a:t>
            </a:r>
            <a:r>
              <a:rPr lang="en-AU" dirty="0"/>
              <a:t>Mean :32.25 </a:t>
            </a:r>
            <a:r>
              <a:rPr lang="en-AU" dirty="0" smtClean="0"/>
              <a:t>	Mean </a:t>
            </a:r>
            <a:r>
              <a:rPr lang="en-AU" dirty="0"/>
              <a:t>:4.276 </a:t>
            </a:r>
            <a:r>
              <a:rPr lang="en-AU" dirty="0" smtClean="0"/>
              <a:t>	3rd </a:t>
            </a:r>
            <a:r>
              <a:rPr lang="en-AU" dirty="0"/>
              <a:t>Qu.:</a:t>
            </a:r>
            <a:r>
              <a:rPr lang="en-AU" dirty="0" smtClean="0"/>
              <a:t>23.30	 </a:t>
            </a:r>
            <a:r>
              <a:rPr lang="en-AU" dirty="0"/>
              <a:t>3rd Qu.: 5.800 3rd Qu.:40.10 </a:t>
            </a:r>
            <a:r>
              <a:rPr lang="en-AU" dirty="0" smtClean="0"/>
              <a:t>	3rd </a:t>
            </a:r>
            <a:r>
              <a:rPr lang="en-AU" dirty="0"/>
              <a:t>Qu.:5.700 </a:t>
            </a:r>
            <a:r>
              <a:rPr lang="en-AU" dirty="0" smtClean="0"/>
              <a:t>	Max</a:t>
            </a:r>
            <a:r>
              <a:rPr lang="en-AU" dirty="0"/>
              <a:t>. :</a:t>
            </a:r>
            <a:r>
              <a:rPr lang="en-AU" dirty="0" smtClean="0"/>
              <a:t>33.70	 </a:t>
            </a:r>
            <a:r>
              <a:rPr lang="en-AU" dirty="0"/>
              <a:t>Max. :</a:t>
            </a:r>
            <a:r>
              <a:rPr lang="en-AU" dirty="0" smtClean="0"/>
              <a:t>14.200	 </a:t>
            </a:r>
            <a:r>
              <a:rPr lang="en-AU" dirty="0"/>
              <a:t>Max. :56.70 </a:t>
            </a:r>
            <a:r>
              <a:rPr lang="en-AU" dirty="0" smtClean="0"/>
              <a:t>	Max</a:t>
            </a:r>
            <a:r>
              <a:rPr lang="en-AU" dirty="0"/>
              <a:t>. :</a:t>
            </a:r>
            <a:r>
              <a:rPr lang="en-AU" dirty="0" smtClean="0"/>
              <a:t>6.500	    Nuts </a:t>
            </a:r>
            <a:r>
              <a:rPr lang="en-AU" dirty="0" err="1"/>
              <a:t>Fr.Veg</a:t>
            </a:r>
            <a:r>
              <a:rPr lang="en-AU" dirty="0"/>
              <a:t> Min. :0.700 </a:t>
            </a:r>
            <a:r>
              <a:rPr lang="en-AU" dirty="0" smtClean="0"/>
              <a:t>	Min</a:t>
            </a:r>
            <a:r>
              <a:rPr lang="en-AU" dirty="0"/>
              <a:t>. :1.400 </a:t>
            </a:r>
            <a:r>
              <a:rPr lang="en-AU" dirty="0" smtClean="0"/>
              <a:t>	1st </a:t>
            </a:r>
            <a:r>
              <a:rPr lang="en-AU" dirty="0"/>
              <a:t>Qu.:1.500 </a:t>
            </a:r>
            <a:r>
              <a:rPr lang="en-AU" dirty="0" smtClean="0"/>
              <a:t>	1st </a:t>
            </a:r>
            <a:r>
              <a:rPr lang="en-AU" dirty="0"/>
              <a:t>Qu.:</a:t>
            </a:r>
            <a:r>
              <a:rPr lang="en-AU" dirty="0" smtClean="0"/>
              <a:t>2.900	 </a:t>
            </a:r>
            <a:r>
              <a:rPr lang="en-AU" dirty="0"/>
              <a:t>Median :</a:t>
            </a:r>
            <a:r>
              <a:rPr lang="en-AU" dirty="0" smtClean="0"/>
              <a:t>2.400	 </a:t>
            </a:r>
            <a:r>
              <a:rPr lang="en-AU" dirty="0"/>
              <a:t>Median :3.800 Mean :3.072 </a:t>
            </a:r>
            <a:r>
              <a:rPr lang="en-AU" dirty="0" smtClean="0"/>
              <a:t>	Mean </a:t>
            </a:r>
            <a:r>
              <a:rPr lang="en-AU" dirty="0"/>
              <a:t>:4.136 </a:t>
            </a:r>
            <a:r>
              <a:rPr lang="en-AU" dirty="0" smtClean="0"/>
              <a:t>	3rd </a:t>
            </a:r>
            <a:r>
              <a:rPr lang="en-AU" dirty="0"/>
              <a:t>Qu.:4.700 </a:t>
            </a:r>
            <a:r>
              <a:rPr lang="en-AU" dirty="0" smtClean="0"/>
              <a:t>	3rd </a:t>
            </a:r>
            <a:r>
              <a:rPr lang="en-AU" dirty="0"/>
              <a:t>Qu.:</a:t>
            </a:r>
            <a:r>
              <a:rPr lang="en-AU" dirty="0" smtClean="0"/>
              <a:t>4.900	 </a:t>
            </a:r>
            <a:r>
              <a:rPr lang="en-AU" dirty="0"/>
              <a:t>Max. :</a:t>
            </a:r>
            <a:r>
              <a:rPr lang="en-AU" dirty="0" smtClean="0"/>
              <a:t>7.800	 </a:t>
            </a:r>
            <a:r>
              <a:rPr lang="en-AU" dirty="0"/>
              <a:t>Max. :7.900</a:t>
            </a:r>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Units and </a:t>
            </a:r>
            <a:r>
              <a:rPr lang="en-AU" b="1" dirty="0" smtClean="0"/>
              <a:t>scaling</a:t>
            </a:r>
            <a:endParaRPr lang="en-AU" dirty="0"/>
          </a:p>
        </p:txBody>
      </p:sp>
      <p:sp>
        <p:nvSpPr>
          <p:cNvPr id="3" name="Content Placeholder 2"/>
          <p:cNvSpPr>
            <a:spLocks noGrp="1"/>
          </p:cNvSpPr>
          <p:nvPr>
            <p:ph idx="1"/>
          </p:nvPr>
        </p:nvSpPr>
        <p:spPr>
          <a:xfrm>
            <a:off x="457199" y="1845734"/>
            <a:ext cx="11477297" cy="4618128"/>
          </a:xfrm>
        </p:spPr>
        <p:txBody>
          <a:bodyPr>
            <a:noAutofit/>
          </a:bodyPr>
          <a:lstStyle/>
          <a:p>
            <a:pPr marL="361950" indent="-361950">
              <a:buFont typeface="Arial" panose="020B0604020202020204" pitchFamily="34" charset="0"/>
              <a:buChar char="•"/>
            </a:pPr>
            <a:r>
              <a:rPr lang="en-AU" sz="2400" dirty="0"/>
              <a:t>The documentation for this dataset doesn’t mention what the units of measurement are, though we can assume all the columns are measured in the same units</a:t>
            </a:r>
            <a:r>
              <a:rPr lang="en-AU" sz="2400" dirty="0" smtClean="0"/>
              <a:t>.</a:t>
            </a:r>
          </a:p>
          <a:p>
            <a:pPr marL="361950" indent="-361950">
              <a:buFont typeface="Arial" panose="020B0604020202020204" pitchFamily="34" charset="0"/>
              <a:buChar char="•"/>
            </a:pPr>
            <a:r>
              <a:rPr lang="en-AU" sz="2400" dirty="0" smtClean="0"/>
              <a:t> </a:t>
            </a:r>
            <a:r>
              <a:rPr lang="en-AU" sz="2400" dirty="0"/>
              <a:t>This is important: units (or more precisely, disparity in units) affect what </a:t>
            </a:r>
            <a:r>
              <a:rPr lang="en-AU" sz="2400" dirty="0" err="1"/>
              <a:t>clusterings</a:t>
            </a:r>
            <a:r>
              <a:rPr lang="en-AU" sz="2400" dirty="0"/>
              <a:t> an algorithm will discover. If you measure vital statistics of your subjects as age in years, height in feet, and weight in pounds, you’ll get different distances—and possibly different clusters—than if you measure age in years, height in meters, and weight in kilograms.</a:t>
            </a:r>
          </a:p>
          <a:p>
            <a:pPr marL="361950" indent="-361950">
              <a:buFont typeface="Arial" panose="020B0604020202020204" pitchFamily="34" charset="0"/>
              <a:buChar char="•"/>
            </a:pPr>
            <a:r>
              <a:rPr lang="en-AU" sz="2400" dirty="0"/>
              <a:t>One way to try to make the clustering more coordinate-free is to transform all the columns to have a mean value of 0 and a standard deviation of 1</a:t>
            </a:r>
            <a:r>
              <a:rPr lang="en-AU" sz="2400" dirty="0" smtClean="0"/>
              <a:t>. </a:t>
            </a:r>
            <a:r>
              <a:rPr lang="en-AU" sz="2400" dirty="0"/>
              <a:t>This makes the standard deviation the unit of measurement in each coordinate. Assuming that your training data has a distribution that accurately represents the population at large, then a standard deviation represents approximately the same degree of difference in every coordinate. </a:t>
            </a:r>
            <a:endParaRPr lang="en-AU" sz="2400" dirty="0" smtClean="0"/>
          </a:p>
          <a:p>
            <a:pPr marL="361950" indent="-361950">
              <a:buFont typeface="Arial" panose="020B0604020202020204" pitchFamily="34" charset="0"/>
              <a:buChar char="•"/>
            </a:pPr>
            <a:r>
              <a:rPr lang="en-AU" sz="2400" dirty="0" smtClean="0"/>
              <a:t>You </a:t>
            </a:r>
            <a:r>
              <a:rPr lang="en-AU" sz="2400" dirty="0"/>
              <a:t>can scale the data in R using the function </a:t>
            </a:r>
            <a:r>
              <a:rPr lang="en-AU" sz="2400" dirty="0">
                <a:latin typeface="Courier" panose="02060409020205020404" pitchFamily="49" charset="0"/>
              </a:rPr>
              <a:t>scale()</a:t>
            </a:r>
            <a:r>
              <a:rPr lang="en-AU" sz="2400" dirty="0">
                <a:latin typeface="Courier" panose="02060409020205020404" pitchFamily="49" charset="0"/>
              </a:rPr>
              <a:t>.</a:t>
            </a:r>
            <a:endParaRPr lang="en-AU" sz="2400" dirty="0">
              <a:latin typeface="Courier" panose="02060409020205020404" pitchFamily="49" charset="0"/>
            </a:endParaRPr>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Hierarchical clustering with </a:t>
            </a:r>
            <a:r>
              <a:rPr lang="en-AU" b="1" dirty="0" err="1"/>
              <a:t>hclust</a:t>
            </a:r>
            <a:r>
              <a:rPr lang="en-AU" b="1" dirty="0" smtClean="0"/>
              <a:t>()</a:t>
            </a:r>
            <a:endParaRPr lang="en-AU" dirty="0"/>
          </a:p>
        </p:txBody>
      </p:sp>
      <p:sp>
        <p:nvSpPr>
          <p:cNvPr id="3" name="Content Placeholder 2"/>
          <p:cNvSpPr>
            <a:spLocks noGrp="1"/>
          </p:cNvSpPr>
          <p:nvPr>
            <p:ph idx="1"/>
          </p:nvPr>
        </p:nvSpPr>
        <p:spPr>
          <a:xfrm>
            <a:off x="614856" y="1782670"/>
            <a:ext cx="11351172" cy="4681190"/>
          </a:xfrm>
        </p:spPr>
        <p:txBody>
          <a:bodyPr>
            <a:normAutofit/>
          </a:bodyPr>
          <a:lstStyle/>
          <a:p>
            <a:pPr marL="361950" indent="-361950">
              <a:buFont typeface="Arial" panose="020B0604020202020204" pitchFamily="34" charset="0"/>
              <a:buChar char="•"/>
            </a:pPr>
            <a:r>
              <a:rPr lang="en-AU" dirty="0"/>
              <a:t>The </a:t>
            </a:r>
            <a:r>
              <a:rPr lang="en-AU" dirty="0" err="1">
                <a:latin typeface="Courier" panose="02060409020205020404" pitchFamily="49" charset="0"/>
              </a:rPr>
              <a:t>hclust</a:t>
            </a:r>
            <a:r>
              <a:rPr lang="en-AU" dirty="0">
                <a:latin typeface="Courier" panose="02060409020205020404" pitchFamily="49" charset="0"/>
              </a:rPr>
              <a:t>()</a:t>
            </a:r>
            <a:r>
              <a:rPr lang="en-AU" dirty="0"/>
              <a:t> function takes as input a distance matrix (as an object of class </a:t>
            </a:r>
            <a:r>
              <a:rPr lang="en-AU" dirty="0" err="1"/>
              <a:t>dist</a:t>
            </a:r>
            <a:r>
              <a:rPr lang="en-AU" dirty="0"/>
              <a:t>), which records the distances between all pairs of points in the data (using any one of a variety of metrics). It returns a </a:t>
            </a:r>
            <a:r>
              <a:rPr lang="en-AU" b="1" i="1" dirty="0" err="1"/>
              <a:t>dendrogram</a:t>
            </a:r>
            <a:r>
              <a:rPr lang="en-AU" dirty="0"/>
              <a:t>: a tree that represents the nested clusters. </a:t>
            </a:r>
            <a:endParaRPr lang="en-AU" dirty="0" smtClean="0"/>
          </a:p>
          <a:p>
            <a:pPr marL="361950" indent="-361950">
              <a:buFont typeface="Arial" panose="020B0604020202020204" pitchFamily="34" charset="0"/>
              <a:buChar char="•"/>
            </a:pPr>
            <a:r>
              <a:rPr lang="en-AU" dirty="0" err="1">
                <a:latin typeface="Courier" panose="02060409020205020404" pitchFamily="49" charset="0"/>
              </a:rPr>
              <a:t>hclust</a:t>
            </a:r>
            <a:r>
              <a:rPr lang="en-AU" dirty="0">
                <a:latin typeface="Courier" panose="02060409020205020404" pitchFamily="49" charset="0"/>
              </a:rPr>
              <a:t>()</a:t>
            </a:r>
            <a:r>
              <a:rPr lang="en-AU" dirty="0"/>
              <a:t> uses one of a variety of clustering methods to produce a tree that records the nested cluster structure. You can compute the distance matrix using the function</a:t>
            </a:r>
            <a:r>
              <a:rPr lang="en-AU" dirty="0">
                <a:latin typeface="Courier" panose="02060409020205020404" pitchFamily="49" charset="0"/>
              </a:rPr>
              <a:t> </a:t>
            </a:r>
            <a:r>
              <a:rPr lang="en-AU" dirty="0" err="1">
                <a:latin typeface="Courier" panose="02060409020205020404" pitchFamily="49" charset="0"/>
              </a:rPr>
              <a:t>dist</a:t>
            </a:r>
            <a:r>
              <a:rPr lang="en-AU" dirty="0">
                <a:latin typeface="Courier" panose="02060409020205020404" pitchFamily="49" charset="0"/>
              </a:rPr>
              <a:t>().</a:t>
            </a:r>
          </a:p>
          <a:p>
            <a:pPr marL="361950" indent="-361950">
              <a:buFont typeface="Arial" panose="020B0604020202020204" pitchFamily="34" charset="0"/>
              <a:buChar char="•"/>
            </a:pPr>
            <a:r>
              <a:rPr lang="en-AU" dirty="0" err="1">
                <a:latin typeface="Courier" panose="02060409020205020404" pitchFamily="49" charset="0"/>
              </a:rPr>
              <a:t>dist</a:t>
            </a:r>
            <a:r>
              <a:rPr lang="en-AU" dirty="0">
                <a:latin typeface="Courier" panose="02060409020205020404" pitchFamily="49" charset="0"/>
              </a:rPr>
              <a:t>()</a:t>
            </a:r>
            <a:r>
              <a:rPr lang="en-AU" dirty="0"/>
              <a:t> will calculate distance functions using the (squared) Euclidean distance (</a:t>
            </a:r>
            <a:r>
              <a:rPr lang="en-AU" dirty="0">
                <a:latin typeface="Courier" panose="02060409020205020404" pitchFamily="49" charset="0"/>
              </a:rPr>
              <a:t>method="</a:t>
            </a:r>
            <a:r>
              <a:rPr lang="en-AU" dirty="0" err="1">
                <a:latin typeface="Courier" panose="02060409020205020404" pitchFamily="49" charset="0"/>
              </a:rPr>
              <a:t>euclidean</a:t>
            </a:r>
            <a:r>
              <a:rPr lang="en-AU" dirty="0"/>
              <a:t>"), the Manhattan distance </a:t>
            </a:r>
            <a:r>
              <a:rPr lang="en-AU" dirty="0" smtClean="0"/>
              <a:t>(</a:t>
            </a:r>
            <a:r>
              <a:rPr lang="en-AU" dirty="0">
                <a:latin typeface="Courier" panose="02060409020205020404" pitchFamily="49" charset="0"/>
              </a:rPr>
              <a:t>method="</a:t>
            </a:r>
            <a:r>
              <a:rPr lang="en-AU" dirty="0" err="1">
                <a:latin typeface="Courier" panose="02060409020205020404" pitchFamily="49" charset="0"/>
              </a:rPr>
              <a:t>manhattan</a:t>
            </a:r>
            <a:r>
              <a:rPr lang="en-AU" dirty="0"/>
              <a:t>"), and something like the Hamming distance, when categorical variables are expanded to indicators (</a:t>
            </a:r>
            <a:r>
              <a:rPr lang="en-AU" dirty="0">
                <a:latin typeface="Courier" panose="02060409020205020404" pitchFamily="49" charset="0"/>
              </a:rPr>
              <a:t>method="binary</a:t>
            </a:r>
            <a:r>
              <a:rPr lang="en-AU" dirty="0"/>
              <a:t>"). </a:t>
            </a:r>
            <a:endParaRPr lang="en-AU" dirty="0" smtClean="0"/>
          </a:p>
          <a:p>
            <a:pPr marL="361950" indent="-361950">
              <a:buFont typeface="Arial" panose="020B0604020202020204" pitchFamily="34" charset="0"/>
              <a:buChar char="•"/>
            </a:pPr>
            <a:r>
              <a:rPr lang="en-AU" dirty="0" smtClean="0"/>
              <a:t>If </a:t>
            </a:r>
            <a:r>
              <a:rPr lang="en-AU" dirty="0"/>
              <a:t>you want to use another distance metric, you’ll have to compute the appropriate distance matrix and convert it to a </a:t>
            </a:r>
            <a:r>
              <a:rPr lang="en-AU" dirty="0" err="1">
                <a:latin typeface="Courier" panose="02060409020205020404" pitchFamily="49" charset="0"/>
              </a:rPr>
              <a:t>dist</a:t>
            </a:r>
            <a:r>
              <a:rPr lang="en-AU" dirty="0"/>
              <a:t> object using the </a:t>
            </a:r>
            <a:r>
              <a:rPr lang="en-AU" dirty="0" err="1">
                <a:latin typeface="Courier" panose="02060409020205020404" pitchFamily="49" charset="0"/>
              </a:rPr>
              <a:t>as.dist</a:t>
            </a:r>
            <a:r>
              <a:rPr lang="en-AU" dirty="0">
                <a:latin typeface="Courier" panose="02060409020205020404" pitchFamily="49" charset="0"/>
              </a:rPr>
              <a:t>() </a:t>
            </a:r>
            <a:r>
              <a:rPr lang="en-AU" dirty="0"/>
              <a:t>call </a:t>
            </a:r>
            <a:r>
              <a:rPr lang="en-AU" dirty="0" smtClean="0"/>
              <a:t>.</a:t>
            </a:r>
          </a:p>
          <a:p>
            <a:pPr marL="361950" indent="-361950">
              <a:buFont typeface="Arial" panose="020B0604020202020204" pitchFamily="34" charset="0"/>
              <a:buChar char="•"/>
            </a:pPr>
            <a:r>
              <a:rPr lang="en-AU" dirty="0" smtClean="0"/>
              <a:t>Let’s </a:t>
            </a:r>
            <a:r>
              <a:rPr lang="en-AU" dirty="0"/>
              <a:t>cluster the protein data. We’ll use Ward’s method, which starts out with each data point as an individual cluster and merges clusters iteratively so as to minimize the </a:t>
            </a:r>
            <a:r>
              <a:rPr lang="en-AU" i="1" dirty="0"/>
              <a:t>total within sum of squares (WSS)</a:t>
            </a:r>
            <a:r>
              <a:rPr lang="en-AU" dirty="0"/>
              <a:t> of the </a:t>
            </a:r>
            <a:r>
              <a:rPr lang="en-AU" dirty="0" smtClean="0"/>
              <a:t>clustering.</a:t>
            </a:r>
            <a:endParaRPr lang="en-AU" dirty="0"/>
          </a:p>
          <a:p>
            <a:pPr marL="361950" indent="-361950">
              <a:buFont typeface="Arial" panose="020B0604020202020204" pitchFamily="34" charset="0"/>
              <a:buChar char="•"/>
            </a:pPr>
            <a:endParaRPr lang="en-AU" dirty="0"/>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4148" y="1628447"/>
            <a:ext cx="6278958" cy="5127733"/>
          </a:xfrm>
        </p:spPr>
        <p:txBody>
          <a:bodyPr>
            <a:normAutofit/>
          </a:bodyPr>
          <a:lstStyle/>
          <a:p>
            <a:pPr marL="361950" indent="-361950">
              <a:buFont typeface="Arial" panose="020B0604020202020204" pitchFamily="34" charset="0"/>
              <a:buChar char="•"/>
            </a:pPr>
            <a:r>
              <a:rPr lang="en-AU" sz="2400" dirty="0"/>
              <a:t>There’s a certain logic to these clusters: the countries in each cluster tend to be in the same geographical region. It makes sense that countries in the same region would have similar dietary habits. You can also see </a:t>
            </a:r>
            <a:r>
              <a:rPr lang="en-AU" sz="2400" dirty="0" smtClean="0"/>
              <a:t>that:</a:t>
            </a:r>
            <a:endParaRPr lang="en-AU" sz="2400" dirty="0"/>
          </a:p>
          <a:p>
            <a:pPr marL="361950" indent="-361950">
              <a:buFont typeface="Wingdings" panose="05000000000000000000" pitchFamily="2" charset="2"/>
              <a:buChar char="Ø"/>
            </a:pPr>
            <a:r>
              <a:rPr lang="en-AU" sz="2400" dirty="0"/>
              <a:t>Cluster 2 is made of countries with higher-than-average red meat consumption.</a:t>
            </a:r>
          </a:p>
          <a:p>
            <a:pPr marL="361950" indent="-361950">
              <a:buFont typeface="Wingdings" panose="05000000000000000000" pitchFamily="2" charset="2"/>
              <a:buChar char="Ø"/>
            </a:pPr>
            <a:r>
              <a:rPr lang="en-AU" sz="2400" dirty="0"/>
              <a:t>Cluster 4 contains countries with higher-than-average fish consumption but low produce consumption.</a:t>
            </a:r>
          </a:p>
          <a:p>
            <a:pPr marL="361950" indent="-361950">
              <a:buFont typeface="Wingdings" panose="05000000000000000000" pitchFamily="2" charset="2"/>
              <a:buChar char="Ø"/>
            </a:pPr>
            <a:r>
              <a:rPr lang="en-AU" sz="2400" dirty="0"/>
              <a:t>Cluster 5 contains countries with high fish and produce consumption</a:t>
            </a:r>
          </a:p>
          <a:p>
            <a:pPr marL="361950" indent="-361950">
              <a:buFont typeface="Arial" panose="020B0604020202020204" pitchFamily="34" charset="0"/>
              <a:buChar char="•"/>
            </a:pPr>
            <a:endParaRPr lang="en-A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48" y="173421"/>
            <a:ext cx="6652714" cy="1455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205" y="746892"/>
            <a:ext cx="5529415" cy="384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Visualizing clusters</a:t>
            </a:r>
          </a:p>
        </p:txBody>
      </p:sp>
      <p:sp>
        <p:nvSpPr>
          <p:cNvPr id="3" name="Content Placeholder 2"/>
          <p:cNvSpPr>
            <a:spLocks noGrp="1"/>
          </p:cNvSpPr>
          <p:nvPr>
            <p:ph idx="1"/>
          </p:nvPr>
        </p:nvSpPr>
        <p:spPr>
          <a:xfrm>
            <a:off x="1097280" y="1845734"/>
            <a:ext cx="10058400" cy="4364566"/>
          </a:xfrm>
        </p:spPr>
        <p:txBody>
          <a:bodyPr>
            <a:noAutofit/>
          </a:bodyPr>
          <a:lstStyle/>
          <a:p>
            <a:pPr marL="361950" indent="-361950">
              <a:buFont typeface="Arial" panose="020B0604020202020204" pitchFamily="34" charset="0"/>
              <a:buChar char="•"/>
            </a:pPr>
            <a:r>
              <a:rPr lang="en-AU" sz="2600" dirty="0" smtClean="0"/>
              <a:t>We can visualize </a:t>
            </a:r>
            <a:r>
              <a:rPr lang="en-AU" sz="2600" dirty="0"/>
              <a:t>the clustering by projecting the data onto the first two </a:t>
            </a:r>
            <a:r>
              <a:rPr lang="en-AU" sz="2600" i="1" dirty="0"/>
              <a:t>principal components</a:t>
            </a:r>
            <a:r>
              <a:rPr lang="en-AU" sz="2600" dirty="0"/>
              <a:t> of the </a:t>
            </a:r>
            <a:r>
              <a:rPr lang="en-AU" sz="2600" dirty="0" smtClean="0"/>
              <a:t>data.</a:t>
            </a:r>
            <a:endParaRPr lang="en-AU" sz="2600" baseline="30000" dirty="0"/>
          </a:p>
          <a:p>
            <a:pPr marL="361950" indent="-361950">
              <a:buFont typeface="Arial" panose="020B0604020202020204" pitchFamily="34" charset="0"/>
              <a:buChar char="•"/>
            </a:pPr>
            <a:r>
              <a:rPr lang="en-AU" sz="2600" dirty="0" smtClean="0"/>
              <a:t>If</a:t>
            </a:r>
            <a:r>
              <a:rPr lang="en-AU" sz="2600" dirty="0"/>
              <a:t> </a:t>
            </a:r>
            <a:r>
              <a:rPr lang="en-AU" sz="2600" i="1" dirty="0"/>
              <a:t>N</a:t>
            </a:r>
            <a:r>
              <a:rPr lang="en-AU" sz="2600" dirty="0"/>
              <a:t> is the number of variables that describe the data, then the principal components describe the </a:t>
            </a:r>
            <a:r>
              <a:rPr lang="en-AU" sz="2600" dirty="0" err="1"/>
              <a:t>hyperellipsoid</a:t>
            </a:r>
            <a:r>
              <a:rPr lang="en-AU" sz="2600" dirty="0"/>
              <a:t> in </a:t>
            </a:r>
            <a:r>
              <a:rPr lang="en-AU" sz="2600" i="1" dirty="0"/>
              <a:t>N</a:t>
            </a:r>
            <a:r>
              <a:rPr lang="en-AU" sz="2600" dirty="0"/>
              <a:t>-space that bounds the data</a:t>
            </a:r>
            <a:r>
              <a:rPr lang="en-AU" sz="2600" dirty="0" smtClean="0"/>
              <a:t>.</a:t>
            </a:r>
          </a:p>
          <a:p>
            <a:pPr marL="361950" indent="-361950">
              <a:buFont typeface="Arial" panose="020B0604020202020204" pitchFamily="34" charset="0"/>
              <a:buChar char="•"/>
            </a:pPr>
            <a:r>
              <a:rPr lang="en-AU" sz="2600" dirty="0" smtClean="0"/>
              <a:t> </a:t>
            </a:r>
            <a:r>
              <a:rPr lang="en-AU" sz="2600" dirty="0"/>
              <a:t>If you order the principal components by the length of the </a:t>
            </a:r>
            <a:r>
              <a:rPr lang="en-AU" sz="2600" dirty="0" err="1"/>
              <a:t>hyperellipsoid’s</a:t>
            </a:r>
            <a:r>
              <a:rPr lang="en-AU" sz="2600" dirty="0"/>
              <a:t> corresponding axes (longest first), then the first two principal components describe a plane in </a:t>
            </a:r>
            <a:r>
              <a:rPr lang="en-AU" sz="2600" i="1" dirty="0"/>
              <a:t>N</a:t>
            </a:r>
            <a:r>
              <a:rPr lang="en-AU" sz="2600" dirty="0"/>
              <a:t>-space that captures as much of the variation of the data as can be captured in two dimensions. </a:t>
            </a:r>
            <a:endParaRPr lang="en-AU" sz="2600" dirty="0" smtClean="0"/>
          </a:p>
          <a:p>
            <a:pPr marL="361950" indent="-361950">
              <a:buFont typeface="Arial" panose="020B0604020202020204" pitchFamily="34" charset="0"/>
              <a:buChar char="•"/>
            </a:pPr>
            <a:r>
              <a:rPr lang="en-AU" sz="2600" dirty="0" smtClean="0"/>
              <a:t>We’ll </a:t>
            </a:r>
            <a:r>
              <a:rPr lang="en-AU" sz="2600" dirty="0"/>
              <a:t>use the</a:t>
            </a:r>
            <a:r>
              <a:rPr lang="en-AU" sz="2600" dirty="0">
                <a:latin typeface="Courier" panose="02060409020205020404" pitchFamily="49" charset="0"/>
              </a:rPr>
              <a:t> </a:t>
            </a:r>
            <a:r>
              <a:rPr lang="en-AU" sz="2600" dirty="0" err="1" smtClean="0">
                <a:latin typeface="Courier" panose="02060409020205020404" pitchFamily="49" charset="0"/>
              </a:rPr>
              <a:t>prcomp</a:t>
            </a:r>
            <a:r>
              <a:rPr lang="en-AU" sz="2600" dirty="0">
                <a:latin typeface="Courier" panose="02060409020205020404" pitchFamily="49" charset="0"/>
              </a:rPr>
              <a:t>()</a:t>
            </a:r>
            <a:r>
              <a:rPr lang="en-AU" sz="2600" dirty="0"/>
              <a:t> call to do the principal components </a:t>
            </a:r>
            <a:r>
              <a:rPr lang="en-AU" sz="2600" dirty="0" smtClean="0"/>
              <a:t>decomposition.</a:t>
            </a:r>
          </a:p>
          <a:p>
            <a:pPr marL="361950" indent="-361950">
              <a:buFont typeface="Arial" panose="020B0604020202020204" pitchFamily="34" charset="0"/>
              <a:buChar char="•"/>
            </a:pPr>
            <a:endParaRPr lang="en-AU" sz="2600" dirty="0"/>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7145" y="2016781"/>
            <a:ext cx="7297956" cy="5992157"/>
          </a:xfrm>
        </p:spPr>
        <p:txBody>
          <a:bodyPr/>
          <a:lstStyle/>
          <a:p>
            <a:pPr marL="361950" indent="-361950">
              <a:buFont typeface="Arial" panose="020B0604020202020204" pitchFamily="34" charset="0"/>
              <a:buChar char="•"/>
            </a:pPr>
            <a:r>
              <a:rPr lang="en-AU" sz="2800" dirty="0" smtClean="0"/>
              <a:t>You </a:t>
            </a:r>
            <a:r>
              <a:rPr lang="en-AU" sz="2800" dirty="0"/>
              <a:t>can see in </a:t>
            </a:r>
            <a:r>
              <a:rPr lang="en-AU" sz="2800" dirty="0" smtClean="0"/>
              <a:t>left figure </a:t>
            </a:r>
            <a:r>
              <a:rPr lang="en-AU" sz="2800" dirty="0"/>
              <a:t> that the Romania/Yugoslavia/Bulgaria/Albania cluster and the Mediterranean cluster (Spain and so on) are separated from the others</a:t>
            </a:r>
            <a:r>
              <a:rPr lang="en-AU" sz="2800" dirty="0" smtClean="0"/>
              <a:t>.</a:t>
            </a:r>
          </a:p>
          <a:p>
            <a:pPr marL="361950" indent="-361950">
              <a:buFont typeface="Arial" panose="020B0604020202020204" pitchFamily="34" charset="0"/>
              <a:buChar char="•"/>
            </a:pPr>
            <a:r>
              <a:rPr lang="en-AU" sz="2800" dirty="0" smtClean="0"/>
              <a:t>The </a:t>
            </a:r>
            <a:r>
              <a:rPr lang="en-AU" sz="2800" dirty="0"/>
              <a:t>other three clusters co-mingle in this projection, though they’re probably more separated in other projections</a:t>
            </a:r>
            <a:r>
              <a:rPr lang="en-AU" dirty="0"/>
              <a:t>.</a:t>
            </a:r>
            <a:endParaRPr lang="en-AU"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48"/>
          <a:stretch/>
        </p:blipFill>
        <p:spPr bwMode="auto">
          <a:xfrm>
            <a:off x="7413569" y="2222935"/>
            <a:ext cx="4599754" cy="320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866992" y="5421820"/>
            <a:ext cx="4067503" cy="923330"/>
          </a:xfrm>
          <a:prstGeom prst="rect">
            <a:avLst/>
          </a:prstGeom>
        </p:spPr>
        <p:txBody>
          <a:bodyPr wrap="square">
            <a:spAutoFit/>
          </a:bodyPr>
          <a:lstStyle/>
          <a:p>
            <a:r>
              <a:rPr lang="en-AU" b="1" dirty="0"/>
              <a:t>Plot of countries clustered by protein consumption, projected onto first two principal </a:t>
            </a:r>
            <a:r>
              <a:rPr lang="en-AU" b="1" dirty="0" smtClean="0"/>
              <a:t>components</a:t>
            </a:r>
            <a:endParaRPr lang="en-AU"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998" y="31387"/>
            <a:ext cx="5220874" cy="204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12810" y="1012123"/>
            <a:ext cx="5951501" cy="369332"/>
          </a:xfrm>
          <a:prstGeom prst="rect">
            <a:avLst/>
          </a:prstGeom>
          <a:ln>
            <a:solidFill>
              <a:schemeClr val="accent1"/>
            </a:solidFill>
          </a:ln>
        </p:spPr>
        <p:txBody>
          <a:bodyPr wrap="none">
            <a:spAutoFit/>
          </a:bodyPr>
          <a:lstStyle/>
          <a:p>
            <a:r>
              <a:rPr lang="en-AU" b="1" dirty="0"/>
              <a:t>Projecting the clusters on the first two principal components</a:t>
            </a:r>
          </a:p>
        </p:txBody>
      </p:sp>
      <p:sp>
        <p:nvSpPr>
          <p:cNvPr id="8" name="Right Arrow 7"/>
          <p:cNvSpPr/>
          <p:nvPr/>
        </p:nvSpPr>
        <p:spPr>
          <a:xfrm>
            <a:off x="6243141" y="982797"/>
            <a:ext cx="601857" cy="435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Bootstrap evaluation of </a:t>
            </a:r>
            <a:r>
              <a:rPr lang="en-AU" b="1" dirty="0" smtClean="0"/>
              <a:t>clusters</a:t>
            </a:r>
            <a:endParaRPr lang="en-AU" dirty="0"/>
          </a:p>
        </p:txBody>
      </p:sp>
      <p:sp>
        <p:nvSpPr>
          <p:cNvPr id="3" name="Content Placeholder 2"/>
          <p:cNvSpPr>
            <a:spLocks noGrp="1"/>
          </p:cNvSpPr>
          <p:nvPr>
            <p:ph idx="1"/>
          </p:nvPr>
        </p:nvSpPr>
        <p:spPr/>
        <p:txBody>
          <a:bodyPr>
            <a:noAutofit/>
          </a:bodyPr>
          <a:lstStyle/>
          <a:p>
            <a:pPr marL="361950" indent="-361950">
              <a:buFont typeface="Arial" panose="020B0604020202020204" pitchFamily="34" charset="0"/>
              <a:buChar char="•"/>
            </a:pPr>
            <a:r>
              <a:rPr lang="en-AU" sz="2400" dirty="0"/>
              <a:t>An important question when evaluating clusters is whether a given cluster is “real”—does the cluster represent actual structure in the data, or is it an </a:t>
            </a:r>
            <a:r>
              <a:rPr lang="en-AU" sz="2400" dirty="0" err="1"/>
              <a:t>artifact</a:t>
            </a:r>
            <a:r>
              <a:rPr lang="en-AU" sz="2400" dirty="0"/>
              <a:t> of the clustering algorithm? </a:t>
            </a:r>
            <a:endParaRPr lang="en-AU" sz="2400" dirty="0" smtClean="0"/>
          </a:p>
          <a:p>
            <a:pPr marL="361950" indent="-361950">
              <a:buFont typeface="Arial" panose="020B0604020202020204" pitchFamily="34" charset="0"/>
              <a:buChar char="•"/>
            </a:pPr>
            <a:r>
              <a:rPr lang="en-AU" sz="2400" dirty="0" smtClean="0"/>
              <a:t>This is </a:t>
            </a:r>
            <a:r>
              <a:rPr lang="en-AU" sz="2400" dirty="0"/>
              <a:t>important with clustering algorithms like k-means, where the user has to specify the </a:t>
            </a:r>
            <a:r>
              <a:rPr lang="en-AU" sz="2400" dirty="0" smtClean="0"/>
              <a:t>number </a:t>
            </a:r>
            <a:r>
              <a:rPr lang="en-AU" sz="2400" dirty="0"/>
              <a:t>of clusters </a:t>
            </a:r>
            <a:r>
              <a:rPr lang="en-AU" sz="2400" i="1" dirty="0"/>
              <a:t>a priori</a:t>
            </a:r>
            <a:r>
              <a:rPr lang="en-AU" sz="2400" dirty="0" smtClean="0"/>
              <a:t>.</a:t>
            </a:r>
          </a:p>
          <a:p>
            <a:pPr marL="361950" indent="-361950">
              <a:buFont typeface="Arial" panose="020B0604020202020204" pitchFamily="34" charset="0"/>
              <a:buChar char="•"/>
            </a:pPr>
            <a:r>
              <a:rPr lang="en-AU" sz="2400" dirty="0" smtClean="0"/>
              <a:t>One </a:t>
            </a:r>
            <a:r>
              <a:rPr lang="en-AU" sz="2400" dirty="0"/>
              <a:t>way to assess whether a cluster represents true structure is to see if the cluster holds up under plausible variations in the dataset. The</a:t>
            </a:r>
            <a:r>
              <a:rPr lang="en-AU" sz="2400" dirty="0">
                <a:latin typeface="Courier" panose="02060409020205020404" pitchFamily="49" charset="0"/>
              </a:rPr>
              <a:t> </a:t>
            </a:r>
            <a:r>
              <a:rPr lang="en-AU" sz="2400" dirty="0" err="1">
                <a:latin typeface="Courier" panose="02060409020205020404" pitchFamily="49" charset="0"/>
              </a:rPr>
              <a:t>fpc</a:t>
            </a:r>
            <a:r>
              <a:rPr lang="en-AU" sz="2400" dirty="0"/>
              <a:t> package has a function called </a:t>
            </a:r>
            <a:r>
              <a:rPr lang="en-AU" sz="2400" dirty="0" err="1">
                <a:latin typeface="Courier" panose="02060409020205020404" pitchFamily="49" charset="0"/>
              </a:rPr>
              <a:t>clusterboot</a:t>
            </a:r>
            <a:r>
              <a:rPr lang="en-AU" sz="2400" dirty="0">
                <a:latin typeface="Courier" panose="02060409020205020404" pitchFamily="49" charset="0"/>
              </a:rPr>
              <a:t>()</a:t>
            </a:r>
            <a:r>
              <a:rPr lang="en-AU" sz="2400" dirty="0">
                <a:latin typeface="Courier" panose="02060409020205020404" pitchFamily="49" charset="0"/>
              </a:rPr>
              <a:t> </a:t>
            </a:r>
            <a:r>
              <a:rPr lang="en-AU" sz="2400" dirty="0"/>
              <a:t>that uses bootstrap resampling to evaluate how stable a given cluster </a:t>
            </a:r>
            <a:r>
              <a:rPr lang="en-AU" sz="2400" dirty="0" smtClean="0"/>
              <a:t>is.</a:t>
            </a:r>
            <a:endParaRPr lang="en-AU" sz="2400" baseline="30000" dirty="0"/>
          </a:p>
          <a:p>
            <a:pPr marL="361950" indent="-361950">
              <a:buFont typeface="Arial" panose="020B0604020202020204" pitchFamily="34" charset="0"/>
              <a:buChar char="•"/>
            </a:pPr>
            <a:r>
              <a:rPr lang="en-AU" sz="2400" dirty="0" err="1" smtClean="0">
                <a:latin typeface="Courier" panose="02060409020205020404" pitchFamily="49" charset="0"/>
              </a:rPr>
              <a:t>clusterboot</a:t>
            </a:r>
            <a:r>
              <a:rPr lang="en-AU" sz="2400" dirty="0">
                <a:latin typeface="Courier" panose="02060409020205020404" pitchFamily="49" charset="0"/>
              </a:rPr>
              <a:t>()</a:t>
            </a:r>
            <a:r>
              <a:rPr lang="en-AU" sz="2400" dirty="0">
                <a:latin typeface="Courier" panose="02060409020205020404" pitchFamily="49" charset="0"/>
              </a:rPr>
              <a:t> </a:t>
            </a:r>
            <a:r>
              <a:rPr lang="en-AU" sz="2400" dirty="0"/>
              <a:t>is an integrated function that both performs the clustering and evaluates the final produced clusters. It has interfaces to a number of R clustering algorithms, including both </a:t>
            </a:r>
            <a:r>
              <a:rPr lang="en-AU" sz="2400" dirty="0" err="1">
                <a:latin typeface="Courier" panose="02060409020205020404" pitchFamily="49" charset="0"/>
              </a:rPr>
              <a:t>hclust</a:t>
            </a:r>
            <a:r>
              <a:rPr lang="en-AU" sz="2400" dirty="0">
                <a:latin typeface="Courier" panose="02060409020205020404" pitchFamily="49" charset="0"/>
              </a:rPr>
              <a:t> </a:t>
            </a:r>
            <a:r>
              <a:rPr lang="en-AU" sz="2400" dirty="0"/>
              <a:t>and</a:t>
            </a:r>
            <a:r>
              <a:rPr lang="en-AU" sz="2400" dirty="0">
                <a:latin typeface="Courier" panose="02060409020205020404" pitchFamily="49" charset="0"/>
              </a:rPr>
              <a:t> </a:t>
            </a:r>
            <a:r>
              <a:rPr lang="en-AU" sz="2400" dirty="0" err="1" smtClean="0">
                <a:latin typeface="Courier" panose="02060409020205020404" pitchFamily="49" charset="0"/>
              </a:rPr>
              <a:t>kmeans</a:t>
            </a:r>
            <a:r>
              <a:rPr lang="en-AU" sz="2400" dirty="0" smtClean="0"/>
              <a:t>.</a:t>
            </a:r>
            <a:endParaRPr lang="en-AU" sz="2400" dirty="0"/>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3350" y="171450"/>
            <a:ext cx="12058650" cy="6324600"/>
          </a:xfrm>
        </p:spPr>
        <p:txBody>
          <a:bodyPr>
            <a:normAutofit/>
          </a:bodyPr>
          <a:lstStyle/>
          <a:p>
            <a:pPr marL="361950" indent="-361950">
              <a:buFont typeface="Arial" panose="020B0604020202020204" pitchFamily="34" charset="0"/>
              <a:buChar char="•"/>
            </a:pPr>
            <a:r>
              <a:rPr lang="en-AU" dirty="0" err="1" smtClean="0"/>
              <a:t>Clusterboot’s</a:t>
            </a:r>
            <a:r>
              <a:rPr lang="en-AU" dirty="0" smtClean="0"/>
              <a:t> </a:t>
            </a:r>
            <a:r>
              <a:rPr lang="en-AU" dirty="0"/>
              <a:t>algorithm uses the </a:t>
            </a:r>
            <a:r>
              <a:rPr lang="en-AU" i="1" dirty="0" err="1"/>
              <a:t>Jaccard</a:t>
            </a:r>
            <a:r>
              <a:rPr lang="en-AU" i="1" dirty="0"/>
              <a:t> coefficient</a:t>
            </a:r>
            <a:r>
              <a:rPr lang="en-AU" dirty="0"/>
              <a:t>, a similarity measure between sets</a:t>
            </a:r>
            <a:r>
              <a:rPr lang="en-AU" dirty="0" smtClean="0"/>
              <a:t>.</a:t>
            </a:r>
          </a:p>
          <a:p>
            <a:pPr marL="361950" indent="-361950">
              <a:buFont typeface="Arial" panose="020B0604020202020204" pitchFamily="34" charset="0"/>
              <a:buChar char="•"/>
            </a:pPr>
            <a:r>
              <a:rPr lang="en-AU" dirty="0" smtClean="0"/>
              <a:t> </a:t>
            </a:r>
            <a:r>
              <a:rPr lang="en-AU" dirty="0"/>
              <a:t>The </a:t>
            </a:r>
            <a:r>
              <a:rPr lang="en-AU" dirty="0" err="1"/>
              <a:t>Jaccard</a:t>
            </a:r>
            <a:r>
              <a:rPr lang="en-AU" dirty="0"/>
              <a:t> similarity between two sets A and B is the ratio of the number of elements in the intersection of A and B over the number of elements in the union of A and B. The basic general strategy is as follows:</a:t>
            </a:r>
          </a:p>
          <a:p>
            <a:pPr marL="447675" lvl="1" indent="0">
              <a:buNone/>
            </a:pPr>
            <a:r>
              <a:rPr lang="en-AU" b="1" dirty="0"/>
              <a:t>1</a:t>
            </a:r>
            <a:r>
              <a:rPr lang="en-AU" dirty="0"/>
              <a:t>.  Cluster the data as usual.</a:t>
            </a:r>
          </a:p>
          <a:p>
            <a:pPr marL="447675" lvl="1" indent="0">
              <a:buNone/>
            </a:pPr>
            <a:r>
              <a:rPr lang="en-AU" b="1" dirty="0"/>
              <a:t>2</a:t>
            </a:r>
            <a:r>
              <a:rPr lang="en-AU" dirty="0"/>
              <a:t>.  Draw a new dataset (of the same size as the original) by resampling the original dataset with replacement (meaning that some of the data points may show up more than once, and others not at all). Cluster the new dataset.</a:t>
            </a:r>
          </a:p>
          <a:p>
            <a:pPr marL="447675" lvl="1" indent="0">
              <a:buNone/>
            </a:pPr>
            <a:r>
              <a:rPr lang="en-AU" b="1" dirty="0"/>
              <a:t>3</a:t>
            </a:r>
            <a:r>
              <a:rPr lang="en-AU" dirty="0"/>
              <a:t>.  For every cluster in the original clustering, find the most similar cluster in the new clustering (the one that gives the maximum </a:t>
            </a:r>
            <a:r>
              <a:rPr lang="en-AU" dirty="0" err="1"/>
              <a:t>Jaccard</a:t>
            </a:r>
            <a:r>
              <a:rPr lang="en-AU" dirty="0"/>
              <a:t> coefficient) and record that value. If this maximum </a:t>
            </a:r>
            <a:r>
              <a:rPr lang="en-AU" dirty="0" err="1"/>
              <a:t>Jaccard</a:t>
            </a:r>
            <a:r>
              <a:rPr lang="en-AU" dirty="0"/>
              <a:t> coefficient is less than 0.5, the original cluster is considered to be </a:t>
            </a:r>
            <a:r>
              <a:rPr lang="en-AU" i="1" dirty="0"/>
              <a:t>dissolved</a:t>
            </a:r>
            <a:r>
              <a:rPr lang="en-AU" dirty="0"/>
              <a:t>—it didn’t show up in the new clustering. A cluster that’s dissolved too often is probably not a “real” cluster.</a:t>
            </a:r>
          </a:p>
          <a:p>
            <a:pPr marL="447675" lvl="1" indent="0">
              <a:buNone/>
            </a:pPr>
            <a:r>
              <a:rPr lang="en-AU" b="1" dirty="0"/>
              <a:t>4</a:t>
            </a:r>
            <a:r>
              <a:rPr lang="en-AU" dirty="0"/>
              <a:t>.  Repeat steps 2–3 several times</a:t>
            </a:r>
          </a:p>
          <a:p>
            <a:pPr marL="361950" indent="-361950">
              <a:buFont typeface="Arial" panose="020B0604020202020204" pitchFamily="34" charset="0"/>
              <a:buChar char="•"/>
            </a:pPr>
            <a:r>
              <a:rPr lang="en-AU" dirty="0"/>
              <a:t>The cluster stability of each cluster in the original clustering is the mean value of its </a:t>
            </a:r>
            <a:r>
              <a:rPr lang="en-AU" dirty="0" err="1"/>
              <a:t>Jaccard</a:t>
            </a:r>
            <a:r>
              <a:rPr lang="en-AU" dirty="0"/>
              <a:t> coefficient over all the bootstrap iterations. </a:t>
            </a:r>
            <a:endParaRPr lang="en-AU" dirty="0" smtClean="0"/>
          </a:p>
          <a:p>
            <a:pPr marL="361950" indent="-361950">
              <a:buFont typeface="Arial" panose="020B0604020202020204" pitchFamily="34" charset="0"/>
              <a:buChar char="•"/>
            </a:pPr>
            <a:r>
              <a:rPr lang="en-AU" dirty="0" smtClean="0"/>
              <a:t>As </a:t>
            </a:r>
            <a:r>
              <a:rPr lang="en-AU" dirty="0"/>
              <a:t>a rule of thumb, clusters with a stability value less than 0.6 should be considered unstable. Values between 0.6 and 0.75 indicate that the cluster is measuring a pattern in the data, but there isn’t high certainty about which points should be clustered together. Clusters with stability values above about 0.85 can be considered highly stable (they’re likely to be real clusters).</a:t>
            </a:r>
          </a:p>
          <a:p>
            <a:pPr marL="361950" indent="-361950">
              <a:buFont typeface="Arial" panose="020B0604020202020204" pitchFamily="34" charset="0"/>
              <a:buChar char="•"/>
            </a:pPr>
            <a:r>
              <a:rPr lang="en-AU" dirty="0"/>
              <a:t>Different clustering algorithms can give different stability values, even when the algorithms produce highly similar </a:t>
            </a:r>
            <a:r>
              <a:rPr lang="en-AU" dirty="0" err="1"/>
              <a:t>clusterings</a:t>
            </a:r>
            <a:r>
              <a:rPr lang="en-AU" dirty="0"/>
              <a:t>, so </a:t>
            </a:r>
            <a:r>
              <a:rPr lang="en-AU" dirty="0" err="1">
                <a:latin typeface="Courier" panose="02060409020205020404" pitchFamily="49" charset="0"/>
              </a:rPr>
              <a:t>clusterboot</a:t>
            </a:r>
            <a:r>
              <a:rPr lang="en-AU" dirty="0">
                <a:latin typeface="Courier" panose="02060409020205020404" pitchFamily="49" charset="0"/>
              </a:rPr>
              <a:t>()</a:t>
            </a:r>
            <a:r>
              <a:rPr lang="en-AU" dirty="0"/>
              <a:t> is also measuring how stable the clustering algorithm is.</a:t>
            </a:r>
          </a:p>
          <a:p>
            <a:pPr marL="361950" indent="-361950">
              <a:buFont typeface="Arial" panose="020B0604020202020204" pitchFamily="34" charset="0"/>
              <a:buChar char="•"/>
            </a:pPr>
            <a:endParaRPr lang="en-AU" dirty="0"/>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solidFill>
                  <a:schemeClr val="tx1">
                    <a:lumMod val="75000"/>
                    <a:lumOff val="25000"/>
                  </a:schemeClr>
                </a:solidFill>
              </a:rPr>
              <a:t>Chapter Objectives</a:t>
            </a:r>
            <a:endParaRPr lang="en-US" dirty="0">
              <a:solidFill>
                <a:schemeClr val="tx1">
                  <a:lumMod val="75000"/>
                  <a:lumOff val="25000"/>
                </a:schemeClr>
              </a:solidFill>
            </a:endParaRPr>
          </a:p>
        </p:txBody>
      </p:sp>
      <p:sp>
        <p:nvSpPr>
          <p:cNvPr id="16386" name="Content Placeholder 4"/>
          <p:cNvSpPr>
            <a:spLocks noGrp="1"/>
          </p:cNvSpPr>
          <p:nvPr>
            <p:ph idx="1"/>
          </p:nvPr>
        </p:nvSpPr>
        <p:spPr>
          <a:xfrm>
            <a:off x="1097280" y="1845734"/>
            <a:ext cx="10058400" cy="4023360"/>
          </a:xfrm>
        </p:spPr>
        <p:txBody>
          <a:bodyPr>
            <a:normAutofit/>
          </a:bodyPr>
          <a:lstStyle/>
          <a:p>
            <a:pPr marL="361950" indent="-361950">
              <a:buFont typeface="Arial" panose="020B0604020202020204" pitchFamily="34" charset="0"/>
              <a:buChar char="•"/>
            </a:pPr>
            <a:r>
              <a:rPr lang="en-AU" sz="3200" dirty="0"/>
              <a:t>Using R’s clustering functions to explore data and look for similarities</a:t>
            </a:r>
          </a:p>
          <a:p>
            <a:pPr marL="361950" indent="-361950">
              <a:buFont typeface="Arial" panose="020B0604020202020204" pitchFamily="34" charset="0"/>
              <a:buChar char="•"/>
            </a:pPr>
            <a:r>
              <a:rPr lang="en-AU" sz="3200" dirty="0"/>
              <a:t>Choosing the right number of clusters</a:t>
            </a:r>
          </a:p>
          <a:p>
            <a:pPr marL="361950" indent="-361950">
              <a:buFont typeface="Arial" panose="020B0604020202020204" pitchFamily="34" charset="0"/>
              <a:buChar char="•"/>
            </a:pPr>
            <a:r>
              <a:rPr lang="en-AU" sz="3200" dirty="0"/>
              <a:t>Evaluating a clustering</a:t>
            </a:r>
          </a:p>
          <a:p>
            <a:pPr marL="361950" indent="-361950">
              <a:buFont typeface="Arial" panose="020B0604020202020204" pitchFamily="34" charset="0"/>
              <a:buChar char="•"/>
            </a:pPr>
            <a:r>
              <a:rPr lang="en-AU" sz="3200" dirty="0"/>
              <a:t>Using R’s association rules functions to find patterns of co-occurrence in data</a:t>
            </a:r>
          </a:p>
          <a:p>
            <a:pPr marL="361950" indent="-361950">
              <a:buFont typeface="Arial" panose="020B0604020202020204" pitchFamily="34" charset="0"/>
              <a:buChar char="•"/>
            </a:pPr>
            <a:r>
              <a:rPr lang="en-AU" sz="3200" dirty="0"/>
              <a:t>Evaluating a set of association </a:t>
            </a:r>
            <a:r>
              <a:rPr lang="en-AU" sz="3200" dirty="0" smtClean="0"/>
              <a:t>rules</a:t>
            </a:r>
            <a:endParaRPr lang="en-AU" sz="3200" dirty="0"/>
          </a:p>
        </p:txBody>
      </p:sp>
      <p:sp>
        <p:nvSpPr>
          <p:cNvPr id="6" name="Slide Number Placeholder 5"/>
          <p:cNvSpPr>
            <a:spLocks noGrp="1"/>
          </p:cNvSpPr>
          <p:nvPr>
            <p:ph type="sldNum" sz="quarter" idx="12"/>
          </p:nvPr>
        </p:nvSpPr>
        <p:spPr/>
        <p:txBody>
          <a:bodyPr/>
          <a:lstStyle/>
          <a:p>
            <a:pPr>
              <a:defRPr/>
            </a:pPr>
            <a:fld id="{8AFA2B39-644F-9C48-BFE3-7511598D2D91}" type="slidenum">
              <a:rPr lang="en-US"/>
              <a:pPr>
                <a:defRPr/>
              </a:pPr>
              <a:t>2</a:t>
            </a:fld>
            <a:endParaRPr lang="en-US"/>
          </a:p>
        </p:txBody>
      </p:sp>
    </p:spTree>
    <p:extLst>
      <p:ext uri="{BB962C8B-B14F-4D97-AF65-F5344CB8AC3E}">
        <p14:creationId xmlns:p14="http://schemas.microsoft.com/office/powerpoint/2010/main" val="540676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46"/>
          <a:stretch/>
        </p:blipFill>
        <p:spPr bwMode="auto">
          <a:xfrm>
            <a:off x="566737" y="-79506"/>
            <a:ext cx="3814763" cy="693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0"/>
            <a:ext cx="5876925" cy="4563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ChangeArrowheads="1"/>
          </p:cNvSpPr>
          <p:nvPr/>
        </p:nvSpPr>
        <p:spPr bwMode="auto">
          <a:xfrm>
            <a:off x="5067300" y="4471088"/>
            <a:ext cx="68770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mn-lt"/>
                <a:cs typeface="Times New Roman" pitchFamily="18" charset="0"/>
              </a:rPr>
              <a:t>The </a:t>
            </a:r>
            <a:r>
              <a:rPr kumimoji="0" lang="en-US" altLang="en-US" sz="2400" b="0" i="0" u="none" strike="noStrike" cap="none" normalizeH="0" baseline="0" dirty="0" err="1" smtClean="0">
                <a:ln>
                  <a:noFill/>
                </a:ln>
                <a:solidFill>
                  <a:srgbClr val="000000"/>
                </a:solidFill>
                <a:effectLst/>
                <a:latin typeface="Courier" panose="02060409020205020404" pitchFamily="49" charset="0"/>
              </a:rPr>
              <a:t>clusterboot</a:t>
            </a:r>
            <a:r>
              <a:rPr kumimoji="0" lang="en-US" altLang="en-US" sz="2400" b="0" i="0" u="none" strike="noStrike" cap="none" normalizeH="0" baseline="0" dirty="0" smtClean="0">
                <a:ln>
                  <a:noFill/>
                </a:ln>
                <a:solidFill>
                  <a:srgbClr val="000000"/>
                </a:solidFill>
                <a:effectLst/>
                <a:latin typeface="Courier" panose="02060409020205020404" pitchFamily="49" charset="0"/>
              </a:rPr>
              <a:t>()</a:t>
            </a:r>
            <a:r>
              <a:rPr kumimoji="0" lang="en-US" altLang="en-US" sz="2400" b="0" i="0" u="none" strike="noStrike" cap="none" normalizeH="0" baseline="0" dirty="0" smtClean="0">
                <a:ln>
                  <a:noFill/>
                </a:ln>
                <a:solidFill>
                  <a:srgbClr val="000000"/>
                </a:solidFill>
                <a:effectLst/>
                <a:latin typeface="+mn-lt"/>
                <a:cs typeface="Times New Roman" pitchFamily="18" charset="0"/>
              </a:rPr>
              <a:t> results show that the cluster of countries with high fish consumption (cluster 4) is highly stable. Clusters 1 and 2 are also quite stable; cluster 5 less ,Cluster 3 has the characteristics of what we’ve been calling the “other” cluster.</a:t>
            </a:r>
            <a:r>
              <a:rPr kumimoji="0" lang="en-US" altLang="en-US" sz="2400" b="0" i="0" u="none" strike="noStrike" cap="none" normalizeH="0" baseline="0" dirty="0" smtClean="0">
                <a:ln>
                  <a:noFill/>
                </a:ln>
                <a:solidFill>
                  <a:schemeClr val="tx1"/>
                </a:solidFill>
                <a:effectLst/>
                <a:latin typeface="+mn-lt"/>
              </a:rPr>
              <a:t> </a:t>
            </a:r>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Picking the number of </a:t>
            </a:r>
            <a:r>
              <a:rPr lang="en-AU" b="1" dirty="0" smtClean="0"/>
              <a:t>clusters</a:t>
            </a:r>
            <a:endParaRPr lang="en-AU" dirty="0"/>
          </a:p>
        </p:txBody>
      </p:sp>
      <p:sp>
        <p:nvSpPr>
          <p:cNvPr id="3" name="Content Placeholder 2"/>
          <p:cNvSpPr>
            <a:spLocks noGrp="1"/>
          </p:cNvSpPr>
          <p:nvPr>
            <p:ph idx="1"/>
          </p:nvPr>
        </p:nvSpPr>
        <p:spPr/>
        <p:txBody>
          <a:bodyPr>
            <a:noAutofit/>
          </a:bodyPr>
          <a:lstStyle/>
          <a:p>
            <a:pPr marL="361950" indent="-361950">
              <a:buFont typeface="Arial" panose="020B0604020202020204" pitchFamily="34" charset="0"/>
              <a:buChar char="•"/>
            </a:pPr>
            <a:r>
              <a:rPr lang="en-AU" sz="2400" dirty="0" err="1">
                <a:latin typeface="Courier" panose="02060409020205020404" pitchFamily="49" charset="0"/>
              </a:rPr>
              <a:t>clusterboot</a:t>
            </a:r>
            <a:r>
              <a:rPr lang="en-AU" sz="2400" dirty="0">
                <a:latin typeface="Courier" panose="02060409020205020404" pitchFamily="49" charset="0"/>
              </a:rPr>
              <a:t>()</a:t>
            </a:r>
            <a:r>
              <a:rPr lang="en-AU" sz="2400" dirty="0">
                <a:latin typeface="Courier" panose="02060409020205020404" pitchFamily="49" charset="0"/>
              </a:rPr>
              <a:t> </a:t>
            </a:r>
            <a:r>
              <a:rPr lang="en-AU" sz="2400" dirty="0"/>
              <a:t>assumes that you know the number of clusters, </a:t>
            </a:r>
            <a:r>
              <a:rPr lang="en-AU" sz="2400" i="1" dirty="0"/>
              <a:t>k</a:t>
            </a:r>
            <a:r>
              <a:rPr lang="en-AU" sz="2400" dirty="0"/>
              <a:t>. We eyeballed the appropriate </a:t>
            </a:r>
            <a:r>
              <a:rPr lang="en-AU" sz="2400" i="1" dirty="0"/>
              <a:t>k</a:t>
            </a:r>
            <a:r>
              <a:rPr lang="en-AU" sz="2400" dirty="0"/>
              <a:t> from the </a:t>
            </a:r>
            <a:r>
              <a:rPr lang="en-AU" sz="2400" dirty="0" err="1"/>
              <a:t>dendrogram</a:t>
            </a:r>
            <a:r>
              <a:rPr lang="en-AU" sz="2400" dirty="0"/>
              <a:t>, but this isn’t always feasible with a large dataset. Can we pick a plausible </a:t>
            </a:r>
            <a:r>
              <a:rPr lang="en-AU" sz="2400" i="1" dirty="0"/>
              <a:t>k</a:t>
            </a:r>
            <a:r>
              <a:rPr lang="en-AU" sz="2400" dirty="0"/>
              <a:t> in a more automated fashion</a:t>
            </a:r>
            <a:r>
              <a:rPr lang="en-AU" sz="2400" dirty="0" smtClean="0"/>
              <a:t>?</a:t>
            </a:r>
          </a:p>
          <a:p>
            <a:pPr marL="361950" indent="-361950">
              <a:buFont typeface="Arial" panose="020B0604020202020204" pitchFamily="34" charset="0"/>
              <a:buChar char="•"/>
            </a:pPr>
            <a:r>
              <a:rPr lang="en-AU" sz="2400" dirty="0"/>
              <a:t>It’s best to take advantage of domain knowledge to help set the number of clusters, if that’s possible. Otherwise, try a variety of heuristics, and perhaps a few different values of </a:t>
            </a:r>
            <a:r>
              <a:rPr lang="en-AU" sz="2400" i="1" dirty="0"/>
              <a:t>k</a:t>
            </a:r>
            <a:r>
              <a:rPr lang="en-AU" sz="2400" dirty="0" smtClean="0"/>
              <a:t>.</a:t>
            </a:r>
          </a:p>
          <a:p>
            <a:pPr marL="361950" indent="-361950">
              <a:buFont typeface="Arial" panose="020B0604020202020204" pitchFamily="34" charset="0"/>
              <a:buChar char="•"/>
            </a:pPr>
            <a:r>
              <a:rPr lang="en-AU" sz="2400" dirty="0"/>
              <a:t>variety of </a:t>
            </a:r>
            <a:r>
              <a:rPr lang="en-AU" sz="2400" dirty="0" smtClean="0"/>
              <a:t>heuristics are :</a:t>
            </a:r>
          </a:p>
          <a:p>
            <a:pPr marL="1085850" indent="-457200">
              <a:buFont typeface="+mj-lt"/>
              <a:buAutoNum type="arabicPeriod"/>
            </a:pPr>
            <a:r>
              <a:rPr lang="en-AU" sz="2400" i="1" dirty="0"/>
              <a:t>total within sum of squares (WSS</a:t>
            </a:r>
            <a:r>
              <a:rPr lang="en-AU" sz="2400" i="1" dirty="0" smtClean="0"/>
              <a:t>)</a:t>
            </a:r>
          </a:p>
          <a:p>
            <a:pPr marL="1085850" indent="-457200">
              <a:buFont typeface="+mj-lt"/>
              <a:buAutoNum type="arabicPeriod"/>
            </a:pPr>
            <a:r>
              <a:rPr lang="en-AU" sz="2400" dirty="0" err="1"/>
              <a:t>Calinski-Harabasz</a:t>
            </a:r>
            <a:r>
              <a:rPr lang="en-AU" sz="2400" dirty="0"/>
              <a:t> </a:t>
            </a:r>
            <a:r>
              <a:rPr lang="en-AU" sz="2400" dirty="0" smtClean="0"/>
              <a:t>index</a:t>
            </a:r>
            <a:endParaRPr lang="en-AU" dirty="0" smtClean="0"/>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1- Total </a:t>
            </a:r>
            <a:r>
              <a:rPr lang="en-AU" b="1" dirty="0"/>
              <a:t>within sum of squares</a:t>
            </a:r>
          </a:p>
        </p:txBody>
      </p:sp>
      <p:sp>
        <p:nvSpPr>
          <p:cNvPr id="3" name="Content Placeholder 2"/>
          <p:cNvSpPr>
            <a:spLocks noGrp="1"/>
          </p:cNvSpPr>
          <p:nvPr>
            <p:ph idx="1"/>
          </p:nvPr>
        </p:nvSpPr>
        <p:spPr/>
        <p:txBody>
          <a:bodyPr/>
          <a:lstStyle/>
          <a:p>
            <a:pPr marL="361950" indent="-361950">
              <a:buFont typeface="Arial" panose="020B0604020202020204" pitchFamily="34" charset="0"/>
              <a:buChar char="•"/>
            </a:pPr>
            <a:r>
              <a:rPr lang="en-AU" dirty="0"/>
              <a:t>One simple heuristic is to compute the </a:t>
            </a:r>
            <a:r>
              <a:rPr lang="en-AU" b="1" i="1" u="sng" dirty="0"/>
              <a:t>total within sum of squares (WSS)</a:t>
            </a:r>
            <a:r>
              <a:rPr lang="en-AU" b="1" u="sng" dirty="0"/>
              <a:t> </a:t>
            </a:r>
            <a:r>
              <a:rPr lang="en-AU" dirty="0"/>
              <a:t>for different values of </a:t>
            </a:r>
            <a:r>
              <a:rPr lang="en-AU" i="1" dirty="0"/>
              <a:t>k</a:t>
            </a:r>
            <a:r>
              <a:rPr lang="en-AU" dirty="0"/>
              <a:t> and look for an “elbow” in the curve.</a:t>
            </a:r>
          </a:p>
          <a:p>
            <a:pPr marL="361950" indent="-361950">
              <a:buFont typeface="Arial" panose="020B0604020202020204" pitchFamily="34" charset="0"/>
              <a:buChar char="•"/>
            </a:pPr>
            <a:r>
              <a:rPr lang="en-AU" dirty="0"/>
              <a:t>Define the cluster’s </a:t>
            </a:r>
            <a:r>
              <a:rPr lang="en-AU" i="1" dirty="0"/>
              <a:t>centroid</a:t>
            </a:r>
            <a:r>
              <a:rPr lang="en-AU" dirty="0"/>
              <a:t> as the point that is the mean value of all the points in the cluster. The within sum of squares for a single cluster is the average squared distance of each point in the cluster from the cluster’s centroid.</a:t>
            </a:r>
          </a:p>
          <a:p>
            <a:pPr marL="361950" indent="-361950">
              <a:buFont typeface="Arial" panose="020B0604020202020204" pitchFamily="34" charset="0"/>
              <a:buChar char="•"/>
            </a:pPr>
            <a:r>
              <a:rPr lang="en-AU" dirty="0"/>
              <a:t> The total within sum of squares is the sum of the within sum of squares of all the clusters.</a:t>
            </a:r>
          </a:p>
          <a:p>
            <a:pPr marL="361950" indent="-361950">
              <a:buFont typeface="Arial" panose="020B0604020202020204" pitchFamily="34" charset="0"/>
              <a:buChar char="•"/>
            </a:pPr>
            <a:endParaRPr lang="en-A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4" y="3967163"/>
            <a:ext cx="5249470" cy="289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0800000">
            <a:off x="6243141" y="5013628"/>
            <a:ext cx="601857" cy="435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7261216" y="5013628"/>
            <a:ext cx="3894464" cy="369332"/>
          </a:xfrm>
          <a:prstGeom prst="rect">
            <a:avLst/>
          </a:prstGeom>
          <a:ln>
            <a:solidFill>
              <a:schemeClr val="accent1"/>
            </a:solidFill>
          </a:ln>
        </p:spPr>
        <p:txBody>
          <a:bodyPr wrap="none">
            <a:spAutoFit/>
          </a:bodyPr>
          <a:lstStyle/>
          <a:p>
            <a:r>
              <a:rPr lang="en-AU" b="1" dirty="0"/>
              <a:t>Calculating total within sum of squares</a:t>
            </a:r>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2- </a:t>
            </a:r>
            <a:r>
              <a:rPr lang="en-AU" b="1" dirty="0" err="1" smtClean="0"/>
              <a:t>Calinski-Harabasz</a:t>
            </a:r>
            <a:r>
              <a:rPr lang="en-AU" b="1" dirty="0" smtClean="0"/>
              <a:t> index</a:t>
            </a:r>
            <a:endParaRPr lang="en-AU" dirty="0"/>
          </a:p>
        </p:txBody>
      </p:sp>
      <p:sp>
        <p:nvSpPr>
          <p:cNvPr id="3" name="Content Placeholder 2"/>
          <p:cNvSpPr>
            <a:spLocks noGrp="1"/>
          </p:cNvSpPr>
          <p:nvPr>
            <p:ph idx="1"/>
          </p:nvPr>
        </p:nvSpPr>
        <p:spPr/>
        <p:txBody>
          <a:bodyPr>
            <a:noAutofit/>
          </a:bodyPr>
          <a:lstStyle/>
          <a:p>
            <a:pPr marL="361950" indent="-361950">
              <a:buFont typeface="Arial" panose="020B0604020202020204" pitchFamily="34" charset="0"/>
              <a:buChar char="•"/>
            </a:pPr>
            <a:r>
              <a:rPr lang="en-AU" sz="2400" dirty="0"/>
              <a:t>The </a:t>
            </a:r>
            <a:r>
              <a:rPr lang="en-AU" sz="2400" i="1" dirty="0" err="1"/>
              <a:t>Calinski-Harabasz</a:t>
            </a:r>
            <a:r>
              <a:rPr lang="en-AU" sz="2400" i="1" dirty="0"/>
              <a:t> index</a:t>
            </a:r>
            <a:r>
              <a:rPr lang="en-AU" sz="2400" dirty="0"/>
              <a:t> of a clustering is the ratio of the between-cluster variance (which is essentially the variance of all the cluster centroids from the dataset’s grand centroid) to the total within-cluster variance (basically, the average WSS of the clusters in the clustering</a:t>
            </a:r>
            <a:r>
              <a:rPr lang="en-AU" sz="2400" dirty="0" smtClean="0"/>
              <a:t>).</a:t>
            </a:r>
          </a:p>
          <a:p>
            <a:pPr marL="361950" indent="-361950">
              <a:buFont typeface="Arial" panose="020B0604020202020204" pitchFamily="34" charset="0"/>
              <a:buChar char="•"/>
            </a:pPr>
            <a:r>
              <a:rPr lang="en-AU" sz="2400" dirty="0" smtClean="0"/>
              <a:t> </a:t>
            </a:r>
            <a:r>
              <a:rPr lang="en-AU" sz="2400" dirty="0"/>
              <a:t>For a given dataset, the </a:t>
            </a:r>
            <a:r>
              <a:rPr lang="en-AU" sz="2400" i="1" dirty="0"/>
              <a:t>total sum of squares (TSS)</a:t>
            </a:r>
            <a:r>
              <a:rPr lang="en-AU" sz="2400" dirty="0"/>
              <a:t> is the squared distance of all the data points from the dataset’s centroid</a:t>
            </a:r>
            <a:r>
              <a:rPr lang="en-AU" sz="2400" dirty="0" smtClean="0"/>
              <a:t>. </a:t>
            </a:r>
            <a:r>
              <a:rPr lang="en-AU" sz="2400" dirty="0"/>
              <a:t>The TSS is independent of the clustering. </a:t>
            </a:r>
            <a:endParaRPr lang="en-AU" sz="2400" dirty="0" smtClean="0"/>
          </a:p>
          <a:p>
            <a:pPr marL="361950" indent="-361950">
              <a:buFont typeface="Arial" panose="020B0604020202020204" pitchFamily="34" charset="0"/>
              <a:buChar char="•"/>
            </a:pPr>
            <a:r>
              <a:rPr lang="en-AU" sz="2400" dirty="0" smtClean="0"/>
              <a:t>If </a:t>
            </a:r>
            <a:r>
              <a:rPr lang="en-AU" sz="2400" dirty="0"/>
              <a:t>WSS(</a:t>
            </a:r>
            <a:r>
              <a:rPr lang="en-AU" sz="2400" i="1" dirty="0"/>
              <a:t>k</a:t>
            </a:r>
            <a:r>
              <a:rPr lang="en-AU" sz="2400" dirty="0"/>
              <a:t>) is the total WSS of a clustering with </a:t>
            </a:r>
            <a:r>
              <a:rPr lang="en-AU" sz="2400" i="1" dirty="0"/>
              <a:t>k</a:t>
            </a:r>
            <a:r>
              <a:rPr lang="en-AU" sz="2400" dirty="0"/>
              <a:t> clusters, then the </a:t>
            </a:r>
            <a:r>
              <a:rPr lang="en-AU" sz="2400" i="1" dirty="0"/>
              <a:t>between sum of squares</a:t>
            </a:r>
            <a:r>
              <a:rPr lang="en-AU" sz="2400" dirty="0"/>
              <a:t> BSS(</a:t>
            </a:r>
            <a:r>
              <a:rPr lang="en-AU" sz="2400" i="1" dirty="0"/>
              <a:t>k</a:t>
            </a:r>
            <a:r>
              <a:rPr lang="en-AU" sz="2400" dirty="0"/>
              <a:t>) of the clustering is given by </a:t>
            </a:r>
            <a:r>
              <a:rPr lang="en-AU" sz="2400" dirty="0">
                <a:latin typeface="Courier" panose="02060409020205020404" pitchFamily="49" charset="0"/>
              </a:rPr>
              <a:t>BSS(k) = TSS - WSS(k)</a:t>
            </a:r>
            <a:r>
              <a:rPr lang="en-AU" sz="2400" dirty="0">
                <a:latin typeface="Courier" panose="02060409020205020404" pitchFamily="49" charset="0"/>
              </a:rPr>
              <a:t>. </a:t>
            </a:r>
            <a:endParaRPr lang="en-AU" sz="2400" dirty="0" smtClean="0">
              <a:latin typeface="Courier" panose="02060409020205020404" pitchFamily="49" charset="0"/>
            </a:endParaRPr>
          </a:p>
          <a:p>
            <a:pPr marL="361950" indent="-361950">
              <a:buFont typeface="Arial" panose="020B0604020202020204" pitchFamily="34" charset="0"/>
              <a:buChar char="•"/>
            </a:pPr>
            <a:r>
              <a:rPr lang="en-AU" sz="2400" dirty="0" smtClean="0"/>
              <a:t>WSS(</a:t>
            </a:r>
            <a:r>
              <a:rPr lang="en-AU" sz="2400" i="1" dirty="0" smtClean="0"/>
              <a:t>k</a:t>
            </a:r>
            <a:r>
              <a:rPr lang="en-AU" sz="2400" dirty="0"/>
              <a:t>) measures how close the points in a cluster are to each other. BSS(</a:t>
            </a:r>
            <a:r>
              <a:rPr lang="en-AU" sz="2400" i="1" dirty="0"/>
              <a:t>k</a:t>
            </a:r>
            <a:r>
              <a:rPr lang="en-AU" sz="2400" dirty="0"/>
              <a:t>) measures how far apart the clusters are from each other. A good clustering has a small WSS(</a:t>
            </a:r>
            <a:r>
              <a:rPr lang="en-AU" sz="2400" i="1" dirty="0"/>
              <a:t>k</a:t>
            </a:r>
            <a:r>
              <a:rPr lang="en-AU" sz="2400" dirty="0"/>
              <a:t>) and a large BSS(</a:t>
            </a:r>
            <a:r>
              <a:rPr lang="en-AU" sz="2400" i="1" dirty="0"/>
              <a:t>k</a:t>
            </a:r>
            <a:r>
              <a:rPr lang="en-AU" sz="2400" dirty="0"/>
              <a:t>).</a:t>
            </a:r>
            <a:endParaRPr lang="en-AU" sz="2400" dirty="0"/>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7650" y="93663"/>
            <a:ext cx="10058400" cy="4022725"/>
          </a:xfrm>
        </p:spPr>
        <p:txBody>
          <a:bodyPr/>
          <a:lstStyle/>
          <a:p>
            <a:pPr marL="361950" indent="-361950">
              <a:buFont typeface="Arial" panose="020B0604020202020204" pitchFamily="34" charset="0"/>
              <a:buChar char="•"/>
            </a:pPr>
            <a:r>
              <a:rPr lang="en-AU" sz="2400" dirty="0">
                <a:solidFill>
                  <a:schemeClr val="tx1"/>
                </a:solidFill>
              </a:rPr>
              <a:t>The within-cluster variance </a:t>
            </a:r>
            <a:r>
              <a:rPr lang="en-AU" sz="2400" i="1" dirty="0">
                <a:solidFill>
                  <a:schemeClr val="tx1"/>
                </a:solidFill>
              </a:rPr>
              <a:t>W</a:t>
            </a:r>
            <a:r>
              <a:rPr lang="en-AU" sz="2400" dirty="0">
                <a:solidFill>
                  <a:schemeClr val="tx1"/>
                </a:solidFill>
              </a:rPr>
              <a:t> is given by </a:t>
            </a:r>
            <a:r>
              <a:rPr lang="en-AU" sz="2400" dirty="0">
                <a:solidFill>
                  <a:schemeClr val="tx1"/>
                </a:solidFill>
              </a:rPr>
              <a:t>WSS(k)/(n-k)</a:t>
            </a:r>
            <a:r>
              <a:rPr lang="en-AU" sz="2400" dirty="0">
                <a:solidFill>
                  <a:schemeClr val="tx1"/>
                </a:solidFill>
              </a:rPr>
              <a:t>, where </a:t>
            </a:r>
            <a:r>
              <a:rPr lang="en-AU" sz="2400" i="1" dirty="0">
                <a:solidFill>
                  <a:schemeClr val="tx1"/>
                </a:solidFill>
              </a:rPr>
              <a:t>n</a:t>
            </a:r>
            <a:r>
              <a:rPr lang="en-AU" sz="2400" dirty="0">
                <a:solidFill>
                  <a:schemeClr val="tx1"/>
                </a:solidFill>
              </a:rPr>
              <a:t> is the number of points in the dataset. The between-cluster variance </a:t>
            </a:r>
            <a:r>
              <a:rPr lang="en-AU" sz="2400" i="1" dirty="0">
                <a:solidFill>
                  <a:schemeClr val="tx1"/>
                </a:solidFill>
              </a:rPr>
              <a:t>B</a:t>
            </a:r>
            <a:r>
              <a:rPr lang="en-AU" sz="2400" dirty="0">
                <a:solidFill>
                  <a:schemeClr val="tx1"/>
                </a:solidFill>
              </a:rPr>
              <a:t> is given by </a:t>
            </a:r>
            <a:r>
              <a:rPr lang="en-AU" sz="2400" dirty="0">
                <a:solidFill>
                  <a:schemeClr val="tx1"/>
                </a:solidFill>
              </a:rPr>
              <a:t>BSS(k)/(k-1)</a:t>
            </a:r>
            <a:r>
              <a:rPr lang="en-AU" sz="2400" dirty="0">
                <a:solidFill>
                  <a:schemeClr val="tx1"/>
                </a:solidFill>
              </a:rPr>
              <a:t>. The </a:t>
            </a:r>
            <a:r>
              <a:rPr lang="en-AU" sz="2400" dirty="0" smtClean="0">
                <a:solidFill>
                  <a:schemeClr val="tx1"/>
                </a:solidFill>
              </a:rPr>
              <a:t>within-cluster</a:t>
            </a:r>
            <a:r>
              <a:rPr lang="en-AU" sz="2400" dirty="0">
                <a:solidFill>
                  <a:schemeClr val="tx1"/>
                </a:solidFill>
              </a:rPr>
              <a:t> </a:t>
            </a:r>
            <a:r>
              <a:rPr lang="en-AU" sz="2400" dirty="0" smtClean="0">
                <a:solidFill>
                  <a:schemeClr val="tx1"/>
                </a:solidFill>
              </a:rPr>
              <a:t>variance </a:t>
            </a:r>
            <a:r>
              <a:rPr lang="en-AU" sz="2400" dirty="0">
                <a:solidFill>
                  <a:schemeClr val="tx1"/>
                </a:solidFill>
              </a:rPr>
              <a:t>will decrease as </a:t>
            </a:r>
            <a:r>
              <a:rPr lang="en-AU" sz="2400" i="1" dirty="0">
                <a:solidFill>
                  <a:schemeClr val="tx1"/>
                </a:solidFill>
              </a:rPr>
              <a:t>k</a:t>
            </a:r>
            <a:r>
              <a:rPr lang="en-AU" sz="2400" dirty="0">
                <a:solidFill>
                  <a:schemeClr val="tx1"/>
                </a:solidFill>
              </a:rPr>
              <a:t> increases; the rate of decrease should slow down past the optimal </a:t>
            </a:r>
            <a:r>
              <a:rPr lang="en-AU" sz="2400" i="1" dirty="0">
                <a:solidFill>
                  <a:schemeClr val="tx1"/>
                </a:solidFill>
              </a:rPr>
              <a:t>k</a:t>
            </a:r>
            <a:r>
              <a:rPr lang="en-AU" sz="2400" dirty="0" smtClean="0">
                <a:solidFill>
                  <a:schemeClr val="tx1"/>
                </a:solidFill>
              </a:rPr>
              <a:t>.</a:t>
            </a:r>
          </a:p>
          <a:p>
            <a:pPr marL="361950" indent="-361950">
              <a:buFont typeface="Arial" panose="020B0604020202020204" pitchFamily="34" charset="0"/>
              <a:buChar char="•"/>
            </a:pPr>
            <a:r>
              <a:rPr lang="en-AU" sz="2400" dirty="0" smtClean="0">
                <a:solidFill>
                  <a:schemeClr val="tx1"/>
                </a:solidFill>
              </a:rPr>
              <a:t> </a:t>
            </a:r>
            <a:r>
              <a:rPr lang="en-AU" sz="2400" dirty="0">
                <a:solidFill>
                  <a:schemeClr val="tx1"/>
                </a:solidFill>
              </a:rPr>
              <a:t>The between-cluster variance will increase as </a:t>
            </a:r>
            <a:r>
              <a:rPr lang="en-AU" sz="2400" i="1" dirty="0">
                <a:solidFill>
                  <a:schemeClr val="tx1"/>
                </a:solidFill>
              </a:rPr>
              <a:t>k</a:t>
            </a:r>
            <a:r>
              <a:rPr lang="en-AU" sz="2400" dirty="0">
                <a:solidFill>
                  <a:schemeClr val="tx1"/>
                </a:solidFill>
              </a:rPr>
              <a:t>, but the rate of increase should slow down past the optimal </a:t>
            </a:r>
            <a:r>
              <a:rPr lang="en-AU" sz="2400" i="1" dirty="0">
                <a:solidFill>
                  <a:schemeClr val="tx1"/>
                </a:solidFill>
              </a:rPr>
              <a:t>k</a:t>
            </a:r>
            <a:r>
              <a:rPr lang="en-AU" sz="2400" dirty="0">
                <a:solidFill>
                  <a:schemeClr val="tx1"/>
                </a:solidFill>
              </a:rPr>
              <a:t>. So in theory, the ratio of </a:t>
            </a:r>
            <a:r>
              <a:rPr lang="en-AU" sz="2400" i="1" dirty="0">
                <a:solidFill>
                  <a:schemeClr val="tx1"/>
                </a:solidFill>
              </a:rPr>
              <a:t>B</a:t>
            </a:r>
            <a:r>
              <a:rPr lang="en-AU" sz="2400" dirty="0">
                <a:solidFill>
                  <a:schemeClr val="tx1"/>
                </a:solidFill>
              </a:rPr>
              <a:t> to </a:t>
            </a:r>
            <a:r>
              <a:rPr lang="en-AU" sz="2400" i="1" dirty="0">
                <a:solidFill>
                  <a:schemeClr val="tx1"/>
                </a:solidFill>
              </a:rPr>
              <a:t>W</a:t>
            </a:r>
            <a:r>
              <a:rPr lang="en-AU" sz="2400" dirty="0">
                <a:solidFill>
                  <a:schemeClr val="tx1"/>
                </a:solidFill>
              </a:rPr>
              <a:t> should be maximized at the optimal </a:t>
            </a:r>
            <a:r>
              <a:rPr lang="en-AU" sz="2400" i="1" dirty="0">
                <a:solidFill>
                  <a:schemeClr val="tx1"/>
                </a:solidFill>
              </a:rPr>
              <a:t>k</a:t>
            </a:r>
            <a:r>
              <a:rPr lang="en-AU" sz="2400" dirty="0" smtClean="0">
                <a:solidFill>
                  <a:schemeClr val="tx1"/>
                </a:solidFill>
              </a:rPr>
              <a:t>.</a:t>
            </a:r>
          </a:p>
          <a:p>
            <a:pPr marL="361950" indent="-361950">
              <a:buFont typeface="Arial" panose="020B0604020202020204" pitchFamily="34" charset="0"/>
              <a:buChar char="•"/>
            </a:pPr>
            <a:endParaRPr lang="en-A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239809"/>
            <a:ext cx="4724400" cy="341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858126" y="5591481"/>
            <a:ext cx="3981450" cy="923330"/>
          </a:xfrm>
          <a:prstGeom prst="rect">
            <a:avLst/>
          </a:prstGeom>
        </p:spPr>
        <p:txBody>
          <a:bodyPr wrap="square">
            <a:spAutoFit/>
          </a:bodyPr>
          <a:lstStyle/>
          <a:p>
            <a:r>
              <a:rPr lang="en-AU" b="1" dirty="0"/>
              <a:t>Plot of the </a:t>
            </a:r>
            <a:r>
              <a:rPr lang="en-AU" b="1" dirty="0" err="1"/>
              <a:t>Calinski-Harabasz</a:t>
            </a:r>
            <a:r>
              <a:rPr lang="en-AU" b="1" dirty="0"/>
              <a:t> and WSS indices for 1–10 clusters, on protein data</a:t>
            </a:r>
          </a:p>
        </p:txBody>
      </p:sp>
      <p:sp>
        <p:nvSpPr>
          <p:cNvPr id="6" name="Rectangle 5"/>
          <p:cNvSpPr/>
          <p:nvPr/>
        </p:nvSpPr>
        <p:spPr>
          <a:xfrm>
            <a:off x="114300" y="2789286"/>
            <a:ext cx="7543800" cy="3785652"/>
          </a:xfrm>
          <a:prstGeom prst="rect">
            <a:avLst/>
          </a:prstGeom>
        </p:spPr>
        <p:txBody>
          <a:bodyPr wrap="square">
            <a:spAutoFit/>
          </a:bodyPr>
          <a:lstStyle/>
          <a:p>
            <a:pPr marL="361950" indent="-361950">
              <a:buFont typeface="Arial" panose="020B0604020202020204" pitchFamily="34" charset="0"/>
              <a:buChar char="•"/>
            </a:pPr>
            <a:r>
              <a:rPr lang="en-AU" sz="2400" dirty="0"/>
              <a:t> From the figure you can se that the </a:t>
            </a:r>
            <a:r>
              <a:rPr lang="en-AU" sz="2400" dirty="0" err="1"/>
              <a:t>Calinski-Harabasz</a:t>
            </a:r>
            <a:r>
              <a:rPr lang="en-AU" sz="2400" dirty="0"/>
              <a:t> (CH) criterion is maximized at k=2, with another local maximum at k=5. If you squint your eyes, you can convince yourself that the WSS plot has an elbow at k=2. </a:t>
            </a:r>
            <a:endParaRPr lang="en-AU" sz="2400" dirty="0" smtClean="0"/>
          </a:p>
          <a:p>
            <a:pPr marL="361950" indent="-361950">
              <a:buFont typeface="Arial" panose="020B0604020202020204" pitchFamily="34" charset="0"/>
              <a:buChar char="•"/>
            </a:pPr>
            <a:r>
              <a:rPr lang="en-AU" sz="2400" dirty="0"/>
              <a:t>There are several other indices that you can try when picking </a:t>
            </a:r>
            <a:r>
              <a:rPr lang="en-AU" sz="2400" i="1" dirty="0"/>
              <a:t>k</a:t>
            </a:r>
            <a:r>
              <a:rPr lang="en-AU" sz="2400" dirty="0"/>
              <a:t>. The </a:t>
            </a:r>
            <a:r>
              <a:rPr lang="en-AU" sz="2400" i="1" dirty="0"/>
              <a:t>gap </a:t>
            </a:r>
            <a:r>
              <a:rPr lang="en-AU" sz="2400" i="1" dirty="0" smtClean="0"/>
              <a:t>statistic</a:t>
            </a:r>
            <a:r>
              <a:rPr lang="en-AU" sz="2400" baseline="30000" dirty="0" smtClean="0"/>
              <a:t> </a:t>
            </a:r>
            <a:r>
              <a:rPr lang="en-AU" sz="2400" dirty="0"/>
              <a:t> is an attempt to automate the “elbow finding” on the WSS curve. It works best when the data comes from a mix of populations that all have approximately Gaussian distributions (a </a:t>
            </a:r>
            <a:r>
              <a:rPr lang="en-AU" sz="2400" i="1" dirty="0"/>
              <a:t>mixture of Gaussian</a:t>
            </a:r>
            <a:r>
              <a:rPr lang="en-AU" sz="2400" dirty="0"/>
              <a:t>). </a:t>
            </a:r>
            <a:endParaRPr lang="en-AU" sz="2400" dirty="0"/>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The k-means algorithm</a:t>
            </a:r>
          </a:p>
        </p:txBody>
      </p:sp>
      <p:sp>
        <p:nvSpPr>
          <p:cNvPr id="3" name="Content Placeholder 2"/>
          <p:cNvSpPr>
            <a:spLocks noGrp="1"/>
          </p:cNvSpPr>
          <p:nvPr>
            <p:ph idx="1"/>
          </p:nvPr>
        </p:nvSpPr>
        <p:spPr/>
        <p:txBody>
          <a:bodyPr>
            <a:noAutofit/>
          </a:bodyPr>
          <a:lstStyle/>
          <a:p>
            <a:pPr marL="361950" indent="-361950">
              <a:buFont typeface="Arial" panose="020B0604020202020204" pitchFamily="34" charset="0"/>
              <a:buChar char="•"/>
            </a:pPr>
            <a:r>
              <a:rPr lang="en-AU" sz="2800" dirty="0"/>
              <a:t>K-means is a popular clustering algorithm when the data is all numeric and the distance metric is squared Euclidean (though you could in theory run it with other distance metrics). </a:t>
            </a:r>
            <a:endParaRPr lang="en-AU" sz="2800" dirty="0" smtClean="0"/>
          </a:p>
          <a:p>
            <a:pPr marL="361950" indent="-361950">
              <a:buFont typeface="Arial" panose="020B0604020202020204" pitchFamily="34" charset="0"/>
              <a:buChar char="•"/>
            </a:pPr>
            <a:r>
              <a:rPr lang="en-AU" sz="2800" dirty="0" smtClean="0"/>
              <a:t>It’s </a:t>
            </a:r>
            <a:r>
              <a:rPr lang="en-AU" sz="2800" dirty="0"/>
              <a:t>fairly ad hoc and has the major disadvantage that you must pick </a:t>
            </a:r>
            <a:r>
              <a:rPr lang="en-AU" sz="2800" i="1" dirty="0"/>
              <a:t>k</a:t>
            </a:r>
            <a:r>
              <a:rPr lang="en-AU" sz="2800" dirty="0"/>
              <a:t> in advance. </a:t>
            </a:r>
            <a:endParaRPr lang="en-AU" sz="2800" dirty="0" smtClean="0"/>
          </a:p>
          <a:p>
            <a:pPr marL="361950" indent="-361950">
              <a:buFont typeface="Arial" panose="020B0604020202020204" pitchFamily="34" charset="0"/>
              <a:buChar char="•"/>
            </a:pPr>
            <a:r>
              <a:rPr lang="en-AU" sz="2800" dirty="0" smtClean="0"/>
              <a:t>On </a:t>
            </a:r>
            <a:r>
              <a:rPr lang="en-AU" sz="2800" dirty="0"/>
              <a:t>the plus side, it’s easy to implement (one reason it’s so popular) and can be faster than hierarchical clustering on large datasets. </a:t>
            </a:r>
            <a:endParaRPr lang="en-AU" sz="2800" dirty="0" smtClean="0"/>
          </a:p>
          <a:p>
            <a:pPr marL="361950" indent="-361950">
              <a:buFont typeface="Arial" panose="020B0604020202020204" pitchFamily="34" charset="0"/>
              <a:buChar char="•"/>
            </a:pPr>
            <a:r>
              <a:rPr lang="en-AU" sz="2800" dirty="0" smtClean="0"/>
              <a:t>It </a:t>
            </a:r>
            <a:r>
              <a:rPr lang="en-AU" sz="2800" dirty="0"/>
              <a:t>works best on data that looks like a mixture of Gaussians (which the </a:t>
            </a:r>
            <a:r>
              <a:rPr lang="en-AU" sz="2800" dirty="0"/>
              <a:t>protein</a:t>
            </a:r>
            <a:r>
              <a:rPr lang="en-AU" sz="2800" dirty="0"/>
              <a:t> data unfortunately doesn’t appear to be).</a:t>
            </a:r>
            <a:endParaRPr lang="en-AU" sz="2800" dirty="0"/>
          </a:p>
        </p:txBody>
      </p:sp>
    </p:spTree>
    <p:extLst>
      <p:ext uri="{BB962C8B-B14F-4D97-AF65-F5344CB8AC3E}">
        <p14:creationId xmlns:p14="http://schemas.microsoft.com/office/powerpoint/2010/main" val="2024263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30" y="286603"/>
            <a:ext cx="10058400" cy="1450757"/>
          </a:xfrm>
        </p:spPr>
        <p:txBody>
          <a:bodyPr/>
          <a:lstStyle/>
          <a:p>
            <a:r>
              <a:rPr lang="en-AU" b="1" dirty="0"/>
              <a:t>The </a:t>
            </a:r>
            <a:r>
              <a:rPr lang="en-AU" b="1" dirty="0" err="1">
                <a:latin typeface="Courier" panose="02060409020205020404" pitchFamily="49" charset="0"/>
              </a:rPr>
              <a:t>kmeans</a:t>
            </a:r>
            <a:r>
              <a:rPr lang="en-AU" b="1" dirty="0">
                <a:latin typeface="Courier" panose="02060409020205020404" pitchFamily="49" charset="0"/>
              </a:rPr>
              <a:t>() </a:t>
            </a:r>
            <a:r>
              <a:rPr lang="en-AU" b="1" dirty="0"/>
              <a:t>function</a:t>
            </a:r>
          </a:p>
        </p:txBody>
      </p:sp>
      <p:sp>
        <p:nvSpPr>
          <p:cNvPr id="3" name="Content Placeholder 2"/>
          <p:cNvSpPr>
            <a:spLocks noGrp="1"/>
          </p:cNvSpPr>
          <p:nvPr>
            <p:ph idx="1"/>
          </p:nvPr>
        </p:nvSpPr>
        <p:spPr>
          <a:xfrm>
            <a:off x="0" y="1845734"/>
            <a:ext cx="6645333" cy="4574116"/>
          </a:xfrm>
        </p:spPr>
        <p:txBody>
          <a:bodyPr>
            <a:noAutofit/>
          </a:bodyPr>
          <a:lstStyle/>
          <a:p>
            <a:pPr marL="361950" indent="-361950">
              <a:buFont typeface="Arial" panose="020B0604020202020204" pitchFamily="34" charset="0"/>
              <a:buChar char="•"/>
            </a:pPr>
            <a:r>
              <a:rPr lang="en-AU" sz="2200" dirty="0"/>
              <a:t>The function to run k-means in R is </a:t>
            </a:r>
            <a:r>
              <a:rPr lang="en-AU" sz="2200" dirty="0" err="1">
                <a:latin typeface="Courier" panose="02060409020205020404" pitchFamily="49" charset="0"/>
              </a:rPr>
              <a:t>kmeans</a:t>
            </a:r>
            <a:r>
              <a:rPr lang="en-AU" sz="2200" dirty="0">
                <a:latin typeface="Courier" panose="02060409020205020404" pitchFamily="49" charset="0"/>
              </a:rPr>
              <a:t>()</a:t>
            </a:r>
            <a:r>
              <a:rPr lang="en-AU" sz="2200" dirty="0">
                <a:latin typeface="Courier" panose="02060409020205020404" pitchFamily="49" charset="0"/>
              </a:rPr>
              <a:t>. </a:t>
            </a:r>
            <a:r>
              <a:rPr lang="en-AU" sz="2200" dirty="0"/>
              <a:t>The output of</a:t>
            </a:r>
            <a:r>
              <a:rPr lang="en-AU" sz="2200" dirty="0">
                <a:latin typeface="Courier" panose="02060409020205020404" pitchFamily="49" charset="0"/>
              </a:rPr>
              <a:t> </a:t>
            </a:r>
            <a:r>
              <a:rPr lang="en-AU" sz="2200" dirty="0" err="1">
                <a:latin typeface="Courier" panose="02060409020205020404" pitchFamily="49" charset="0"/>
              </a:rPr>
              <a:t>kmeans</a:t>
            </a:r>
            <a:r>
              <a:rPr lang="en-AU" sz="2200" dirty="0" smtClean="0">
                <a:latin typeface="Courier" panose="02060409020205020404" pitchFamily="49" charset="0"/>
              </a:rPr>
              <a:t>() </a:t>
            </a:r>
            <a:r>
              <a:rPr lang="en-AU" sz="2200" dirty="0" smtClean="0"/>
              <a:t>includes </a:t>
            </a:r>
            <a:r>
              <a:rPr lang="en-AU" sz="2200" dirty="0"/>
              <a:t>the cluster labels, the </a:t>
            </a:r>
            <a:r>
              <a:rPr lang="en-AU" sz="2200" dirty="0" err="1"/>
              <a:t>centers</a:t>
            </a:r>
            <a:r>
              <a:rPr lang="en-AU" sz="2200" dirty="0"/>
              <a:t> (centroids) of the clusters, the total sum of squares, total WSS, total BSS, and the WSS of each cluster</a:t>
            </a:r>
            <a:r>
              <a:rPr lang="en-AU" sz="2200" dirty="0" smtClean="0"/>
              <a:t>.</a:t>
            </a:r>
          </a:p>
          <a:p>
            <a:pPr marL="361950" indent="-361950">
              <a:buFont typeface="Arial" panose="020B0604020202020204" pitchFamily="34" charset="0"/>
              <a:buChar char="•"/>
            </a:pPr>
            <a:r>
              <a:rPr lang="en-AU" sz="2200" dirty="0"/>
              <a:t>This algorithm isn’t guaranteed to have a unique stopping point. K-means can be fairly unstable, in that the final clusters depend on the initial cluster </a:t>
            </a:r>
            <a:r>
              <a:rPr lang="en-AU" sz="2200" dirty="0" err="1"/>
              <a:t>centers</a:t>
            </a:r>
            <a:r>
              <a:rPr lang="en-AU" sz="2200" dirty="0"/>
              <a:t>. </a:t>
            </a:r>
            <a:endParaRPr lang="en-AU" sz="2200" dirty="0" smtClean="0"/>
          </a:p>
          <a:p>
            <a:pPr marL="361950" indent="-361950">
              <a:buFont typeface="Arial" panose="020B0604020202020204" pitchFamily="34" charset="0"/>
              <a:buChar char="•"/>
            </a:pPr>
            <a:r>
              <a:rPr lang="en-AU" sz="2200" dirty="0" smtClean="0"/>
              <a:t>It’s </a:t>
            </a:r>
            <a:r>
              <a:rPr lang="en-AU" sz="2200" dirty="0"/>
              <a:t>good practice to run k-means several times with different random starts, and then select the clustering with the lowest total WSS. </a:t>
            </a:r>
            <a:endParaRPr lang="en-AU" sz="2200" dirty="0" smtClean="0"/>
          </a:p>
          <a:p>
            <a:pPr marL="361950" indent="-361950">
              <a:buFont typeface="Arial" panose="020B0604020202020204" pitchFamily="34" charset="0"/>
              <a:buChar char="•"/>
            </a:pPr>
            <a:r>
              <a:rPr lang="en-AU" sz="2200" dirty="0" smtClean="0"/>
              <a:t>The</a:t>
            </a:r>
            <a:r>
              <a:rPr lang="en-AU" sz="2200" dirty="0"/>
              <a:t> </a:t>
            </a:r>
            <a:r>
              <a:rPr lang="en-AU" sz="2200" dirty="0" err="1">
                <a:latin typeface="Courier" panose="02060409020205020404" pitchFamily="49" charset="0"/>
              </a:rPr>
              <a:t>kmeans</a:t>
            </a:r>
            <a:r>
              <a:rPr lang="en-AU" sz="2200" dirty="0">
                <a:latin typeface="Courier" panose="02060409020205020404" pitchFamily="49" charset="0"/>
              </a:rPr>
              <a:t>()</a:t>
            </a:r>
            <a:r>
              <a:rPr lang="en-AU" sz="2200" dirty="0">
                <a:latin typeface="Courier" panose="02060409020205020404" pitchFamily="49" charset="0"/>
              </a:rPr>
              <a:t> </a:t>
            </a:r>
            <a:r>
              <a:rPr lang="en-AU" sz="2200" dirty="0"/>
              <a:t>function can do this automatically, though it defaults to only using one random start.</a:t>
            </a:r>
            <a:endParaRPr lang="en-AU" sz="22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433" y="1737360"/>
            <a:ext cx="5508567" cy="3787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85725"/>
            <a:ext cx="40005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2286000"/>
            <a:ext cx="4010025"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ChangeArrowheads="1"/>
          </p:cNvSpPr>
          <p:nvPr/>
        </p:nvSpPr>
        <p:spPr bwMode="auto">
          <a:xfrm>
            <a:off x="6176963" y="1825544"/>
            <a:ext cx="6017481" cy="749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0" numCol="1" anchor="ctr" anchorCtr="0" compatLnSpc="1">
            <a:prstTxWarp prst="textNoShape">
              <a:avLst/>
            </a:prstTxWarp>
            <a:spAutoFit/>
          </a:bodyPr>
          <a:lstStyle/>
          <a:p>
            <a:pPr lvl="0" fontAlgn="base">
              <a:spcBef>
                <a:spcPct val="0"/>
              </a:spcBef>
              <a:spcAft>
                <a:spcPct val="0"/>
              </a:spcAft>
            </a:pPr>
            <a:r>
              <a:rPr kumimoji="0" lang="en-US" altLang="en-US" sz="2400" b="1" i="0" u="none" strike="noStrike" cap="none" normalizeH="0" baseline="0" dirty="0" smtClean="0">
                <a:ln>
                  <a:noFill/>
                </a:ln>
                <a:solidFill>
                  <a:srgbClr val="000000"/>
                </a:solidFill>
                <a:effectLst/>
                <a:cs typeface="Times New Roman" pitchFamily="18" charset="0"/>
              </a:rPr>
              <a:t>Running k-means with k=5 </a:t>
            </a:r>
            <a:r>
              <a:rPr lang="en-AU" sz="2400" b="1" dirty="0" smtClean="0"/>
              <a:t>on the protein</a:t>
            </a:r>
            <a:r>
              <a:rPr lang="en-AU" sz="2400" b="1" dirty="0"/>
              <a:t> </a:t>
            </a:r>
            <a:r>
              <a:rPr lang="en-AU" sz="2400" b="1" dirty="0" smtClean="0"/>
              <a:t>data</a:t>
            </a:r>
          </a:p>
          <a:p>
            <a:pPr lvl="0" fontAlgn="base">
              <a:spcBef>
                <a:spcPct val="0"/>
              </a:spcBef>
              <a:spcAft>
                <a:spcPct val="0"/>
              </a:spcAft>
            </a:pPr>
            <a:r>
              <a:rPr lang="en-AU" sz="2400" b="1" dirty="0" smtClean="0"/>
              <a:t> </a:t>
            </a:r>
            <a:r>
              <a:rPr lang="en-AU" sz="2400" b="1" dirty="0"/>
              <a:t>(scaled to 0 mean and unit standard </a:t>
            </a:r>
            <a:r>
              <a:rPr lang="en-AU" sz="2400" b="1" dirty="0" smtClean="0"/>
              <a:t>deviation)</a:t>
            </a:r>
            <a:endParaRPr kumimoji="0" lang="en-US" altLang="en-US" sz="2400" b="1" i="0" u="none" strike="noStrike" cap="none" normalizeH="0" baseline="0" dirty="0" smtClean="0">
              <a:ln>
                <a:noFill/>
              </a:ln>
              <a:solidFill>
                <a:srgbClr val="000000"/>
              </a:solidFill>
              <a:effectLst/>
              <a:cs typeface="Times New Roman" pitchFamily="18" charset="0"/>
            </a:endParaRPr>
          </a:p>
        </p:txBody>
      </p:sp>
      <p:sp>
        <p:nvSpPr>
          <p:cNvPr id="5" name="Right Arrow 4"/>
          <p:cNvSpPr/>
          <p:nvPr/>
        </p:nvSpPr>
        <p:spPr>
          <a:xfrm rot="10800000">
            <a:off x="5129213" y="1998369"/>
            <a:ext cx="990600" cy="374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The </a:t>
            </a:r>
            <a:r>
              <a:rPr lang="en-AU" b="1" dirty="0" err="1">
                <a:latin typeface="Courier" panose="02060409020205020404" pitchFamily="49" charset="0"/>
              </a:rPr>
              <a:t>kmeansruns</a:t>
            </a:r>
            <a:r>
              <a:rPr lang="en-AU" b="1" dirty="0">
                <a:latin typeface="Courier" panose="02060409020205020404" pitchFamily="49" charset="0"/>
              </a:rPr>
              <a:t>() </a:t>
            </a:r>
            <a:r>
              <a:rPr lang="en-AU" b="1" dirty="0"/>
              <a:t>function for picking </a:t>
            </a:r>
            <a:r>
              <a:rPr lang="en-AU" b="1" dirty="0" smtClean="0"/>
              <a:t>k</a:t>
            </a:r>
            <a:endParaRPr lang="en-AU" dirty="0"/>
          </a:p>
        </p:txBody>
      </p:sp>
      <p:sp>
        <p:nvSpPr>
          <p:cNvPr id="3" name="Content Placeholder 2"/>
          <p:cNvSpPr>
            <a:spLocks noGrp="1"/>
          </p:cNvSpPr>
          <p:nvPr>
            <p:ph idx="1"/>
          </p:nvPr>
        </p:nvSpPr>
        <p:spPr/>
        <p:txBody>
          <a:bodyPr>
            <a:normAutofit/>
          </a:bodyPr>
          <a:lstStyle/>
          <a:p>
            <a:pPr marL="361950" indent="-361950">
              <a:buFont typeface="Arial" panose="020B0604020202020204" pitchFamily="34" charset="0"/>
              <a:buChar char="•"/>
            </a:pPr>
            <a:r>
              <a:rPr lang="en-AU" sz="2800" dirty="0"/>
              <a:t>To run </a:t>
            </a:r>
            <a:r>
              <a:rPr lang="en-AU" sz="2800" dirty="0" err="1"/>
              <a:t>kmeans</a:t>
            </a:r>
            <a:r>
              <a:rPr lang="en-AU" sz="2800" dirty="0"/>
              <a:t>()</a:t>
            </a:r>
            <a:r>
              <a:rPr lang="en-AU" sz="2800" dirty="0"/>
              <a:t>, you must know </a:t>
            </a:r>
            <a:r>
              <a:rPr lang="en-AU" sz="2800" i="1" dirty="0"/>
              <a:t>k</a:t>
            </a:r>
            <a:r>
              <a:rPr lang="en-AU" sz="2800" dirty="0"/>
              <a:t>. </a:t>
            </a:r>
            <a:r>
              <a:rPr lang="en-AU" sz="2800" dirty="0" smtClean="0"/>
              <a:t>The</a:t>
            </a:r>
            <a:r>
              <a:rPr lang="en-AU" sz="2800" dirty="0"/>
              <a:t> </a:t>
            </a:r>
            <a:r>
              <a:rPr lang="en-AU" sz="2800" dirty="0" err="1"/>
              <a:t>fpc</a:t>
            </a:r>
            <a:r>
              <a:rPr lang="en-AU" sz="2800" dirty="0"/>
              <a:t> package (the same package that has </a:t>
            </a:r>
            <a:r>
              <a:rPr lang="en-AU" sz="2800" dirty="0" err="1"/>
              <a:t>clusterboot</a:t>
            </a:r>
            <a:r>
              <a:rPr lang="en-AU" sz="2800" dirty="0"/>
              <a:t>()</a:t>
            </a:r>
            <a:r>
              <a:rPr lang="en-AU" sz="2800" dirty="0"/>
              <a:t>) has a function called </a:t>
            </a:r>
            <a:r>
              <a:rPr lang="en-AU" sz="2800" dirty="0" err="1"/>
              <a:t>kmeansruns</a:t>
            </a:r>
            <a:r>
              <a:rPr lang="en-AU" sz="2800" dirty="0"/>
              <a:t>()</a:t>
            </a:r>
            <a:r>
              <a:rPr lang="en-AU" sz="2800" dirty="0"/>
              <a:t> that calls </a:t>
            </a:r>
            <a:r>
              <a:rPr lang="en-AU" sz="2800" dirty="0" err="1"/>
              <a:t>kmeans</a:t>
            </a:r>
            <a:r>
              <a:rPr lang="en-AU" sz="2800" dirty="0"/>
              <a:t>()</a:t>
            </a:r>
            <a:r>
              <a:rPr lang="en-AU" sz="2800" dirty="0"/>
              <a:t> over a range of </a:t>
            </a:r>
            <a:r>
              <a:rPr lang="en-AU" sz="2800" i="1" dirty="0"/>
              <a:t>k</a:t>
            </a:r>
            <a:r>
              <a:rPr lang="en-AU" sz="2800" dirty="0"/>
              <a:t> and estimates the best </a:t>
            </a:r>
            <a:r>
              <a:rPr lang="en-AU" sz="2800" i="1" dirty="0"/>
              <a:t>k</a:t>
            </a:r>
            <a:r>
              <a:rPr lang="en-AU" sz="2800" dirty="0" smtClean="0"/>
              <a:t>.</a:t>
            </a:r>
          </a:p>
          <a:p>
            <a:pPr marL="361950" indent="-361950">
              <a:buFont typeface="Arial" panose="020B0604020202020204" pitchFamily="34" charset="0"/>
              <a:buChar char="•"/>
            </a:pPr>
            <a:r>
              <a:rPr lang="en-AU" sz="2800" dirty="0" smtClean="0"/>
              <a:t> </a:t>
            </a:r>
            <a:r>
              <a:rPr lang="en-AU" sz="2800" dirty="0"/>
              <a:t>It then returns its pick for the best value of </a:t>
            </a:r>
            <a:r>
              <a:rPr lang="en-AU" sz="2800" i="1" dirty="0"/>
              <a:t>k</a:t>
            </a:r>
            <a:r>
              <a:rPr lang="en-AU" sz="2800" dirty="0"/>
              <a:t>, the output of </a:t>
            </a:r>
            <a:r>
              <a:rPr lang="en-AU" sz="2800" dirty="0" err="1"/>
              <a:t>kmeans</a:t>
            </a:r>
            <a:r>
              <a:rPr lang="en-AU" sz="2800" dirty="0"/>
              <a:t>()</a:t>
            </a:r>
            <a:r>
              <a:rPr lang="en-AU" sz="2800" dirty="0"/>
              <a:t> for that value, and a vector of criterion values as a function of </a:t>
            </a:r>
            <a:r>
              <a:rPr lang="en-AU" sz="2800" i="1" dirty="0"/>
              <a:t>k</a:t>
            </a:r>
            <a:r>
              <a:rPr lang="en-AU" sz="2800" dirty="0"/>
              <a:t>. </a:t>
            </a:r>
            <a:endParaRPr lang="en-AU" sz="2800" dirty="0" smtClean="0"/>
          </a:p>
          <a:p>
            <a:pPr marL="361950" indent="-361950">
              <a:buFont typeface="Arial" panose="020B0604020202020204" pitchFamily="34" charset="0"/>
              <a:buChar char="•"/>
            </a:pPr>
            <a:r>
              <a:rPr lang="en-AU" sz="2800" dirty="0" smtClean="0"/>
              <a:t>Currently</a:t>
            </a:r>
            <a:r>
              <a:rPr lang="en-AU" sz="2800" dirty="0"/>
              <a:t>, </a:t>
            </a:r>
            <a:r>
              <a:rPr lang="en-AU" sz="2800" dirty="0" err="1"/>
              <a:t>kmeansruns</a:t>
            </a:r>
            <a:r>
              <a:rPr lang="en-AU" sz="2800" dirty="0"/>
              <a:t>()</a:t>
            </a:r>
            <a:r>
              <a:rPr lang="en-AU" sz="2800" dirty="0"/>
              <a:t> has two criteria: the </a:t>
            </a:r>
            <a:r>
              <a:rPr lang="en-AU" sz="2800" i="1" dirty="0" err="1"/>
              <a:t>Calinski-Harabasz</a:t>
            </a:r>
            <a:r>
              <a:rPr lang="en-AU" sz="2800" i="1" dirty="0"/>
              <a:t> Index</a:t>
            </a:r>
            <a:r>
              <a:rPr lang="en-AU" sz="2800" dirty="0"/>
              <a:t> (</a:t>
            </a:r>
            <a:r>
              <a:rPr lang="en-AU" sz="2800" dirty="0"/>
              <a:t>"</a:t>
            </a:r>
            <a:r>
              <a:rPr lang="en-AU" sz="2800" dirty="0" err="1"/>
              <a:t>ch</a:t>
            </a:r>
            <a:r>
              <a:rPr lang="en-AU" sz="2800" dirty="0"/>
              <a:t>"</a:t>
            </a:r>
            <a:r>
              <a:rPr lang="en-AU" sz="2800" dirty="0"/>
              <a:t>), and the </a:t>
            </a:r>
            <a:r>
              <a:rPr lang="en-AU" sz="2800" i="1" dirty="0"/>
              <a:t>average silhouette </a:t>
            </a:r>
            <a:r>
              <a:rPr lang="en-AU" sz="2800" i="1" dirty="0" smtClean="0"/>
              <a:t>width</a:t>
            </a:r>
            <a:r>
              <a:rPr lang="en-AU" sz="2800" dirty="0"/>
              <a:t>.</a:t>
            </a:r>
            <a:endParaRPr lang="en-AU" sz="2800" dirty="0"/>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7650" y="1981200"/>
            <a:ext cx="7064355" cy="4381500"/>
          </a:xfrm>
        </p:spPr>
        <p:txBody>
          <a:bodyPr>
            <a:normAutofit/>
          </a:bodyPr>
          <a:lstStyle/>
          <a:p>
            <a:pPr marL="0" indent="0">
              <a:buNone/>
            </a:pPr>
            <a:r>
              <a:rPr lang="en-AU" sz="2800" dirty="0" smtClean="0"/>
              <a:t>Figure show s the </a:t>
            </a:r>
            <a:r>
              <a:rPr lang="en-AU" sz="2800" dirty="0"/>
              <a:t>results of the two clustering criteria provided by </a:t>
            </a:r>
            <a:r>
              <a:rPr lang="en-AU" sz="2800" dirty="0" err="1"/>
              <a:t>kmeansruns</a:t>
            </a:r>
            <a:r>
              <a:rPr lang="en-AU" sz="2800" dirty="0"/>
              <a:t>. They suggest two to three clusters as the best </a:t>
            </a:r>
            <a:r>
              <a:rPr lang="en-AU" sz="2800" dirty="0" smtClean="0"/>
              <a:t>choice.</a:t>
            </a:r>
            <a:endParaRPr lang="en-AU" sz="2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505" y="1108075"/>
            <a:ext cx="5070494" cy="388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48562" y="5222657"/>
            <a:ext cx="4643437" cy="923330"/>
          </a:xfrm>
          <a:prstGeom prst="rect">
            <a:avLst/>
          </a:prstGeom>
        </p:spPr>
        <p:txBody>
          <a:bodyPr wrap="square">
            <a:spAutoFit/>
          </a:bodyPr>
          <a:lstStyle/>
          <a:p>
            <a:r>
              <a:rPr lang="en-AU" b="1" dirty="0"/>
              <a:t>Plot of the </a:t>
            </a:r>
            <a:r>
              <a:rPr lang="en-AU" b="1" dirty="0" err="1"/>
              <a:t>Calinski-Harabasz</a:t>
            </a:r>
            <a:r>
              <a:rPr lang="en-AU" b="1" dirty="0"/>
              <a:t> and average silhouette width indices for 1–10 clusters, on protein data</a:t>
            </a:r>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a:t>
            </a:r>
            <a:endParaRPr lang="en-AU" dirty="0"/>
          </a:p>
        </p:txBody>
      </p:sp>
      <p:sp>
        <p:nvSpPr>
          <p:cNvPr id="3" name="Content Placeholder 2"/>
          <p:cNvSpPr>
            <a:spLocks noGrp="1"/>
          </p:cNvSpPr>
          <p:nvPr>
            <p:ph idx="1"/>
          </p:nvPr>
        </p:nvSpPr>
        <p:spPr/>
        <p:txBody>
          <a:bodyPr>
            <a:noAutofit/>
          </a:bodyPr>
          <a:lstStyle/>
          <a:p>
            <a:pPr marL="355600" indent="-355600">
              <a:buFont typeface="Arial" panose="020B0604020202020204" pitchFamily="34" charset="0"/>
              <a:buChar char="•"/>
            </a:pPr>
            <a:r>
              <a:rPr lang="en-AU" sz="2800" i="1" dirty="0" smtClean="0"/>
              <a:t>Unsupervised </a:t>
            </a:r>
            <a:r>
              <a:rPr lang="en-AU" sz="2800" i="1" dirty="0"/>
              <a:t>methods </a:t>
            </a:r>
            <a:r>
              <a:rPr lang="en-AU" sz="2800" dirty="0" smtClean="0"/>
              <a:t>used</a:t>
            </a:r>
            <a:r>
              <a:rPr lang="en-AU" sz="2800" i="1" dirty="0" smtClean="0"/>
              <a:t> </a:t>
            </a:r>
            <a:r>
              <a:rPr lang="en-AU" sz="2800" dirty="0" smtClean="0"/>
              <a:t>to </a:t>
            </a:r>
            <a:r>
              <a:rPr lang="en-AU" sz="2800" dirty="0"/>
              <a:t>discover unknown </a:t>
            </a:r>
            <a:r>
              <a:rPr lang="en-AU" sz="2800" dirty="0" smtClean="0"/>
              <a:t>relationships or patterns </a:t>
            </a:r>
            <a:r>
              <a:rPr lang="en-AU" sz="2800" dirty="0"/>
              <a:t>in data. </a:t>
            </a:r>
            <a:endParaRPr lang="en-AU" sz="2800" dirty="0" smtClean="0"/>
          </a:p>
          <a:p>
            <a:pPr marL="355600" indent="-355600">
              <a:buFont typeface="Arial" panose="020B0604020202020204" pitchFamily="34" charset="0"/>
              <a:buChar char="•"/>
            </a:pPr>
            <a:r>
              <a:rPr lang="en-AU" sz="2800" dirty="0"/>
              <a:t>For example, you may want to find groups of customers  with similar purchase patterns, or correlations between population movement and socioeconomic factors. </a:t>
            </a:r>
            <a:endParaRPr lang="en-AU" sz="2800" dirty="0" smtClean="0"/>
          </a:p>
          <a:p>
            <a:pPr marL="355600" indent="-355600">
              <a:buFont typeface="Arial" panose="020B0604020202020204" pitchFamily="34" charset="0"/>
              <a:buChar char="•"/>
            </a:pPr>
            <a:r>
              <a:rPr lang="en-AU" sz="2800" dirty="0"/>
              <a:t> </a:t>
            </a:r>
            <a:r>
              <a:rPr lang="en-AU" sz="2800" dirty="0" smtClean="0"/>
              <a:t>In </a:t>
            </a:r>
            <a:r>
              <a:rPr lang="en-AU" sz="2800" dirty="0"/>
              <a:t>this chapter, </a:t>
            </a:r>
            <a:r>
              <a:rPr lang="en-AU" sz="2800" dirty="0" smtClean="0"/>
              <a:t>we’ll </a:t>
            </a:r>
            <a:r>
              <a:rPr lang="en-AU" sz="2800" dirty="0"/>
              <a:t>look at two classes of unsupervised methods. </a:t>
            </a:r>
            <a:endParaRPr lang="en-AU" sz="2800" dirty="0" smtClean="0"/>
          </a:p>
          <a:p>
            <a:pPr marL="806958" lvl="1" indent="-514350">
              <a:buFont typeface="+mj-lt"/>
              <a:buAutoNum type="arabicPeriod"/>
            </a:pPr>
            <a:r>
              <a:rPr lang="en-AU" sz="2600" b="1" i="1" dirty="0" smtClean="0"/>
              <a:t>Cluster </a:t>
            </a:r>
            <a:r>
              <a:rPr lang="en-AU" sz="2600" b="1" i="1" dirty="0"/>
              <a:t>analysis</a:t>
            </a:r>
            <a:r>
              <a:rPr lang="en-AU" sz="2600" dirty="0"/>
              <a:t> finds groups in your data with similar characteristics</a:t>
            </a:r>
            <a:r>
              <a:rPr lang="en-AU" sz="2600" dirty="0" smtClean="0"/>
              <a:t>.</a:t>
            </a:r>
          </a:p>
          <a:p>
            <a:pPr marL="806958" lvl="1" indent="-514350">
              <a:buFont typeface="+mj-lt"/>
              <a:buAutoNum type="arabicPeriod"/>
            </a:pPr>
            <a:r>
              <a:rPr lang="en-AU" sz="2600" b="1" i="1" dirty="0" smtClean="0"/>
              <a:t>Association </a:t>
            </a:r>
            <a:r>
              <a:rPr lang="en-AU" sz="2600" b="1" i="1" dirty="0"/>
              <a:t>rule </a:t>
            </a:r>
            <a:r>
              <a:rPr lang="en-AU" sz="2600" i="1" dirty="0"/>
              <a:t>mining</a:t>
            </a:r>
            <a:r>
              <a:rPr lang="en-AU" sz="2600" dirty="0"/>
              <a:t> finds elements or properties in the data that tend to occur together.</a:t>
            </a:r>
            <a:endParaRPr lang="en-AU" sz="2600" dirty="0" smtClean="0"/>
          </a:p>
        </p:txBody>
      </p:sp>
    </p:spTree>
    <p:extLst>
      <p:ext uri="{BB962C8B-B14F-4D97-AF65-F5344CB8AC3E}">
        <p14:creationId xmlns:p14="http://schemas.microsoft.com/office/powerpoint/2010/main" val="3572313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Assigning new points to clusters</a:t>
            </a:r>
          </a:p>
        </p:txBody>
      </p:sp>
      <p:sp>
        <p:nvSpPr>
          <p:cNvPr id="3" name="Content Placeholder 2"/>
          <p:cNvSpPr>
            <a:spLocks noGrp="1"/>
          </p:cNvSpPr>
          <p:nvPr>
            <p:ph idx="1"/>
          </p:nvPr>
        </p:nvSpPr>
        <p:spPr/>
        <p:txBody>
          <a:bodyPr/>
          <a:lstStyle/>
          <a:p>
            <a:pPr marL="361950" indent="-361950">
              <a:buFont typeface="Arial" panose="020B0604020202020204" pitchFamily="34" charset="0"/>
              <a:buChar char="•"/>
            </a:pPr>
            <a:r>
              <a:rPr lang="en-AU" dirty="0" smtClean="0"/>
              <a:t>You may </a:t>
            </a:r>
            <a:r>
              <a:rPr lang="en-AU" dirty="0"/>
              <a:t>want to use the clusters that you discovered to categorize new </a:t>
            </a:r>
            <a:r>
              <a:rPr lang="en-AU" dirty="0" smtClean="0"/>
              <a:t>data.</a:t>
            </a:r>
          </a:p>
          <a:p>
            <a:pPr marL="361950" indent="-361950">
              <a:buFont typeface="Arial" panose="020B0604020202020204" pitchFamily="34" charset="0"/>
              <a:buChar char="•"/>
            </a:pPr>
            <a:r>
              <a:rPr lang="en-AU" dirty="0" smtClean="0"/>
              <a:t> </a:t>
            </a:r>
            <a:r>
              <a:rPr lang="en-AU" dirty="0"/>
              <a:t>One common way to do so is to treat the centroid of each cluster as the representative of the cluster as a whole, and then assign new points to the cluster with the nearest centroid. </a:t>
            </a:r>
            <a:endParaRPr lang="en-AU" dirty="0" smtClean="0"/>
          </a:p>
          <a:p>
            <a:pPr marL="361950" indent="-361950">
              <a:buFont typeface="Arial" panose="020B0604020202020204" pitchFamily="34" charset="0"/>
              <a:buChar char="•"/>
            </a:pPr>
            <a:r>
              <a:rPr lang="en-AU" dirty="0" smtClean="0"/>
              <a:t>Note </a:t>
            </a:r>
            <a:r>
              <a:rPr lang="en-AU" dirty="0"/>
              <a:t>that if you scaled the original data before clustering, then you should also scale the new data point the same way before assigning it to a cluster.</a:t>
            </a:r>
            <a:endParaRPr lang="en-A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706" y="3613666"/>
            <a:ext cx="7024687" cy="2583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1806" y="5044746"/>
            <a:ext cx="3830729" cy="369332"/>
          </a:xfrm>
          <a:prstGeom prst="rect">
            <a:avLst/>
          </a:prstGeom>
          <a:ln>
            <a:solidFill>
              <a:schemeClr val="accent1"/>
            </a:solidFill>
          </a:ln>
        </p:spPr>
        <p:txBody>
          <a:bodyPr wrap="none">
            <a:spAutoFit/>
          </a:bodyPr>
          <a:lstStyle/>
          <a:p>
            <a:r>
              <a:rPr lang="en-AU" b="1" dirty="0"/>
              <a:t>A function to assign points to a cluster</a:t>
            </a:r>
          </a:p>
        </p:txBody>
      </p:sp>
      <p:sp>
        <p:nvSpPr>
          <p:cNvPr id="5" name="Right Arrow 4"/>
          <p:cNvSpPr/>
          <p:nvPr/>
        </p:nvSpPr>
        <p:spPr>
          <a:xfrm>
            <a:off x="4171950" y="4981762"/>
            <a:ext cx="800100" cy="489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24263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Clustering takeaways</a:t>
            </a:r>
          </a:p>
        </p:txBody>
      </p:sp>
      <p:sp>
        <p:nvSpPr>
          <p:cNvPr id="3" name="Content Placeholder 2"/>
          <p:cNvSpPr>
            <a:spLocks noGrp="1"/>
          </p:cNvSpPr>
          <p:nvPr>
            <p:ph idx="1"/>
          </p:nvPr>
        </p:nvSpPr>
        <p:spPr>
          <a:xfrm>
            <a:off x="704850" y="1845734"/>
            <a:ext cx="10450830" cy="4574116"/>
          </a:xfrm>
        </p:spPr>
        <p:txBody>
          <a:bodyPr>
            <a:noAutofit/>
          </a:bodyPr>
          <a:lstStyle/>
          <a:p>
            <a:pPr marL="361950" indent="-361950">
              <a:buFont typeface="Arial" panose="020B0604020202020204" pitchFamily="34" charset="0"/>
              <a:buChar char="•"/>
            </a:pPr>
            <a:r>
              <a:rPr lang="en-AU" sz="2600" dirty="0"/>
              <a:t>The goal of clustering is to discover or draw out similarities among subsets of your data.</a:t>
            </a:r>
          </a:p>
          <a:p>
            <a:pPr marL="361950" indent="-361950">
              <a:buFont typeface="Arial" panose="020B0604020202020204" pitchFamily="34" charset="0"/>
              <a:buChar char="•"/>
            </a:pPr>
            <a:r>
              <a:rPr lang="en-AU" sz="2600" dirty="0"/>
              <a:t>In a good clustering, points in the same cluster should be more similar (nearer) to each other than they are to points in other clusters.</a:t>
            </a:r>
          </a:p>
          <a:p>
            <a:pPr marL="361950" indent="-361950">
              <a:buFont typeface="Arial" panose="020B0604020202020204" pitchFamily="34" charset="0"/>
              <a:buChar char="•"/>
            </a:pPr>
            <a:r>
              <a:rPr lang="en-AU" sz="2600" dirty="0"/>
              <a:t>When clustering, the units that each variable is measured in matter. Different units cause different distances and potentially different </a:t>
            </a:r>
            <a:r>
              <a:rPr lang="en-AU" sz="2600" dirty="0" err="1"/>
              <a:t>clusterings</a:t>
            </a:r>
            <a:r>
              <a:rPr lang="en-AU" sz="2600" dirty="0"/>
              <a:t>.</a:t>
            </a:r>
          </a:p>
          <a:p>
            <a:pPr marL="361950" indent="-361950">
              <a:buFont typeface="Arial" panose="020B0604020202020204" pitchFamily="34" charset="0"/>
              <a:buChar char="•"/>
            </a:pPr>
            <a:r>
              <a:rPr lang="en-AU" sz="2600" dirty="0"/>
              <a:t>Ideally, you want a unit change in each coordinate to represent the same degree of change. One way to approximate this is to transform all the columns to have a mean value of 0 and a standard deviation of 1.0, for example by using the </a:t>
            </a:r>
            <a:r>
              <a:rPr lang="en-AU" sz="2600" dirty="0" err="1"/>
              <a:t>functionscale</a:t>
            </a:r>
            <a:r>
              <a:rPr lang="en-AU" sz="2600" dirty="0"/>
              <a:t>().</a:t>
            </a:r>
          </a:p>
          <a:p>
            <a:pPr marL="361950" indent="-361950">
              <a:buFont typeface="Arial" panose="020B0604020202020204" pitchFamily="34" charset="0"/>
              <a:buChar char="•"/>
            </a:pPr>
            <a:endParaRPr lang="en-AU" sz="2600" dirty="0"/>
          </a:p>
        </p:txBody>
      </p:sp>
    </p:spTree>
    <p:extLst>
      <p:ext uri="{BB962C8B-B14F-4D97-AF65-F5344CB8AC3E}">
        <p14:creationId xmlns:p14="http://schemas.microsoft.com/office/powerpoint/2010/main" val="2024263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Clustering </a:t>
            </a:r>
            <a:r>
              <a:rPr lang="en-AU" b="1" dirty="0" smtClean="0"/>
              <a:t>takeaways-Cont.</a:t>
            </a:r>
            <a:endParaRPr lang="en-AU" b="1" dirty="0"/>
          </a:p>
        </p:txBody>
      </p:sp>
      <p:sp>
        <p:nvSpPr>
          <p:cNvPr id="3" name="Content Placeholder 2"/>
          <p:cNvSpPr>
            <a:spLocks noGrp="1"/>
          </p:cNvSpPr>
          <p:nvPr>
            <p:ph idx="1"/>
          </p:nvPr>
        </p:nvSpPr>
        <p:spPr>
          <a:xfrm>
            <a:off x="704850" y="1845734"/>
            <a:ext cx="10450830" cy="4574116"/>
          </a:xfrm>
        </p:spPr>
        <p:txBody>
          <a:bodyPr>
            <a:normAutofit/>
          </a:bodyPr>
          <a:lstStyle/>
          <a:p>
            <a:pPr marL="361950" indent="-361950">
              <a:buFont typeface="Arial" panose="020B0604020202020204" pitchFamily="34" charset="0"/>
              <a:buChar char="•"/>
            </a:pPr>
            <a:r>
              <a:rPr lang="en-AU" sz="2800" dirty="0" smtClean="0"/>
              <a:t>Clustering is often used for data exploration or as a precursor to supervised learning methods.</a:t>
            </a:r>
          </a:p>
          <a:p>
            <a:pPr marL="361950" indent="-361950">
              <a:buFont typeface="Arial" panose="020B0604020202020204" pitchFamily="34" charset="0"/>
              <a:buChar char="•"/>
            </a:pPr>
            <a:r>
              <a:rPr lang="en-AU" sz="2800" dirty="0" smtClean="0"/>
              <a:t>Like visualization, it’s more iterative and interactive, and less automated than supervised methods.</a:t>
            </a:r>
          </a:p>
          <a:p>
            <a:pPr marL="361950" indent="-361950">
              <a:buFont typeface="Arial" panose="020B0604020202020204" pitchFamily="34" charset="0"/>
              <a:buChar char="•"/>
            </a:pPr>
            <a:r>
              <a:rPr lang="en-AU" sz="2800" dirty="0" smtClean="0"/>
              <a:t>Different clustering algorithms will give different results. You should consider different approaches, with different numbers of clusters.</a:t>
            </a:r>
          </a:p>
          <a:p>
            <a:pPr marL="361950" indent="-361950">
              <a:buFont typeface="Arial" panose="020B0604020202020204" pitchFamily="34" charset="0"/>
              <a:buChar char="•"/>
            </a:pPr>
            <a:r>
              <a:rPr lang="en-AU" sz="2800" dirty="0" smtClean="0"/>
              <a:t>There are many heuristics for estimating the best number of clusters. Again, you should consider the results from different heuristics and explore various numbers of clusters.</a:t>
            </a:r>
          </a:p>
          <a:p>
            <a:pPr marL="361950" indent="-361950">
              <a:buFont typeface="Arial" panose="020B0604020202020204" pitchFamily="34" charset="0"/>
              <a:buChar char="•"/>
            </a:pPr>
            <a:endParaRPr lang="en-AU" sz="2800" dirty="0"/>
          </a:p>
        </p:txBody>
      </p:sp>
    </p:spTree>
    <p:extLst>
      <p:ext uri="{BB962C8B-B14F-4D97-AF65-F5344CB8AC3E}">
        <p14:creationId xmlns:p14="http://schemas.microsoft.com/office/powerpoint/2010/main" val="3851259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Association rules</a:t>
            </a:r>
          </a:p>
        </p:txBody>
      </p:sp>
      <p:sp>
        <p:nvSpPr>
          <p:cNvPr id="3" name="Content Placeholder 2"/>
          <p:cNvSpPr>
            <a:spLocks noGrp="1"/>
          </p:cNvSpPr>
          <p:nvPr>
            <p:ph idx="1"/>
          </p:nvPr>
        </p:nvSpPr>
        <p:spPr/>
        <p:txBody>
          <a:bodyPr>
            <a:normAutofit/>
          </a:bodyPr>
          <a:lstStyle/>
          <a:p>
            <a:pPr marL="361950" indent="-361950">
              <a:buFont typeface="Arial" panose="020B0604020202020204" pitchFamily="34" charset="0"/>
              <a:buChar char="•"/>
            </a:pPr>
            <a:r>
              <a:rPr lang="en-AU" sz="2800" dirty="0"/>
              <a:t>Association rule mining is used to find objects or attributes that frequently occur together</a:t>
            </a:r>
            <a:r>
              <a:rPr lang="en-AU" sz="2800" dirty="0" smtClean="0"/>
              <a:t>—</a:t>
            </a:r>
          </a:p>
          <a:p>
            <a:pPr marL="361950" indent="-361950">
              <a:buFont typeface="Arial" panose="020B0604020202020204" pitchFamily="34" charset="0"/>
              <a:buChar char="•"/>
            </a:pPr>
            <a:r>
              <a:rPr lang="en-AU" sz="2800" dirty="0" smtClean="0"/>
              <a:t>for </a:t>
            </a:r>
            <a:r>
              <a:rPr lang="en-AU" sz="2800" dirty="0"/>
              <a:t>example, products that are often bought together during a shopping session, or queries that tend to occur together during a session on a website’s search engine. </a:t>
            </a:r>
            <a:endParaRPr lang="en-AU" sz="2800" dirty="0" smtClean="0"/>
          </a:p>
          <a:p>
            <a:pPr marL="361950" indent="-361950">
              <a:buFont typeface="Arial" panose="020B0604020202020204" pitchFamily="34" charset="0"/>
              <a:buChar char="•"/>
            </a:pPr>
            <a:r>
              <a:rPr lang="en-AU" sz="2800" dirty="0" smtClean="0"/>
              <a:t>Such </a:t>
            </a:r>
            <a:r>
              <a:rPr lang="en-AU" sz="2800" dirty="0"/>
              <a:t>information can be used to recommend products to shoppers, to place frequently bundled items together on store shelves, or to redesign websites for easier navigation.</a:t>
            </a:r>
            <a:endParaRPr lang="en-AU" sz="2800" dirty="0"/>
          </a:p>
        </p:txBody>
      </p:sp>
    </p:spTree>
    <p:extLst>
      <p:ext uri="{BB962C8B-B14F-4D97-AF65-F5344CB8AC3E}">
        <p14:creationId xmlns:p14="http://schemas.microsoft.com/office/powerpoint/2010/main" val="2024263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Overview </a:t>
            </a:r>
            <a:r>
              <a:rPr lang="en-AU" b="1" dirty="0"/>
              <a:t>of association </a:t>
            </a:r>
            <a:r>
              <a:rPr lang="en-AU" b="1" dirty="0" smtClean="0"/>
              <a:t>rules</a:t>
            </a:r>
            <a:endParaRPr lang="en-AU" dirty="0"/>
          </a:p>
        </p:txBody>
      </p:sp>
      <p:sp>
        <p:nvSpPr>
          <p:cNvPr id="3" name="Content Placeholder 2"/>
          <p:cNvSpPr>
            <a:spLocks noGrp="1"/>
          </p:cNvSpPr>
          <p:nvPr>
            <p:ph idx="1"/>
          </p:nvPr>
        </p:nvSpPr>
        <p:spPr>
          <a:xfrm>
            <a:off x="1097280" y="1845734"/>
            <a:ext cx="10058400" cy="4650316"/>
          </a:xfrm>
        </p:spPr>
        <p:txBody>
          <a:bodyPr>
            <a:normAutofit fontScale="92500" lnSpcReduction="20000"/>
          </a:bodyPr>
          <a:lstStyle/>
          <a:p>
            <a:pPr marL="361950" indent="-361950">
              <a:buFont typeface="Arial" panose="020B0604020202020204" pitchFamily="34" charset="0"/>
              <a:buChar char="•"/>
            </a:pPr>
            <a:r>
              <a:rPr lang="en-AU" sz="2600" dirty="0"/>
              <a:t>The unit of “togetherness” when mining association rules is called a </a:t>
            </a:r>
            <a:r>
              <a:rPr lang="en-AU" sz="2600" i="1" dirty="0"/>
              <a:t>transaction</a:t>
            </a:r>
            <a:r>
              <a:rPr lang="en-AU" sz="2600" dirty="0" smtClean="0"/>
              <a:t>.</a:t>
            </a:r>
          </a:p>
          <a:p>
            <a:pPr marL="361950" indent="-361950">
              <a:buFont typeface="Arial" panose="020B0604020202020204" pitchFamily="34" charset="0"/>
              <a:buChar char="•"/>
            </a:pPr>
            <a:r>
              <a:rPr lang="en-AU" sz="2600" dirty="0" smtClean="0"/>
              <a:t> </a:t>
            </a:r>
            <a:r>
              <a:rPr lang="en-AU" sz="2600" dirty="0"/>
              <a:t>Depending on the problem, a transaction could be a single shopping basket, a single user session on a website, or even a single customer</a:t>
            </a:r>
            <a:r>
              <a:rPr lang="en-AU" sz="2600" dirty="0" smtClean="0"/>
              <a:t>.</a:t>
            </a:r>
          </a:p>
          <a:p>
            <a:pPr marL="361950" indent="-361950">
              <a:buFont typeface="Arial" panose="020B0604020202020204" pitchFamily="34" charset="0"/>
              <a:buChar char="•"/>
            </a:pPr>
            <a:r>
              <a:rPr lang="en-AU" sz="2600" dirty="0" smtClean="0"/>
              <a:t> </a:t>
            </a:r>
            <a:r>
              <a:rPr lang="en-AU" sz="2600" dirty="0"/>
              <a:t>The objects that comprise a transaction are referred to as </a:t>
            </a:r>
            <a:r>
              <a:rPr lang="en-AU" sz="2600" i="1" dirty="0"/>
              <a:t>items</a:t>
            </a:r>
            <a:r>
              <a:rPr lang="en-AU" sz="2600" dirty="0"/>
              <a:t> in an </a:t>
            </a:r>
            <a:r>
              <a:rPr lang="en-AU" sz="2600" i="1" dirty="0" err="1"/>
              <a:t>itemset</a:t>
            </a:r>
            <a:r>
              <a:rPr lang="en-AU" sz="2600" dirty="0" smtClean="0"/>
              <a:t>:</a:t>
            </a:r>
          </a:p>
          <a:p>
            <a:pPr marL="361950" indent="-361950">
              <a:buFont typeface="Arial" panose="020B0604020202020204" pitchFamily="34" charset="0"/>
              <a:buChar char="•"/>
            </a:pPr>
            <a:r>
              <a:rPr lang="en-AU" sz="2600" dirty="0" smtClean="0"/>
              <a:t> The </a:t>
            </a:r>
            <a:r>
              <a:rPr lang="en-AU" sz="2600" dirty="0"/>
              <a:t>products in the shopping basket, the pages visited during a website session, the actions of a customer. Sometimes transactions are referred to as </a:t>
            </a:r>
            <a:r>
              <a:rPr lang="en-AU" sz="2600" i="1" dirty="0"/>
              <a:t>baskets</a:t>
            </a:r>
            <a:r>
              <a:rPr lang="en-AU" sz="2600" dirty="0"/>
              <a:t>, from the shopping basket analogy</a:t>
            </a:r>
            <a:r>
              <a:rPr lang="en-AU" sz="2600" dirty="0" smtClean="0"/>
              <a:t>.</a:t>
            </a:r>
          </a:p>
          <a:p>
            <a:r>
              <a:rPr lang="en-AU" sz="2600" dirty="0"/>
              <a:t>Mining for association rules occurs in two steps:</a:t>
            </a:r>
          </a:p>
          <a:p>
            <a:r>
              <a:rPr lang="en-AU" sz="2600" b="1" dirty="0"/>
              <a:t>1</a:t>
            </a:r>
            <a:r>
              <a:rPr lang="en-AU" sz="2600" dirty="0"/>
              <a:t>.  Look for all the </a:t>
            </a:r>
            <a:r>
              <a:rPr lang="en-AU" sz="2600" dirty="0" err="1"/>
              <a:t>itemsets</a:t>
            </a:r>
            <a:r>
              <a:rPr lang="en-AU" sz="2600" dirty="0"/>
              <a:t> (subsets of transactions) that occur more often than in a minimum fraction of the transactions.</a:t>
            </a:r>
          </a:p>
          <a:p>
            <a:r>
              <a:rPr lang="en-AU" sz="2600" b="1" dirty="0"/>
              <a:t>2</a:t>
            </a:r>
            <a:r>
              <a:rPr lang="en-AU" sz="2600" dirty="0"/>
              <a:t>.  Turn those </a:t>
            </a:r>
            <a:r>
              <a:rPr lang="en-AU" sz="2600" dirty="0" err="1"/>
              <a:t>itemsets</a:t>
            </a:r>
            <a:r>
              <a:rPr lang="en-AU" sz="2600" dirty="0"/>
              <a:t> into rules.</a:t>
            </a:r>
            <a:r>
              <a:rPr lang="en-AU" dirty="0"/>
              <a:t/>
            </a:r>
            <a:br>
              <a:rPr lang="en-AU" dirty="0"/>
            </a:br>
            <a:endParaRPr lang="en-AU" dirty="0"/>
          </a:p>
        </p:txBody>
      </p:sp>
    </p:spTree>
    <p:extLst>
      <p:ext uri="{BB962C8B-B14F-4D97-AF65-F5344CB8AC3E}">
        <p14:creationId xmlns:p14="http://schemas.microsoft.com/office/powerpoint/2010/main" val="2024263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Support and Confidence </a:t>
            </a:r>
            <a:endParaRPr lang="en-AU" dirty="0"/>
          </a:p>
        </p:txBody>
      </p:sp>
      <p:sp>
        <p:nvSpPr>
          <p:cNvPr id="3" name="Content Placeholder 2"/>
          <p:cNvSpPr>
            <a:spLocks noGrp="1"/>
          </p:cNvSpPr>
          <p:nvPr>
            <p:ph idx="1"/>
          </p:nvPr>
        </p:nvSpPr>
        <p:spPr>
          <a:xfrm>
            <a:off x="1097280" y="1845734"/>
            <a:ext cx="10058400" cy="4516966"/>
          </a:xfrm>
        </p:spPr>
        <p:txBody>
          <a:bodyPr>
            <a:normAutofit/>
          </a:bodyPr>
          <a:lstStyle/>
          <a:p>
            <a:pPr marL="361950" indent="-361950">
              <a:buFont typeface="Arial" panose="020B0604020202020204" pitchFamily="34" charset="0"/>
              <a:buChar char="•"/>
            </a:pPr>
            <a:r>
              <a:rPr lang="en-AU" dirty="0" smtClean="0"/>
              <a:t>The </a:t>
            </a:r>
            <a:r>
              <a:rPr lang="en-AU" dirty="0"/>
              <a:t>rule “if </a:t>
            </a:r>
            <a:r>
              <a:rPr lang="en-AU" dirty="0">
                <a:latin typeface="Courier" panose="02060409020205020404" pitchFamily="49" charset="0"/>
              </a:rPr>
              <a:t>X</a:t>
            </a:r>
            <a:r>
              <a:rPr lang="en-AU" dirty="0"/>
              <a:t>, then </a:t>
            </a:r>
            <a:r>
              <a:rPr lang="en-AU" dirty="0">
                <a:latin typeface="Courier" panose="02060409020205020404" pitchFamily="49" charset="0"/>
              </a:rPr>
              <a:t>Y</a:t>
            </a:r>
            <a:r>
              <a:rPr lang="en-AU" dirty="0"/>
              <a:t>” means that every time you see the </a:t>
            </a:r>
            <a:r>
              <a:rPr lang="en-AU" dirty="0" err="1"/>
              <a:t>itemset</a:t>
            </a:r>
            <a:r>
              <a:rPr lang="en-AU" dirty="0"/>
              <a:t> </a:t>
            </a:r>
            <a:r>
              <a:rPr lang="en-AU" dirty="0">
                <a:latin typeface="Courier" panose="02060409020205020404" pitchFamily="49" charset="0"/>
              </a:rPr>
              <a:t>X</a:t>
            </a:r>
            <a:r>
              <a:rPr lang="en-AU" dirty="0"/>
              <a:t> in a transaction, you expect to also see Y (with a given </a:t>
            </a:r>
            <a:r>
              <a:rPr lang="en-AU" b="1" i="1" dirty="0"/>
              <a:t>confidence</a:t>
            </a:r>
            <a:r>
              <a:rPr lang="en-AU" dirty="0"/>
              <a:t>). </a:t>
            </a:r>
            <a:endParaRPr lang="en-AU" dirty="0" smtClean="0"/>
          </a:p>
          <a:p>
            <a:pPr marL="361950" indent="-361950">
              <a:buFont typeface="Arial" panose="020B0604020202020204" pitchFamily="34" charset="0"/>
              <a:buChar char="•"/>
            </a:pPr>
            <a:r>
              <a:rPr lang="en-AU" dirty="0" smtClean="0"/>
              <a:t>For </a:t>
            </a:r>
            <a:r>
              <a:rPr lang="en-AU" dirty="0"/>
              <a:t>the </a:t>
            </a:r>
            <a:r>
              <a:rPr lang="en-AU" dirty="0" err="1"/>
              <a:t>apriori</a:t>
            </a:r>
            <a:r>
              <a:rPr lang="en-AU" dirty="0"/>
              <a:t> </a:t>
            </a:r>
            <a:r>
              <a:rPr lang="en-AU" dirty="0" smtClean="0"/>
              <a:t>algorithm, </a:t>
            </a:r>
            <a:r>
              <a:rPr lang="en-AU" dirty="0" smtClean="0">
                <a:latin typeface="Courier" panose="02060409020205020404" pitchFamily="49" charset="0"/>
              </a:rPr>
              <a:t>Y</a:t>
            </a:r>
            <a:r>
              <a:rPr lang="en-AU" dirty="0" smtClean="0"/>
              <a:t> </a:t>
            </a:r>
            <a:r>
              <a:rPr lang="en-AU" dirty="0"/>
              <a:t>is always an </a:t>
            </a:r>
            <a:r>
              <a:rPr lang="en-AU" dirty="0" err="1"/>
              <a:t>itemset</a:t>
            </a:r>
            <a:r>
              <a:rPr lang="en-AU" dirty="0"/>
              <a:t> with one item. </a:t>
            </a:r>
            <a:endParaRPr lang="en-AU" dirty="0" smtClean="0"/>
          </a:p>
          <a:p>
            <a:pPr marL="361950" indent="-361950">
              <a:buFont typeface="Arial" panose="020B0604020202020204" pitchFamily="34" charset="0"/>
              <a:buChar char="•"/>
            </a:pPr>
            <a:r>
              <a:rPr lang="en-AU" dirty="0" smtClean="0"/>
              <a:t>Suppose </a:t>
            </a:r>
            <a:r>
              <a:rPr lang="en-AU" dirty="0"/>
              <a:t>that your database of transactions is called T. Then support(X) is the number of transactions that contain X divided by the total number of transactions in T. </a:t>
            </a:r>
            <a:endParaRPr lang="en-AU" dirty="0" smtClean="0"/>
          </a:p>
          <a:p>
            <a:pPr marL="361950" indent="-361950">
              <a:buFont typeface="Arial" panose="020B0604020202020204" pitchFamily="34" charset="0"/>
              <a:buChar char="•"/>
            </a:pPr>
            <a:r>
              <a:rPr lang="en-AU" dirty="0" smtClean="0"/>
              <a:t>The </a:t>
            </a:r>
            <a:r>
              <a:rPr lang="en-AU" dirty="0"/>
              <a:t>confidence of the rule “if </a:t>
            </a:r>
            <a:r>
              <a:rPr lang="en-AU" dirty="0">
                <a:latin typeface="Courier" panose="02060409020205020404" pitchFamily="49" charset="0"/>
              </a:rPr>
              <a:t>X</a:t>
            </a:r>
            <a:r>
              <a:rPr lang="en-AU" dirty="0"/>
              <a:t>, then </a:t>
            </a:r>
            <a:r>
              <a:rPr lang="en-AU" dirty="0">
                <a:latin typeface="Courier" panose="02060409020205020404" pitchFamily="49" charset="0"/>
              </a:rPr>
              <a:t>Y</a:t>
            </a:r>
            <a:r>
              <a:rPr lang="en-AU" dirty="0"/>
              <a:t>” is given by </a:t>
            </a:r>
            <a:endParaRPr lang="en-AU" dirty="0" smtClean="0"/>
          </a:p>
          <a:p>
            <a:pPr marL="0" indent="0">
              <a:buNone/>
            </a:pPr>
            <a:r>
              <a:rPr lang="en-AU" dirty="0" err="1" smtClean="0">
                <a:latin typeface="Courier" panose="02060409020205020404" pitchFamily="49" charset="0"/>
              </a:rPr>
              <a:t>conf</a:t>
            </a:r>
            <a:r>
              <a:rPr lang="en-AU" dirty="0" smtClean="0">
                <a:latin typeface="Courier" panose="02060409020205020404" pitchFamily="49" charset="0"/>
              </a:rPr>
              <a:t>(X</a:t>
            </a:r>
            <a:r>
              <a:rPr lang="en-AU" dirty="0">
                <a:latin typeface="Courier" panose="02060409020205020404" pitchFamily="49" charset="0"/>
              </a:rPr>
              <a:t>=&gt;Y) = support(union(X,Y))/support(X), </a:t>
            </a:r>
            <a:r>
              <a:rPr lang="en-AU" dirty="0"/>
              <a:t>where </a:t>
            </a:r>
            <a:r>
              <a:rPr lang="en-AU" dirty="0">
                <a:latin typeface="Courier" panose="02060409020205020404" pitchFamily="49" charset="0"/>
              </a:rPr>
              <a:t>union(X, Y)</a:t>
            </a:r>
            <a:r>
              <a:rPr lang="en-AU" dirty="0"/>
              <a:t> means that you’re referring to </a:t>
            </a:r>
            <a:r>
              <a:rPr lang="en-AU" dirty="0" err="1"/>
              <a:t>itemsets</a:t>
            </a:r>
            <a:r>
              <a:rPr lang="en-AU" dirty="0"/>
              <a:t> that contain both the items in</a:t>
            </a:r>
            <a:r>
              <a:rPr lang="en-AU" dirty="0">
                <a:latin typeface="Courier" panose="02060409020205020404" pitchFamily="49" charset="0"/>
              </a:rPr>
              <a:t> X </a:t>
            </a:r>
            <a:r>
              <a:rPr lang="en-AU" dirty="0"/>
              <a:t>and the items in </a:t>
            </a:r>
            <a:r>
              <a:rPr lang="en-AU" dirty="0">
                <a:latin typeface="Courier" panose="02060409020205020404" pitchFamily="49" charset="0"/>
              </a:rPr>
              <a:t>Y</a:t>
            </a:r>
            <a:r>
              <a:rPr lang="en-AU" dirty="0"/>
              <a:t>.</a:t>
            </a:r>
          </a:p>
          <a:p>
            <a:r>
              <a:rPr lang="en-AU" dirty="0"/>
              <a:t>The goal in association rule mining is to find all the interesting rules in the database with at least a given minimum support (say, 10%) and a minimum given confidence (say, 60%).</a:t>
            </a:r>
          </a:p>
          <a:p>
            <a:pPr marL="361950" indent="-361950">
              <a:buFont typeface="Arial" panose="020B0604020202020204" pitchFamily="34" charset="0"/>
              <a:buChar char="•"/>
            </a:pPr>
            <a:endParaRPr lang="en-AU" dirty="0"/>
          </a:p>
        </p:txBody>
      </p:sp>
    </p:spTree>
    <p:extLst>
      <p:ext uri="{BB962C8B-B14F-4D97-AF65-F5344CB8AC3E}">
        <p14:creationId xmlns:p14="http://schemas.microsoft.com/office/powerpoint/2010/main" val="2024263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The example </a:t>
            </a:r>
            <a:r>
              <a:rPr lang="en-AU" b="1" dirty="0" smtClean="0"/>
              <a:t>problem</a:t>
            </a:r>
            <a:endParaRPr lang="en-AU" dirty="0"/>
          </a:p>
        </p:txBody>
      </p:sp>
      <p:sp>
        <p:nvSpPr>
          <p:cNvPr id="3" name="Content Placeholder 2"/>
          <p:cNvSpPr>
            <a:spLocks noGrp="1"/>
          </p:cNvSpPr>
          <p:nvPr>
            <p:ph idx="1"/>
          </p:nvPr>
        </p:nvSpPr>
        <p:spPr>
          <a:xfrm>
            <a:off x="1097280" y="1845734"/>
            <a:ext cx="10058400" cy="4497916"/>
          </a:xfrm>
        </p:spPr>
        <p:txBody>
          <a:bodyPr>
            <a:noAutofit/>
          </a:bodyPr>
          <a:lstStyle/>
          <a:p>
            <a:pPr marL="361950" indent="-361950">
              <a:buFont typeface="Arial" panose="020B0604020202020204" pitchFamily="34" charset="0"/>
              <a:buChar char="•"/>
            </a:pPr>
            <a:r>
              <a:rPr lang="en-AU" dirty="0" smtClean="0"/>
              <a:t>Let’s </a:t>
            </a:r>
            <a:r>
              <a:rPr lang="en-AU" dirty="0"/>
              <a:t>imagine that we’re working for a bookstore, and we want to identify books that our customers are interested in, based on (all of) their previous purchases and book interests</a:t>
            </a:r>
            <a:r>
              <a:rPr lang="en-AU" dirty="0" smtClean="0"/>
              <a:t>.</a:t>
            </a:r>
          </a:p>
          <a:p>
            <a:pPr marL="361950" indent="-361950">
              <a:buFont typeface="Arial" panose="020B0604020202020204" pitchFamily="34" charset="0"/>
              <a:buChar char="•"/>
            </a:pPr>
            <a:r>
              <a:rPr lang="en-AU" dirty="0" smtClean="0"/>
              <a:t> </a:t>
            </a:r>
            <a:r>
              <a:rPr lang="en-AU" dirty="0"/>
              <a:t>We can get information about their book interests two ways: </a:t>
            </a:r>
            <a:endParaRPr lang="en-AU" dirty="0" smtClean="0"/>
          </a:p>
          <a:p>
            <a:pPr marL="654558" lvl="1" indent="-361950">
              <a:buFont typeface="Arial" panose="020B0604020202020204" pitchFamily="34" charset="0"/>
              <a:buChar char="•"/>
            </a:pPr>
            <a:r>
              <a:rPr lang="en-AU" sz="2000" dirty="0" smtClean="0"/>
              <a:t>either </a:t>
            </a:r>
            <a:r>
              <a:rPr lang="en-AU" sz="2000" dirty="0"/>
              <a:t>they’ve purchased a book from us, </a:t>
            </a:r>
            <a:r>
              <a:rPr lang="en-AU" sz="2000" dirty="0" smtClean="0"/>
              <a:t>or</a:t>
            </a:r>
          </a:p>
          <a:p>
            <a:pPr marL="654558" lvl="1" indent="-361950">
              <a:buFont typeface="Arial" panose="020B0604020202020204" pitchFamily="34" charset="0"/>
              <a:buChar char="•"/>
            </a:pPr>
            <a:r>
              <a:rPr lang="en-AU" sz="2000" dirty="0" smtClean="0"/>
              <a:t> </a:t>
            </a:r>
            <a:r>
              <a:rPr lang="en-AU" sz="2000" dirty="0"/>
              <a:t>they’ve rated the book on our website (even if they bought the book somewhere else</a:t>
            </a:r>
            <a:r>
              <a:rPr lang="en-AU" sz="2000" dirty="0" smtClean="0"/>
              <a:t>).</a:t>
            </a:r>
          </a:p>
          <a:p>
            <a:pPr marL="361950" indent="-361950">
              <a:buFont typeface="Arial" panose="020B0604020202020204" pitchFamily="34" charset="0"/>
              <a:buChar char="•"/>
            </a:pPr>
            <a:r>
              <a:rPr lang="en-AU" dirty="0" smtClean="0"/>
              <a:t> </a:t>
            </a:r>
            <a:r>
              <a:rPr lang="en-AU" dirty="0"/>
              <a:t>In this case, a transaction is a customer, and an </a:t>
            </a:r>
            <a:r>
              <a:rPr lang="en-AU" dirty="0" err="1"/>
              <a:t>itemset</a:t>
            </a:r>
            <a:r>
              <a:rPr lang="en-AU" dirty="0"/>
              <a:t> is all the books that they’ve expressed an interest in, either by purchase or by rating</a:t>
            </a:r>
            <a:r>
              <a:rPr lang="en-AU" dirty="0" smtClean="0"/>
              <a:t>.</a:t>
            </a:r>
          </a:p>
          <a:p>
            <a:pPr marL="361950" indent="-361950">
              <a:buFont typeface="Arial" panose="020B0604020202020204" pitchFamily="34" charset="0"/>
              <a:buChar char="•"/>
            </a:pPr>
            <a:r>
              <a:rPr lang="en-AU" dirty="0"/>
              <a:t>The data that we’ll use is based on data collected in 2004 from the book community </a:t>
            </a:r>
            <a:r>
              <a:rPr lang="en-AU" dirty="0" smtClean="0"/>
              <a:t>Book-Crossing</a:t>
            </a:r>
            <a:r>
              <a:rPr lang="en-AU" baseline="30000" dirty="0"/>
              <a:t> </a:t>
            </a:r>
            <a:r>
              <a:rPr lang="en-AU" dirty="0" smtClean="0"/>
              <a:t>for </a:t>
            </a:r>
            <a:r>
              <a:rPr lang="en-AU" dirty="0"/>
              <a:t>research conducted at the </a:t>
            </a:r>
            <a:r>
              <a:rPr lang="en-AU" dirty="0" err="1"/>
              <a:t>Institut</a:t>
            </a:r>
            <a:r>
              <a:rPr lang="en-AU" dirty="0"/>
              <a:t> </a:t>
            </a:r>
            <a:r>
              <a:rPr lang="en-AU" dirty="0" err="1"/>
              <a:t>für</a:t>
            </a:r>
            <a:r>
              <a:rPr lang="en-AU" dirty="0"/>
              <a:t> </a:t>
            </a:r>
            <a:r>
              <a:rPr lang="en-AU" dirty="0" err="1"/>
              <a:t>Informatik</a:t>
            </a:r>
            <a:r>
              <a:rPr lang="en-AU" dirty="0"/>
              <a:t>, University of </a:t>
            </a:r>
            <a:r>
              <a:rPr lang="en-AU" dirty="0" smtClean="0"/>
              <a:t>Freiburg. </a:t>
            </a:r>
          </a:p>
          <a:p>
            <a:pPr marL="361950" indent="-361950">
              <a:buFont typeface="Arial" panose="020B0604020202020204" pitchFamily="34" charset="0"/>
              <a:buChar char="•"/>
            </a:pPr>
            <a:r>
              <a:rPr lang="en-AU" dirty="0" smtClean="0"/>
              <a:t>We’ve </a:t>
            </a:r>
            <a:r>
              <a:rPr lang="en-AU" dirty="0"/>
              <a:t>condensed the information into a single tab-separated text file called </a:t>
            </a:r>
            <a:r>
              <a:rPr lang="en-AU" dirty="0" err="1"/>
              <a:t>bookdata.tsv</a:t>
            </a:r>
            <a:r>
              <a:rPr lang="en-AU" dirty="0"/>
              <a:t>. Each row of the file consists of a user ID, a book title (which we’ve designed as a unique ID for each book)</a:t>
            </a:r>
            <a:endParaRPr lang="en-AU" dirty="0"/>
          </a:p>
        </p:txBody>
      </p:sp>
    </p:spTree>
    <p:extLst>
      <p:ext uri="{BB962C8B-B14F-4D97-AF65-F5344CB8AC3E}">
        <p14:creationId xmlns:p14="http://schemas.microsoft.com/office/powerpoint/2010/main" val="2024263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Mining association rules with the </a:t>
            </a:r>
            <a:r>
              <a:rPr lang="en-AU" b="1" dirty="0" err="1"/>
              <a:t>arules</a:t>
            </a:r>
            <a:r>
              <a:rPr lang="en-AU" b="1" dirty="0"/>
              <a:t> </a:t>
            </a:r>
            <a:r>
              <a:rPr lang="en-AU" b="1" dirty="0" smtClean="0"/>
              <a:t>package</a:t>
            </a:r>
            <a:endParaRPr lang="en-AU" dirty="0"/>
          </a:p>
        </p:txBody>
      </p:sp>
      <p:sp>
        <p:nvSpPr>
          <p:cNvPr id="3" name="Content Placeholder 2"/>
          <p:cNvSpPr>
            <a:spLocks noGrp="1"/>
          </p:cNvSpPr>
          <p:nvPr>
            <p:ph idx="1"/>
          </p:nvPr>
        </p:nvSpPr>
        <p:spPr/>
        <p:txBody>
          <a:bodyPr/>
          <a:lstStyle/>
          <a:p>
            <a:pPr marL="361950" indent="-361950">
              <a:buFont typeface="Arial" panose="020B0604020202020204" pitchFamily="34" charset="0"/>
              <a:buChar char="•"/>
            </a:pPr>
            <a:r>
              <a:rPr lang="en-AU" dirty="0"/>
              <a:t>U</a:t>
            </a:r>
            <a:r>
              <a:rPr lang="en-AU" dirty="0" smtClean="0"/>
              <a:t>se </a:t>
            </a:r>
            <a:r>
              <a:rPr lang="en-AU" dirty="0"/>
              <a:t>the package </a:t>
            </a:r>
            <a:r>
              <a:rPr lang="en-AU" dirty="0" err="1">
                <a:latin typeface="Courier" panose="02060409020205020404" pitchFamily="49" charset="0"/>
              </a:rPr>
              <a:t>arules</a:t>
            </a:r>
            <a:r>
              <a:rPr lang="en-AU" dirty="0"/>
              <a:t> for association rule mining. </a:t>
            </a:r>
            <a:r>
              <a:rPr lang="en-AU" dirty="0" err="1">
                <a:latin typeface="Courier" panose="02060409020205020404" pitchFamily="49" charset="0"/>
              </a:rPr>
              <a:t>arules</a:t>
            </a:r>
            <a:r>
              <a:rPr lang="en-AU" dirty="0"/>
              <a:t> includes an implementation of the popular association rule algorithm </a:t>
            </a:r>
            <a:r>
              <a:rPr lang="en-AU" i="1" dirty="0" err="1"/>
              <a:t>apriori</a:t>
            </a:r>
            <a:r>
              <a:rPr lang="en-AU" dirty="0"/>
              <a:t>, as well as implementations to read in and examine transaction data</a:t>
            </a:r>
            <a:r>
              <a:rPr lang="en-AU" dirty="0" smtClean="0"/>
              <a:t>.</a:t>
            </a:r>
          </a:p>
          <a:p>
            <a:r>
              <a:rPr lang="en-AU" b="1" dirty="0"/>
              <a:t>Reading in the data</a:t>
            </a:r>
          </a:p>
          <a:p>
            <a:r>
              <a:rPr lang="en-AU" dirty="0"/>
              <a:t>We can read the data directly from the bookdata.tsv.gz file into the object </a:t>
            </a:r>
            <a:r>
              <a:rPr lang="en-AU" dirty="0" err="1"/>
              <a:t>bookbaskets</a:t>
            </a:r>
            <a:r>
              <a:rPr lang="en-AU" dirty="0"/>
              <a:t> using the function </a:t>
            </a:r>
            <a:r>
              <a:rPr lang="en-AU" dirty="0" err="1">
                <a:latin typeface="Courier" panose="02060409020205020404" pitchFamily="49" charset="0"/>
              </a:rPr>
              <a:t>read.transaction</a:t>
            </a:r>
            <a:r>
              <a:rPr lang="en-AU" dirty="0">
                <a:latin typeface="Courier" panose="02060409020205020404" pitchFamily="49" charset="0"/>
              </a:rPr>
              <a:t>().</a:t>
            </a:r>
          </a:p>
          <a:p>
            <a:pPr marL="361950" indent="-361950">
              <a:buFont typeface="Arial" panose="020B0604020202020204" pitchFamily="34" charset="0"/>
              <a:buChar char="•"/>
            </a:pPr>
            <a:endParaRPr lang="en-A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3919538"/>
            <a:ext cx="5932170" cy="198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263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Examining the </a:t>
            </a:r>
            <a:r>
              <a:rPr lang="en-AU" b="1" dirty="0" smtClean="0"/>
              <a:t>data</a:t>
            </a:r>
            <a:endParaRPr lang="en-AU" dirty="0"/>
          </a:p>
        </p:txBody>
      </p:sp>
      <p:sp>
        <p:nvSpPr>
          <p:cNvPr id="3" name="Content Placeholder 2"/>
          <p:cNvSpPr>
            <a:spLocks noGrp="1"/>
          </p:cNvSpPr>
          <p:nvPr>
            <p:ph idx="1"/>
          </p:nvPr>
        </p:nvSpPr>
        <p:spPr>
          <a:xfrm>
            <a:off x="259080" y="1845734"/>
            <a:ext cx="10058400" cy="4023360"/>
          </a:xfrm>
        </p:spPr>
        <p:txBody>
          <a:bodyPr/>
          <a:lstStyle/>
          <a:p>
            <a:pPr marL="361950" indent="-361950">
              <a:buFont typeface="Arial" panose="020B0604020202020204" pitchFamily="34" charset="0"/>
              <a:buChar char="•"/>
            </a:pPr>
            <a:r>
              <a:rPr lang="en-AU" sz="2200" dirty="0"/>
              <a:t>Transactions are represented as a special object called </a:t>
            </a:r>
            <a:r>
              <a:rPr lang="en-AU" sz="2200" dirty="0">
                <a:latin typeface="Courier" panose="02060409020205020404" pitchFamily="49" charset="0"/>
              </a:rPr>
              <a:t>transactions</a:t>
            </a:r>
            <a:r>
              <a:rPr lang="en-AU" sz="2200" dirty="0">
                <a:latin typeface="Courier" panose="02060409020205020404" pitchFamily="49" charset="0"/>
              </a:rPr>
              <a:t>. </a:t>
            </a:r>
            <a:endParaRPr lang="en-AU" sz="2200" dirty="0" smtClean="0">
              <a:latin typeface="Courier" panose="02060409020205020404" pitchFamily="49" charset="0"/>
            </a:endParaRPr>
          </a:p>
          <a:p>
            <a:pPr marL="361950" indent="-361950">
              <a:buFont typeface="Arial" panose="020B0604020202020204" pitchFamily="34" charset="0"/>
              <a:buChar char="•"/>
            </a:pPr>
            <a:r>
              <a:rPr lang="en-AU" sz="2200" dirty="0" smtClean="0"/>
              <a:t>You </a:t>
            </a:r>
            <a:r>
              <a:rPr lang="en-AU" sz="2200" dirty="0"/>
              <a:t>can think of a</a:t>
            </a:r>
            <a:r>
              <a:rPr lang="en-AU" sz="2200" dirty="0">
                <a:latin typeface="Courier" panose="02060409020205020404" pitchFamily="49" charset="0"/>
              </a:rPr>
              <a:t> </a:t>
            </a:r>
            <a:r>
              <a:rPr lang="en-AU" sz="2200" dirty="0">
                <a:latin typeface="Courier" panose="02060409020205020404" pitchFamily="49" charset="0"/>
              </a:rPr>
              <a:t>transactions</a:t>
            </a:r>
            <a:r>
              <a:rPr lang="en-AU" sz="2200" dirty="0"/>
              <a:t> object as a 0/1 matrix, with one row for every transaction and one column for every possible item. The matrix entry </a:t>
            </a:r>
            <a:r>
              <a:rPr lang="en-AU" sz="2200" i="1" dirty="0"/>
              <a:t>(</a:t>
            </a:r>
            <a:r>
              <a:rPr lang="en-AU" sz="2200" i="1" dirty="0" err="1"/>
              <a:t>i,j</a:t>
            </a:r>
            <a:r>
              <a:rPr lang="en-AU" sz="2200" i="1" dirty="0"/>
              <a:t>)</a:t>
            </a:r>
            <a:r>
              <a:rPr lang="en-AU" sz="2200" dirty="0"/>
              <a:t> is 1 if the </a:t>
            </a:r>
            <a:r>
              <a:rPr lang="en-AU" sz="2200" i="1" dirty="0" err="1"/>
              <a:t>i</a:t>
            </a:r>
            <a:r>
              <a:rPr lang="en-AU" sz="2200" dirty="0"/>
              <a:t> transaction contains item </a:t>
            </a:r>
            <a:r>
              <a:rPr lang="en-AU" sz="2200" i="1" dirty="0"/>
              <a:t>j</a:t>
            </a:r>
            <a:r>
              <a:rPr lang="en-AU" sz="2200" dirty="0" smtClean="0"/>
              <a:t>.</a:t>
            </a:r>
          </a:p>
          <a:p>
            <a:pPr marL="361950" indent="-361950">
              <a:buFont typeface="Arial" panose="020B0604020202020204" pitchFamily="34" charset="0"/>
              <a:buChar char="•"/>
            </a:pPr>
            <a:endParaRPr lang="en-A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005567"/>
            <a:ext cx="4895850" cy="267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099298" y="5684428"/>
            <a:ext cx="3151632" cy="369332"/>
          </a:xfrm>
          <a:prstGeom prst="rect">
            <a:avLst/>
          </a:prstGeom>
        </p:spPr>
        <p:txBody>
          <a:bodyPr wrap="none">
            <a:spAutoFit/>
          </a:bodyPr>
          <a:lstStyle/>
          <a:p>
            <a:r>
              <a:rPr lang="en-AU" b="1" dirty="0"/>
              <a:t>Examining the transaction data</a:t>
            </a:r>
          </a:p>
        </p:txBody>
      </p:sp>
      <p:sp>
        <p:nvSpPr>
          <p:cNvPr id="5" name="Rectangle 3"/>
          <p:cNvSpPr>
            <a:spLocks noChangeArrowheads="1"/>
          </p:cNvSpPr>
          <p:nvPr/>
        </p:nvSpPr>
        <p:spPr bwMode="auto">
          <a:xfrm>
            <a:off x="415129" y="3342069"/>
            <a:ext cx="6519071" cy="222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740" tIns="158700" rIns="0" bIns="15870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mn-lt"/>
                <a:cs typeface="Times New Roman" pitchFamily="18" charset="0"/>
              </a:rPr>
              <a:t>You can examine the distribution of transaction sizes (or basket sizes) with the function  </a:t>
            </a:r>
            <a:r>
              <a:rPr kumimoji="0" lang="en-US" altLang="en-US" sz="2000" b="0" i="0" u="none" strike="noStrike" cap="none" normalizeH="0" baseline="0" dirty="0" smtClean="0">
                <a:ln>
                  <a:noFill/>
                </a:ln>
                <a:solidFill>
                  <a:srgbClr val="000000"/>
                </a:solidFill>
                <a:effectLst/>
                <a:latin typeface="Courier" panose="02060409020205020404" pitchFamily="49" charset="0"/>
                <a:cs typeface="Times New Roman" pitchFamily="18" charset="0"/>
              </a:rPr>
              <a:t>size():</a:t>
            </a:r>
            <a:endParaRPr kumimoji="0" lang="en-US" altLang="en-US" sz="2000" b="0" i="0" u="none" strike="noStrike" cap="none" normalizeH="0" baseline="0" dirty="0" smtClean="0">
              <a:ln>
                <a:noFill/>
              </a:ln>
              <a:solidFill>
                <a:srgbClr val="000000"/>
              </a:solidFill>
              <a:effectLst/>
              <a:latin typeface="Courier" panose="020604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panose="02060409020205020404" pitchFamily="49" charset="0"/>
              </a:rPr>
              <a:t>&gt; </a:t>
            </a:r>
            <a:r>
              <a:rPr kumimoji="0" lang="en-US" altLang="en-US" sz="2000" b="0" i="0" u="none" strike="noStrike" cap="none" normalizeH="0" baseline="0" dirty="0" err="1" smtClean="0">
                <a:ln>
                  <a:noFill/>
                </a:ln>
                <a:solidFill>
                  <a:srgbClr val="000000"/>
                </a:solidFill>
                <a:effectLst/>
                <a:latin typeface="Courier" panose="02060409020205020404" pitchFamily="49" charset="0"/>
              </a:rPr>
              <a:t>basketSizes</a:t>
            </a:r>
            <a:r>
              <a:rPr kumimoji="0" lang="en-US" altLang="en-US" sz="2000" b="0" i="0" u="none" strike="noStrike" cap="none" normalizeH="0" baseline="0" dirty="0" smtClean="0">
                <a:ln>
                  <a:noFill/>
                </a:ln>
                <a:solidFill>
                  <a:srgbClr val="000000"/>
                </a:solidFill>
                <a:effectLst/>
                <a:latin typeface="Courier" panose="02060409020205020404" pitchFamily="49" charset="0"/>
              </a:rPr>
              <a:t> &lt;- size(</a:t>
            </a:r>
            <a:r>
              <a:rPr kumimoji="0" lang="en-US" altLang="en-US" sz="2000" b="0" i="0" u="none" strike="noStrike" cap="none" normalizeH="0" baseline="0" dirty="0" err="1" smtClean="0">
                <a:ln>
                  <a:noFill/>
                </a:ln>
                <a:solidFill>
                  <a:srgbClr val="000000"/>
                </a:solidFill>
                <a:effectLst/>
                <a:latin typeface="Courier" panose="02060409020205020404" pitchFamily="49" charset="0"/>
              </a:rPr>
              <a:t>bookbaskets</a:t>
            </a:r>
            <a:r>
              <a:rPr kumimoji="0" lang="en-US" altLang="en-US" sz="2000" b="0" i="0" u="none" strike="noStrike" cap="none" normalizeH="0" baseline="0" dirty="0" smtClean="0">
                <a:ln>
                  <a:noFill/>
                </a:ln>
                <a:solidFill>
                  <a:srgbClr val="000000"/>
                </a:solidFill>
                <a:effectLst/>
                <a:latin typeface="Courier" panose="020604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panose="02060409020205020404" pitchFamily="49" charset="0"/>
              </a:rPr>
              <a:t>&gt; summary(</a:t>
            </a:r>
            <a:r>
              <a:rPr kumimoji="0" lang="en-US" altLang="en-US" sz="2000" b="0" i="0" u="none" strike="noStrike" cap="none" normalizeH="0" baseline="0" dirty="0" err="1" smtClean="0">
                <a:ln>
                  <a:noFill/>
                </a:ln>
                <a:solidFill>
                  <a:srgbClr val="000000"/>
                </a:solidFill>
                <a:effectLst/>
                <a:latin typeface="Courier" panose="02060409020205020404" pitchFamily="49" charset="0"/>
              </a:rPr>
              <a:t>basketSizes</a:t>
            </a:r>
            <a:r>
              <a:rPr kumimoji="0" lang="en-US" altLang="en-US" sz="2000" b="0" i="0" u="none" strike="noStrike" cap="none" normalizeH="0" baseline="0" dirty="0" smtClean="0">
                <a:ln>
                  <a:noFill/>
                </a:ln>
                <a:solidFill>
                  <a:srgbClr val="000000"/>
                </a:solidFill>
                <a:effectLst/>
                <a:latin typeface="Courier" panose="020604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panose="02060409020205020404" pitchFamily="49" charset="0"/>
              </a:rPr>
              <a:t>Min. 1st Qu. Median Mean 3rd Qu. Max.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panose="02060409020205020404" pitchFamily="49" charset="0"/>
              </a:rPr>
              <a:t>1.0   1.0      1.0   11.1  4.0   10250.0</a:t>
            </a:r>
            <a:r>
              <a:rPr kumimoji="0" lang="en-US" altLang="en-US" sz="2000" b="0" i="0" u="none" strike="noStrike" cap="none" normalizeH="0" baseline="0" dirty="0" smtClean="0">
                <a:ln>
                  <a:noFill/>
                </a:ln>
                <a:solidFill>
                  <a:schemeClr val="tx1"/>
                </a:solidFill>
                <a:effectLst/>
                <a:latin typeface="Courier" panose="02060409020205020404" pitchFamily="49" charset="0"/>
              </a:rPr>
              <a:t> </a:t>
            </a:r>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250" y="38101"/>
            <a:ext cx="7467600" cy="6858000"/>
          </a:xfrm>
        </p:spPr>
        <p:txBody>
          <a:bodyPr>
            <a:normAutofit lnSpcReduction="10000"/>
          </a:bodyPr>
          <a:lstStyle/>
          <a:p>
            <a:pPr marL="361950" indent="-361950">
              <a:buFont typeface="Arial" panose="020B0604020202020204" pitchFamily="34" charset="0"/>
              <a:buChar char="•"/>
            </a:pPr>
            <a:r>
              <a:rPr lang="en-AU" sz="2200" dirty="0" smtClean="0"/>
              <a:t>Figure shows </a:t>
            </a:r>
            <a:r>
              <a:rPr lang="en-AU" sz="2200" dirty="0"/>
              <a:t>the distribution of basket sizes. 90% of customers expressed interest in fewer than 15 books; most of the remaining customers expressed interest in up to about 100 books or so (the call </a:t>
            </a:r>
            <a:r>
              <a:rPr lang="en-AU" sz="2200" dirty="0"/>
              <a:t>quantile(</a:t>
            </a:r>
            <a:r>
              <a:rPr lang="en-AU" sz="2200" dirty="0" err="1"/>
              <a:t>basketSizes</a:t>
            </a:r>
            <a:r>
              <a:rPr lang="en-AU" sz="2200" dirty="0"/>
              <a:t>, </a:t>
            </a:r>
            <a:r>
              <a:rPr lang="en-AU" sz="2200" dirty="0" err="1"/>
              <a:t>probs</a:t>
            </a:r>
            <a:r>
              <a:rPr lang="en-AU" sz="2200" dirty="0"/>
              <a:t>=c(0.99, 1))</a:t>
            </a:r>
            <a:r>
              <a:rPr lang="en-AU" sz="2200" dirty="0"/>
              <a:t> will show you that 99% of customers expressed interest in 179 books or fewer). Still, there are a few people who have expressed interest in several hundred, or even several thousand books</a:t>
            </a:r>
            <a:r>
              <a:rPr lang="en-AU" sz="2200" dirty="0" smtClean="0"/>
              <a:t>.</a:t>
            </a:r>
          </a:p>
          <a:p>
            <a:r>
              <a:rPr lang="en-AU" sz="2400" b="1" u="sng" dirty="0" smtClean="0"/>
              <a:t>Which </a:t>
            </a:r>
            <a:r>
              <a:rPr lang="en-AU" sz="2400" b="1" u="sng" dirty="0"/>
              <a:t>books are they reading? </a:t>
            </a:r>
            <a:r>
              <a:rPr lang="en-AU" sz="2400" dirty="0"/>
              <a:t>The function </a:t>
            </a:r>
            <a:r>
              <a:rPr lang="en-AU" sz="2400" dirty="0" err="1">
                <a:latin typeface="Courier" panose="02060409020205020404" pitchFamily="49" charset="0"/>
              </a:rPr>
              <a:t>itemFrequency</a:t>
            </a:r>
            <a:r>
              <a:rPr lang="en-AU" sz="2400" dirty="0">
                <a:latin typeface="Courier" panose="02060409020205020404" pitchFamily="49" charset="0"/>
              </a:rPr>
              <a:t>()</a:t>
            </a:r>
            <a:r>
              <a:rPr lang="en-AU" sz="2400" dirty="0"/>
              <a:t> will give you </a:t>
            </a:r>
            <a:r>
              <a:rPr lang="en-AU" sz="2400" dirty="0" smtClean="0"/>
              <a:t>the </a:t>
            </a:r>
            <a:r>
              <a:rPr lang="en-AU" sz="2400" dirty="0"/>
              <a:t>relative frequency of each book in the transaction data:</a:t>
            </a:r>
          </a:p>
          <a:p>
            <a:r>
              <a:rPr lang="en-AU" sz="2400" dirty="0">
                <a:latin typeface="Courier" panose="02060409020205020404" pitchFamily="49" charset="0"/>
              </a:rPr>
              <a:t>&gt; </a:t>
            </a:r>
            <a:r>
              <a:rPr lang="en-AU" sz="2400" dirty="0" err="1">
                <a:latin typeface="Courier" panose="02060409020205020404" pitchFamily="49" charset="0"/>
              </a:rPr>
              <a:t>bookFreq</a:t>
            </a:r>
            <a:r>
              <a:rPr lang="en-AU" sz="2400" dirty="0">
                <a:latin typeface="Courier" panose="02060409020205020404" pitchFamily="49" charset="0"/>
              </a:rPr>
              <a:t> &lt;- </a:t>
            </a:r>
            <a:r>
              <a:rPr lang="en-AU" sz="2400" dirty="0" err="1">
                <a:latin typeface="Courier" panose="02060409020205020404" pitchFamily="49" charset="0"/>
              </a:rPr>
              <a:t>itemFrequency</a:t>
            </a:r>
            <a:r>
              <a:rPr lang="en-AU" sz="2400" dirty="0">
                <a:latin typeface="Courier" panose="02060409020205020404" pitchFamily="49" charset="0"/>
              </a:rPr>
              <a:t>(</a:t>
            </a:r>
            <a:r>
              <a:rPr lang="en-AU" sz="2400" dirty="0" err="1">
                <a:latin typeface="Courier" panose="02060409020205020404" pitchFamily="49" charset="0"/>
              </a:rPr>
              <a:t>bookbaskets</a:t>
            </a:r>
            <a:r>
              <a:rPr lang="en-AU" sz="2400" dirty="0">
                <a:latin typeface="Courier" panose="02060409020205020404" pitchFamily="49" charset="0"/>
              </a:rPr>
              <a:t>) summary(</a:t>
            </a:r>
            <a:r>
              <a:rPr lang="en-AU" sz="2400" dirty="0" err="1">
                <a:latin typeface="Courier" panose="02060409020205020404" pitchFamily="49" charset="0"/>
              </a:rPr>
              <a:t>bookFreq</a:t>
            </a:r>
            <a:r>
              <a:rPr lang="en-AU" sz="2400" dirty="0">
                <a:latin typeface="Courier" panose="02060409020205020404" pitchFamily="49" charset="0"/>
              </a:rPr>
              <a:t>) </a:t>
            </a:r>
            <a:endParaRPr lang="en-AU" sz="2400" dirty="0" smtClean="0">
              <a:latin typeface="Courier" panose="02060409020205020404" pitchFamily="49" charset="0"/>
            </a:endParaRPr>
          </a:p>
          <a:p>
            <a:pPr marL="0" indent="0">
              <a:buNone/>
            </a:pPr>
            <a:r>
              <a:rPr lang="en-AU" sz="2400" dirty="0" smtClean="0">
                <a:latin typeface="Courier" panose="02060409020205020404" pitchFamily="49" charset="0"/>
              </a:rPr>
              <a:t>Min</a:t>
            </a:r>
            <a:r>
              <a:rPr lang="en-AU" sz="2400" dirty="0">
                <a:latin typeface="Courier" panose="02060409020205020404" pitchFamily="49" charset="0"/>
              </a:rPr>
              <a:t>. 1st Qu. Median Mean 3rd Qu. Max. 1.086e-05 </a:t>
            </a:r>
            <a:r>
              <a:rPr lang="en-AU" sz="2400" dirty="0" err="1">
                <a:latin typeface="Courier" panose="02060409020205020404" pitchFamily="49" charset="0"/>
              </a:rPr>
              <a:t>1.086e-05</a:t>
            </a:r>
            <a:r>
              <a:rPr lang="en-AU" sz="2400" dirty="0">
                <a:latin typeface="Courier" panose="02060409020205020404" pitchFamily="49" charset="0"/>
              </a:rPr>
              <a:t> </a:t>
            </a:r>
            <a:r>
              <a:rPr lang="en-AU" sz="2400" dirty="0" err="1">
                <a:latin typeface="Courier" panose="02060409020205020404" pitchFamily="49" charset="0"/>
              </a:rPr>
              <a:t>1.086e-05</a:t>
            </a:r>
            <a:r>
              <a:rPr lang="en-AU" sz="2400" dirty="0">
                <a:latin typeface="Courier" panose="02060409020205020404" pitchFamily="49" charset="0"/>
              </a:rPr>
              <a:t> 5.035e-05 3.257e-05 2.716e-02 </a:t>
            </a:r>
            <a:endParaRPr lang="en-AU" sz="2400" dirty="0" smtClean="0">
              <a:latin typeface="Courier" panose="02060409020205020404" pitchFamily="49" charset="0"/>
            </a:endParaRPr>
          </a:p>
          <a:p>
            <a:pPr marL="0" indent="0">
              <a:buNone/>
            </a:pPr>
            <a:r>
              <a:rPr lang="en-AU" sz="2400" dirty="0" smtClean="0">
                <a:latin typeface="Courier" panose="02060409020205020404" pitchFamily="49" charset="0"/>
              </a:rPr>
              <a:t>&gt; sum(</a:t>
            </a:r>
            <a:r>
              <a:rPr lang="en-AU" sz="2400" dirty="0" err="1" smtClean="0">
                <a:latin typeface="Courier" panose="02060409020205020404" pitchFamily="49" charset="0"/>
              </a:rPr>
              <a:t>bookFreq</a:t>
            </a:r>
            <a:r>
              <a:rPr lang="en-AU" sz="2400" dirty="0" smtClean="0">
                <a:latin typeface="Courier" panose="02060409020205020404" pitchFamily="49" charset="0"/>
              </a:rPr>
              <a:t>)</a:t>
            </a:r>
          </a:p>
          <a:p>
            <a:pPr marL="0" indent="0">
              <a:buNone/>
            </a:pPr>
            <a:r>
              <a:rPr lang="en-AU" sz="2400" dirty="0" smtClean="0">
                <a:latin typeface="Courier" panose="02060409020205020404" pitchFamily="49" charset="0"/>
              </a:rPr>
              <a:t> [1</a:t>
            </a:r>
            <a:r>
              <a:rPr lang="en-AU" sz="2400" dirty="0">
                <a:latin typeface="Courier" panose="02060409020205020404" pitchFamily="49" charset="0"/>
              </a:rPr>
              <a:t>] 11.09909</a:t>
            </a:r>
            <a:endParaRPr lang="en-AU" sz="2200" dirty="0">
              <a:latin typeface="Courier" panose="02060409020205020404" pitchFamily="49"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276" y="2196967"/>
            <a:ext cx="4867388" cy="343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533220" y="5581796"/>
            <a:ext cx="2936060" cy="369332"/>
          </a:xfrm>
          <a:prstGeom prst="rect">
            <a:avLst/>
          </a:prstGeom>
        </p:spPr>
        <p:txBody>
          <a:bodyPr wrap="none">
            <a:spAutoFit/>
          </a:bodyPr>
          <a:lstStyle/>
          <a:p>
            <a:r>
              <a:rPr lang="en-AU" b="1" dirty="0"/>
              <a:t>A density plot of basket sizes</a:t>
            </a:r>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Cluster </a:t>
            </a:r>
            <a:r>
              <a:rPr lang="en-AU" b="1" dirty="0" smtClean="0"/>
              <a:t>analysis</a:t>
            </a:r>
            <a:endParaRPr lang="en-AU" dirty="0"/>
          </a:p>
        </p:txBody>
      </p:sp>
      <p:sp>
        <p:nvSpPr>
          <p:cNvPr id="3" name="Content Placeholder 2"/>
          <p:cNvSpPr>
            <a:spLocks noGrp="1"/>
          </p:cNvSpPr>
          <p:nvPr>
            <p:ph idx="1"/>
          </p:nvPr>
        </p:nvSpPr>
        <p:spPr/>
        <p:txBody>
          <a:bodyPr>
            <a:noAutofit/>
          </a:bodyPr>
          <a:lstStyle/>
          <a:p>
            <a:pPr marL="361950" indent="-361950">
              <a:buFont typeface="Arial" panose="020B0604020202020204" pitchFamily="34" charset="0"/>
              <a:buChar char="•"/>
            </a:pPr>
            <a:r>
              <a:rPr lang="en-AU" sz="3200" dirty="0"/>
              <a:t> </a:t>
            </a:r>
            <a:r>
              <a:rPr lang="en-AU" sz="3200" i="1" dirty="0"/>
              <a:t>C</a:t>
            </a:r>
            <a:r>
              <a:rPr lang="en-AU" sz="3200" i="1" dirty="0" smtClean="0"/>
              <a:t>lusters </a:t>
            </a:r>
            <a:r>
              <a:rPr lang="en-AU" sz="3200" dirty="0" smtClean="0"/>
              <a:t>is </a:t>
            </a:r>
            <a:r>
              <a:rPr lang="en-AU" sz="3200" dirty="0"/>
              <a:t>to group the observations </a:t>
            </a:r>
            <a:r>
              <a:rPr lang="en-AU" sz="3200" dirty="0" smtClean="0"/>
              <a:t>in data that </a:t>
            </a:r>
            <a:r>
              <a:rPr lang="en-AU" sz="3200" dirty="0"/>
              <a:t>every datum in a cluster is more similar to other </a:t>
            </a:r>
            <a:r>
              <a:rPr lang="en-AU" sz="3200" dirty="0" err="1"/>
              <a:t>datums</a:t>
            </a:r>
            <a:r>
              <a:rPr lang="en-AU" sz="3200" dirty="0"/>
              <a:t> in the same cluster than it is to </a:t>
            </a:r>
            <a:r>
              <a:rPr lang="en-AU" sz="3200" dirty="0" err="1"/>
              <a:t>datums</a:t>
            </a:r>
            <a:r>
              <a:rPr lang="en-AU" sz="3200" dirty="0"/>
              <a:t> in other </a:t>
            </a:r>
            <a:r>
              <a:rPr lang="en-AU" sz="3200" dirty="0" smtClean="0"/>
              <a:t>cluster.</a:t>
            </a:r>
          </a:p>
          <a:p>
            <a:pPr marL="361950" indent="-361950">
              <a:buFont typeface="Arial" panose="020B0604020202020204" pitchFamily="34" charset="0"/>
              <a:buChar char="•"/>
            </a:pPr>
            <a:r>
              <a:rPr lang="en-AU" sz="3200" dirty="0"/>
              <a:t>T</a:t>
            </a:r>
            <a:r>
              <a:rPr lang="en-AU" sz="3200" dirty="0" smtClean="0"/>
              <a:t>wo approaches for cluster analysis:</a:t>
            </a:r>
          </a:p>
          <a:p>
            <a:pPr marL="806958" lvl="1" indent="-514350">
              <a:buFont typeface="+mj-lt"/>
              <a:buAutoNum type="arabicPeriod"/>
            </a:pPr>
            <a:r>
              <a:rPr lang="en-AU" sz="2800" b="1" i="1" dirty="0" smtClean="0"/>
              <a:t>Hierarchical </a:t>
            </a:r>
            <a:r>
              <a:rPr lang="en-AU" sz="2800" b="1" i="1" dirty="0"/>
              <a:t>clustering</a:t>
            </a:r>
            <a:r>
              <a:rPr lang="en-AU" sz="2800" dirty="0"/>
              <a:t> finds nested groups of clusters. An example of hierarchical clustering might be the standard plant taxonomy, which classifies plants by family, then genus, then </a:t>
            </a:r>
            <a:r>
              <a:rPr lang="en-AU" sz="2800" dirty="0" smtClean="0"/>
              <a:t>species.</a:t>
            </a:r>
          </a:p>
          <a:p>
            <a:pPr marL="806958" lvl="1" indent="-514350">
              <a:buFont typeface="+mj-lt"/>
              <a:buAutoNum type="arabicPeriod"/>
            </a:pPr>
            <a:r>
              <a:rPr lang="en-AU" sz="2800" dirty="0"/>
              <a:t> </a:t>
            </a:r>
            <a:r>
              <a:rPr lang="en-AU" sz="2800" b="1" i="1" dirty="0" smtClean="0"/>
              <a:t>K-means</a:t>
            </a:r>
            <a:r>
              <a:rPr lang="en-AU" sz="2800" dirty="0"/>
              <a:t>, which is a quick and popular way of finding clusters in quantitative </a:t>
            </a:r>
            <a:r>
              <a:rPr lang="en-AU" sz="2800" dirty="0" smtClean="0"/>
              <a:t>data.</a:t>
            </a:r>
            <a:endParaRPr lang="en-AU" sz="2800" dirty="0"/>
          </a:p>
        </p:txBody>
      </p:sp>
    </p:spTree>
    <p:extLst>
      <p:ext uri="{BB962C8B-B14F-4D97-AF65-F5344CB8AC3E}">
        <p14:creationId xmlns:p14="http://schemas.microsoft.com/office/powerpoint/2010/main" val="3497069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The </a:t>
            </a:r>
            <a:r>
              <a:rPr lang="en-AU" b="1" dirty="0" err="1"/>
              <a:t>apriori</a:t>
            </a:r>
            <a:r>
              <a:rPr lang="en-AU" b="1" dirty="0"/>
              <a:t>() function</a:t>
            </a:r>
          </a:p>
        </p:txBody>
      </p:sp>
      <p:sp>
        <p:nvSpPr>
          <p:cNvPr id="3" name="Content Placeholder 2"/>
          <p:cNvSpPr>
            <a:spLocks noGrp="1"/>
          </p:cNvSpPr>
          <p:nvPr>
            <p:ph idx="1"/>
          </p:nvPr>
        </p:nvSpPr>
        <p:spPr>
          <a:xfrm>
            <a:off x="228600" y="1731434"/>
            <a:ext cx="11677650" cy="4555066"/>
          </a:xfrm>
        </p:spPr>
        <p:txBody>
          <a:bodyPr>
            <a:noAutofit/>
          </a:bodyPr>
          <a:lstStyle/>
          <a:p>
            <a:pPr marL="361950" indent="-361950">
              <a:buFont typeface="Arial" panose="020B0604020202020204" pitchFamily="34" charset="0"/>
              <a:buChar char="•"/>
            </a:pPr>
            <a:r>
              <a:rPr lang="en-AU" sz="2200" dirty="0"/>
              <a:t>In order to mine rules, you need to decide on a minimum support level and a minimum threshold level</a:t>
            </a:r>
            <a:r>
              <a:rPr lang="en-AU" sz="2200" dirty="0" smtClean="0"/>
              <a:t>.</a:t>
            </a:r>
          </a:p>
          <a:p>
            <a:pPr marL="361950" indent="-361950">
              <a:buFont typeface="Arial" panose="020B0604020202020204" pitchFamily="34" charset="0"/>
              <a:buChar char="•"/>
            </a:pPr>
            <a:r>
              <a:rPr lang="en-AU" sz="2200" dirty="0" smtClean="0"/>
              <a:t> </a:t>
            </a:r>
            <a:r>
              <a:rPr lang="en-AU" sz="2200" dirty="0"/>
              <a:t>For this example, let’s try restricting the </a:t>
            </a:r>
            <a:r>
              <a:rPr lang="en-AU" sz="2200" dirty="0" err="1"/>
              <a:t>itemsets</a:t>
            </a:r>
            <a:r>
              <a:rPr lang="en-AU" sz="2200" dirty="0"/>
              <a:t> that we’ll consider to those that are supported by at least 100 people. This leads to a minimum support of </a:t>
            </a:r>
            <a:r>
              <a:rPr lang="en-AU" sz="2200" dirty="0">
                <a:latin typeface="Courier" panose="02060409020205020404" pitchFamily="49" charset="0"/>
              </a:rPr>
              <a:t>100/dim(</a:t>
            </a:r>
            <a:r>
              <a:rPr lang="en-AU" sz="2200" dirty="0" err="1">
                <a:latin typeface="Courier" panose="02060409020205020404" pitchFamily="49" charset="0"/>
              </a:rPr>
              <a:t>bookbaskets_use</a:t>
            </a:r>
            <a:r>
              <a:rPr lang="en-AU" sz="2200" dirty="0">
                <a:latin typeface="Courier" panose="02060409020205020404" pitchFamily="49" charset="0"/>
              </a:rPr>
              <a:t>)[1] = </a:t>
            </a:r>
            <a:r>
              <a:rPr lang="en-AU" sz="2200" dirty="0" smtClean="0">
                <a:latin typeface="Courier" panose="02060409020205020404" pitchFamily="49" charset="0"/>
              </a:rPr>
              <a:t>100/40822.</a:t>
            </a:r>
            <a:r>
              <a:rPr lang="en-AU" sz="2200" dirty="0" smtClean="0"/>
              <a:t>This </a:t>
            </a:r>
            <a:r>
              <a:rPr lang="en-AU" sz="2200" dirty="0"/>
              <a:t>is about 0.002, or 0.2%. We’ll </a:t>
            </a:r>
            <a:r>
              <a:rPr lang="en-AU" sz="2200" dirty="0" smtClean="0"/>
              <a:t>use </a:t>
            </a:r>
            <a:r>
              <a:rPr lang="en-AU" sz="2200" dirty="0"/>
              <a:t>a confidence threshold of 75</a:t>
            </a:r>
            <a:r>
              <a:rPr lang="en-AU" sz="2200" dirty="0" smtClean="0"/>
              <a:t>%.</a:t>
            </a:r>
          </a:p>
          <a:p>
            <a:pPr marL="361950" indent="-361950">
              <a:buFont typeface="Arial" panose="020B0604020202020204" pitchFamily="34" charset="0"/>
              <a:buChar char="•"/>
            </a:pPr>
            <a:r>
              <a:rPr lang="en-AU" sz="2200" dirty="0"/>
              <a:t>The quality measures on the rules include not only the rules’ support and confidence, but also a quantity called </a:t>
            </a:r>
            <a:r>
              <a:rPr lang="en-AU" sz="2200" i="1" dirty="0"/>
              <a:t>lift</a:t>
            </a:r>
            <a:r>
              <a:rPr lang="en-AU" sz="2200" dirty="0"/>
              <a:t>. </a:t>
            </a:r>
            <a:endParaRPr lang="en-AU" sz="2200" dirty="0" smtClean="0"/>
          </a:p>
          <a:p>
            <a:pPr marL="361950" indent="-361950">
              <a:buFont typeface="Arial" panose="020B0604020202020204" pitchFamily="34" charset="0"/>
              <a:buChar char="•"/>
            </a:pPr>
            <a:r>
              <a:rPr lang="en-AU" sz="2200" dirty="0" smtClean="0"/>
              <a:t>Lift </a:t>
            </a:r>
            <a:r>
              <a:rPr lang="en-AU" sz="2200" dirty="0"/>
              <a:t>compares the frequency of an observed pattern with how often you’d expect to see that pattern just by chance</a:t>
            </a:r>
            <a:r>
              <a:rPr lang="en-AU" sz="2200" dirty="0" smtClean="0"/>
              <a:t>.</a:t>
            </a:r>
          </a:p>
          <a:p>
            <a:pPr marL="361950" indent="-361950">
              <a:buFont typeface="Arial" panose="020B0604020202020204" pitchFamily="34" charset="0"/>
              <a:buChar char="•"/>
            </a:pPr>
            <a:r>
              <a:rPr lang="en-AU" sz="2200" dirty="0" smtClean="0"/>
              <a:t> </a:t>
            </a:r>
            <a:r>
              <a:rPr lang="en-AU" sz="2200" dirty="0"/>
              <a:t>The lift of a rule “if X, then Y” is given by </a:t>
            </a:r>
            <a:r>
              <a:rPr lang="en-AU" sz="2200" dirty="0"/>
              <a:t>support(union(X, Y))/(support(X)*support(Y))</a:t>
            </a:r>
            <a:r>
              <a:rPr lang="en-AU" sz="2200" dirty="0"/>
              <a:t>. If the lift is near 1, then there’s a good chance that the pattern you observed is occurring just by chance. The larger the lift, the more likely that the pattern is “real.” In this case, all the discovered rules have a lift of at least 40, so they’re likely to be real patterns in customer </a:t>
            </a:r>
            <a:r>
              <a:rPr lang="en-AU" sz="2200" dirty="0" err="1"/>
              <a:t>behavior</a:t>
            </a:r>
            <a:r>
              <a:rPr lang="en-AU" sz="2200" dirty="0"/>
              <a:t>.</a:t>
            </a:r>
            <a:endParaRPr lang="en-AU" sz="2200" dirty="0"/>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Inspecting and evaluating </a:t>
            </a:r>
            <a:r>
              <a:rPr lang="en-AU" b="1" dirty="0" smtClean="0"/>
              <a:t>rules</a:t>
            </a:r>
            <a:endParaRPr lang="en-AU" dirty="0"/>
          </a:p>
        </p:txBody>
      </p:sp>
      <p:sp>
        <p:nvSpPr>
          <p:cNvPr id="3" name="Content Placeholder 2"/>
          <p:cNvSpPr>
            <a:spLocks noGrp="1"/>
          </p:cNvSpPr>
          <p:nvPr>
            <p:ph idx="1"/>
          </p:nvPr>
        </p:nvSpPr>
        <p:spPr/>
        <p:txBody>
          <a:bodyPr>
            <a:noAutofit/>
          </a:bodyPr>
          <a:lstStyle/>
          <a:p>
            <a:pPr marL="361950" indent="-361950">
              <a:buFont typeface="Arial" panose="020B0604020202020204" pitchFamily="34" charset="0"/>
              <a:buChar char="•"/>
            </a:pPr>
            <a:r>
              <a:rPr lang="en-AU" sz="2400" dirty="0" smtClean="0"/>
              <a:t>There </a:t>
            </a:r>
            <a:r>
              <a:rPr lang="en-AU" sz="2400" dirty="0"/>
              <a:t>are also other metrics and interest measures you can use to evaluate the rules by using the function </a:t>
            </a:r>
            <a:r>
              <a:rPr lang="en-AU" sz="2400" dirty="0" err="1">
                <a:latin typeface="Courier" panose="02060409020205020404" pitchFamily="49" charset="0"/>
              </a:rPr>
              <a:t>interestMeasure</a:t>
            </a:r>
            <a:r>
              <a:rPr lang="en-AU" sz="2400" dirty="0" smtClean="0">
                <a:latin typeface="Courier" panose="02060409020205020404" pitchFamily="49" charset="0"/>
              </a:rPr>
              <a:t>().</a:t>
            </a:r>
          </a:p>
          <a:p>
            <a:pPr marL="361950" indent="-361950">
              <a:buFont typeface="Arial" panose="020B0604020202020204" pitchFamily="34" charset="0"/>
              <a:buChar char="•"/>
            </a:pPr>
            <a:r>
              <a:rPr lang="en-AU" sz="2400" dirty="0" smtClean="0"/>
              <a:t>We’ll </a:t>
            </a:r>
            <a:r>
              <a:rPr lang="en-AU" sz="2400" dirty="0"/>
              <a:t>look at two of these measures:</a:t>
            </a:r>
            <a:r>
              <a:rPr lang="en-AU" sz="2400" dirty="0">
                <a:latin typeface="Courier" panose="02060409020205020404" pitchFamily="49" charset="0"/>
              </a:rPr>
              <a:t> </a:t>
            </a:r>
            <a:r>
              <a:rPr lang="en-AU" sz="2400" dirty="0">
                <a:latin typeface="Courier" panose="02060409020205020404" pitchFamily="49" charset="0"/>
              </a:rPr>
              <a:t>coverage</a:t>
            </a:r>
            <a:r>
              <a:rPr lang="en-AU" sz="2400" dirty="0"/>
              <a:t> and </a:t>
            </a:r>
            <a:r>
              <a:rPr lang="en-AU" sz="2400" dirty="0" err="1">
                <a:latin typeface="Courier" panose="02060409020205020404" pitchFamily="49" charset="0"/>
              </a:rPr>
              <a:t>fishersExactTest</a:t>
            </a:r>
            <a:r>
              <a:rPr lang="en-AU" sz="2400" dirty="0"/>
              <a:t>. </a:t>
            </a:r>
            <a:endParaRPr lang="en-AU" sz="2400" dirty="0" smtClean="0"/>
          </a:p>
          <a:p>
            <a:pPr marL="457200" indent="-457200">
              <a:buFont typeface="+mj-lt"/>
              <a:buAutoNum type="arabicPeriod"/>
            </a:pPr>
            <a:r>
              <a:rPr lang="en-AU" sz="2400" i="1" dirty="0" smtClean="0"/>
              <a:t>Coverage</a:t>
            </a:r>
            <a:r>
              <a:rPr lang="en-AU" sz="2400" dirty="0"/>
              <a:t> is the support of the left side of the rule (X); it tells you how often the rule would be applied in the dataset</a:t>
            </a:r>
            <a:r>
              <a:rPr lang="en-AU" sz="2400" dirty="0" smtClean="0"/>
              <a:t>.</a:t>
            </a:r>
          </a:p>
          <a:p>
            <a:pPr marL="457200" indent="-457200">
              <a:buFont typeface="+mj-lt"/>
              <a:buAutoNum type="arabicPeriod"/>
            </a:pPr>
            <a:r>
              <a:rPr lang="en-AU" sz="2400" dirty="0"/>
              <a:t> </a:t>
            </a:r>
            <a:r>
              <a:rPr lang="en-AU" sz="2400" i="1" dirty="0"/>
              <a:t>Fisher’s exact test</a:t>
            </a:r>
            <a:r>
              <a:rPr lang="en-AU" sz="2400" dirty="0"/>
              <a:t> is a significance test for whether an observed pattern is real, or chance (the same thing lift measures; Fisher’s test is more formal). </a:t>
            </a:r>
            <a:endParaRPr lang="en-AU" sz="2400" dirty="0" smtClean="0"/>
          </a:p>
          <a:p>
            <a:pPr marL="361950" indent="-361950">
              <a:buFont typeface="Arial" panose="020B0604020202020204" pitchFamily="34" charset="0"/>
              <a:buChar char="•"/>
            </a:pPr>
            <a:r>
              <a:rPr lang="en-AU" sz="2400" dirty="0" smtClean="0"/>
              <a:t>Fisher’s </a:t>
            </a:r>
            <a:r>
              <a:rPr lang="en-AU" sz="2400" dirty="0"/>
              <a:t>exact test returns the p-value, or the probability that you would see the observed pattern by chance; you want the p-value to be small.</a:t>
            </a:r>
            <a:endParaRPr lang="en-AU" sz="2400" dirty="0"/>
          </a:p>
        </p:txBody>
      </p:sp>
    </p:spTree>
    <p:extLst>
      <p:ext uri="{BB962C8B-B14F-4D97-AF65-F5344CB8AC3E}">
        <p14:creationId xmlns:p14="http://schemas.microsoft.com/office/powerpoint/2010/main" val="2024263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8111" y="2218768"/>
            <a:ext cx="10058400" cy="4022725"/>
          </a:xfrm>
        </p:spPr>
        <p:txBody>
          <a:bodyPr/>
          <a:lstStyle/>
          <a:p>
            <a:pPr marL="361950" indent="-361950">
              <a:buFont typeface="Arial" panose="020B0604020202020204" pitchFamily="34" charset="0"/>
              <a:buChar char="•"/>
            </a:pPr>
            <a:r>
              <a:rPr lang="en-AU" sz="2400" dirty="0"/>
              <a:t>he coverage of the discovered rules ranges from 0.002–0.007, equivalent to a range of about 100–250 people. All the p-values from Fisher’s test are small, so it’s likely that the rules reflect actual customer </a:t>
            </a:r>
            <a:r>
              <a:rPr lang="en-AU" sz="2400" dirty="0" err="1"/>
              <a:t>behavior</a:t>
            </a:r>
            <a:r>
              <a:rPr lang="en-AU" sz="2400" dirty="0"/>
              <a:t> patterns</a:t>
            </a:r>
            <a:r>
              <a:rPr lang="en-AU" sz="2400" dirty="0" smtClean="0"/>
              <a:t>.</a:t>
            </a:r>
          </a:p>
          <a:p>
            <a:pPr marL="361950" indent="-361950">
              <a:buFont typeface="Arial" panose="020B0604020202020204" pitchFamily="34" charset="0"/>
              <a:buChar char="•"/>
            </a:pPr>
            <a:r>
              <a:rPr lang="en-AU" sz="2400" dirty="0"/>
              <a:t>The function </a:t>
            </a:r>
            <a:r>
              <a:rPr lang="en-AU" sz="2400" dirty="0">
                <a:latin typeface="Courier" panose="02060409020205020404" pitchFamily="49" charset="0"/>
              </a:rPr>
              <a:t>inspect()</a:t>
            </a:r>
            <a:r>
              <a:rPr lang="en-AU" sz="2400" dirty="0"/>
              <a:t> pretty-prints the rules. The function </a:t>
            </a:r>
            <a:r>
              <a:rPr lang="en-AU" sz="2400" dirty="0">
                <a:latin typeface="Courier" panose="02060409020205020404" pitchFamily="49" charset="0"/>
              </a:rPr>
              <a:t>sort()</a:t>
            </a:r>
            <a:r>
              <a:rPr lang="en-AU" sz="2400" dirty="0"/>
              <a:t> allows you to sort the rules by a quality or interest measure, like confidence. To print the five most confident rules in the dataset, you could use the following command:</a:t>
            </a:r>
          </a:p>
          <a:p>
            <a:pPr marL="0" indent="0">
              <a:buNone/>
            </a:pPr>
            <a:r>
              <a:rPr lang="en-AU" sz="2400" dirty="0">
                <a:latin typeface="Courier" panose="02060409020205020404" pitchFamily="49" charset="0"/>
              </a:rPr>
              <a:t>inspect(head((sort(rules, by="confidence")), n=5</a:t>
            </a:r>
            <a:r>
              <a:rPr lang="en-AU" sz="2400" dirty="0" smtClean="0">
                <a:latin typeface="Courier" panose="02060409020205020404" pitchFamily="49" charset="0"/>
              </a:rPr>
              <a:t>))</a:t>
            </a:r>
          </a:p>
          <a:p>
            <a:pPr marL="0" indent="0">
              <a:buNone/>
            </a:pPr>
            <a:r>
              <a:rPr lang="en-AU" sz="2400" dirty="0" smtClean="0"/>
              <a:t>For </a:t>
            </a:r>
            <a:r>
              <a:rPr lang="en-AU" sz="2400" dirty="0"/>
              <a:t>legibility, we show the output of this command </a:t>
            </a:r>
            <a:r>
              <a:rPr lang="en-AU" sz="2400" dirty="0" smtClean="0"/>
              <a:t>in the next </a:t>
            </a:r>
            <a:r>
              <a:rPr lang="en-AU" sz="2400" dirty="0"/>
              <a:t> </a:t>
            </a:r>
            <a:r>
              <a:rPr lang="en-AU" sz="2400" dirty="0" smtClean="0"/>
              <a:t>table.</a:t>
            </a:r>
            <a:endParaRPr lang="en-AU" sz="2400" dirty="0"/>
          </a:p>
          <a:p>
            <a:pPr marL="361950" indent="-361950">
              <a:buFont typeface="Arial" panose="020B0604020202020204" pitchFamily="34" charset="0"/>
              <a:buChar char="•"/>
            </a:pPr>
            <a:endParaRPr lang="en-A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11" y="204628"/>
            <a:ext cx="5807889" cy="190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108801" y="730586"/>
            <a:ext cx="1815049" cy="461665"/>
          </a:xfrm>
          <a:prstGeom prst="rect">
            <a:avLst/>
          </a:prstGeom>
        </p:spPr>
        <p:txBody>
          <a:bodyPr wrap="none">
            <a:spAutoFit/>
          </a:bodyPr>
          <a:lstStyle/>
          <a:p>
            <a:r>
              <a:rPr lang="en-AU" sz="2400" b="1" dirty="0"/>
              <a:t>Scoring rules</a:t>
            </a:r>
          </a:p>
        </p:txBody>
      </p:sp>
      <p:sp>
        <p:nvSpPr>
          <p:cNvPr id="5" name="Down Arrow 4"/>
          <p:cNvSpPr/>
          <p:nvPr/>
        </p:nvSpPr>
        <p:spPr>
          <a:xfrm rot="5400000">
            <a:off x="6440899" y="590140"/>
            <a:ext cx="479403" cy="780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24263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The five most confident rules discovered in the data</a:t>
            </a: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566" y="1737360"/>
            <a:ext cx="11666087"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263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Restricting which items to </a:t>
            </a:r>
            <a:r>
              <a:rPr lang="en-AU" b="1" dirty="0" smtClean="0"/>
              <a:t>mine</a:t>
            </a:r>
            <a:endParaRPr lang="en-AU" dirty="0"/>
          </a:p>
        </p:txBody>
      </p:sp>
      <p:sp>
        <p:nvSpPr>
          <p:cNvPr id="3" name="Content Placeholder 2"/>
          <p:cNvSpPr>
            <a:spLocks noGrp="1"/>
          </p:cNvSpPr>
          <p:nvPr>
            <p:ph idx="1"/>
          </p:nvPr>
        </p:nvSpPr>
        <p:spPr>
          <a:xfrm>
            <a:off x="163830" y="1864784"/>
            <a:ext cx="6365555" cy="5183716"/>
          </a:xfrm>
        </p:spPr>
        <p:txBody>
          <a:bodyPr/>
          <a:lstStyle/>
          <a:p>
            <a:pPr marL="361950" indent="-361950">
              <a:buFont typeface="Arial" panose="020B0604020202020204" pitchFamily="34" charset="0"/>
              <a:buChar char="•"/>
            </a:pPr>
            <a:r>
              <a:rPr lang="en-AU" sz="2400" dirty="0">
                <a:solidFill>
                  <a:schemeClr val="tx1"/>
                </a:solidFill>
              </a:rPr>
              <a:t>You can restrict which items appear in the left side or right side of a rule. Suppose you’re interested specifically in books that tend to co-occur with the novel </a:t>
            </a:r>
            <a:r>
              <a:rPr lang="en-AU" sz="2400" i="1" dirty="0">
                <a:solidFill>
                  <a:schemeClr val="tx1"/>
                </a:solidFill>
              </a:rPr>
              <a:t>The Lovely Bones</a:t>
            </a:r>
            <a:r>
              <a:rPr lang="en-AU" sz="2400" dirty="0">
                <a:solidFill>
                  <a:schemeClr val="tx1"/>
                </a:solidFill>
              </a:rPr>
              <a:t>. You can do this by restricting which books appear on the right side of the rule, using the </a:t>
            </a:r>
            <a:r>
              <a:rPr lang="en-AU" sz="2400" dirty="0">
                <a:solidFill>
                  <a:schemeClr val="tx1"/>
                </a:solidFill>
              </a:rPr>
              <a:t>appearance</a:t>
            </a:r>
            <a:r>
              <a:rPr lang="en-AU" sz="2400" dirty="0">
                <a:solidFill>
                  <a:schemeClr val="tx1"/>
                </a:solidFill>
              </a:rPr>
              <a:t> parameter</a:t>
            </a:r>
            <a:r>
              <a:rPr lang="en-AU" sz="2400" dirty="0" smtClean="0">
                <a:solidFill>
                  <a:schemeClr val="tx1"/>
                </a:solidFill>
              </a:rPr>
              <a:t>.</a:t>
            </a:r>
          </a:p>
          <a:p>
            <a:pPr marL="361950" indent="-361950">
              <a:buFont typeface="Arial" panose="020B0604020202020204" pitchFamily="34" charset="0"/>
              <a:buChar char="•"/>
            </a:pPr>
            <a:endParaRPr lang="en-AU"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385" y="2757488"/>
            <a:ext cx="5229225" cy="359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086487" y="6420301"/>
            <a:ext cx="3012043" cy="369332"/>
          </a:xfrm>
          <a:prstGeom prst="rect">
            <a:avLst/>
          </a:prstGeom>
        </p:spPr>
        <p:txBody>
          <a:bodyPr wrap="none">
            <a:spAutoFit/>
          </a:bodyPr>
          <a:lstStyle/>
          <a:p>
            <a:r>
              <a:rPr lang="en-AU" b="1" dirty="0">
                <a:solidFill>
                  <a:schemeClr val="bg1"/>
                </a:solidFill>
              </a:rPr>
              <a:t>Finding rules with restrictions</a:t>
            </a:r>
          </a:p>
        </p:txBody>
      </p:sp>
      <p:sp>
        <p:nvSpPr>
          <p:cNvPr id="5" name="Rectangle 4"/>
          <p:cNvSpPr/>
          <p:nvPr/>
        </p:nvSpPr>
        <p:spPr>
          <a:xfrm>
            <a:off x="71435" y="4371885"/>
            <a:ext cx="6096000" cy="1938992"/>
          </a:xfrm>
          <a:prstGeom prst="rect">
            <a:avLst/>
          </a:prstGeom>
        </p:spPr>
        <p:txBody>
          <a:bodyPr>
            <a:spAutoFit/>
          </a:bodyPr>
          <a:lstStyle/>
          <a:p>
            <a:pPr marL="285750" indent="-285750">
              <a:buFont typeface="Arial" panose="020B0604020202020204" pitchFamily="34" charset="0"/>
              <a:buChar char="•"/>
            </a:pPr>
            <a:r>
              <a:rPr lang="en-AU" sz="2400" dirty="0"/>
              <a:t>The supports, confidences, and lifts are lower than they were in our previous example, but the lifts are still much greater than 1, so it’s likely that the rules reflect real customer </a:t>
            </a:r>
            <a:r>
              <a:rPr lang="en-AU" sz="2400" dirty="0" err="1"/>
              <a:t>behavior</a:t>
            </a:r>
            <a:r>
              <a:rPr lang="en-AU" sz="2400" dirty="0"/>
              <a:t> patterns</a:t>
            </a:r>
            <a:endParaRPr lang="en-AU" sz="2400" dirty="0"/>
          </a:p>
        </p:txBody>
      </p:sp>
    </p:spTree>
    <p:extLst>
      <p:ext uri="{BB962C8B-B14F-4D97-AF65-F5344CB8AC3E}">
        <p14:creationId xmlns:p14="http://schemas.microsoft.com/office/powerpoint/2010/main" val="2024263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Association rule takeaways</a:t>
            </a:r>
          </a:p>
        </p:txBody>
      </p:sp>
      <p:sp>
        <p:nvSpPr>
          <p:cNvPr id="3" name="Content Placeholder 2"/>
          <p:cNvSpPr>
            <a:spLocks noGrp="1"/>
          </p:cNvSpPr>
          <p:nvPr>
            <p:ph idx="1"/>
          </p:nvPr>
        </p:nvSpPr>
        <p:spPr/>
        <p:txBody>
          <a:bodyPr>
            <a:noAutofit/>
          </a:bodyPr>
          <a:lstStyle/>
          <a:p>
            <a:pPr marL="361950" indent="-361950">
              <a:buFont typeface="Arial" panose="020B0604020202020204" pitchFamily="34" charset="0"/>
              <a:buChar char="•"/>
            </a:pPr>
            <a:r>
              <a:rPr lang="en-AU" sz="2800" dirty="0"/>
              <a:t>The goal of association rule mining is to find relationships in the data: items or attributes that tend to occur together.</a:t>
            </a:r>
          </a:p>
          <a:p>
            <a:pPr marL="361950" indent="-361950">
              <a:buFont typeface="Arial" panose="020B0604020202020204" pitchFamily="34" charset="0"/>
              <a:buChar char="•"/>
            </a:pPr>
            <a:r>
              <a:rPr lang="en-AU" sz="2800" dirty="0"/>
              <a:t>A good rule “if X, then Y” should occur more often than you’d expect to observe by chance. You can use lift or Fisher’s exact test to check if this is true.</a:t>
            </a:r>
          </a:p>
          <a:p>
            <a:pPr marL="361950" indent="-361950">
              <a:buFont typeface="Arial" panose="020B0604020202020204" pitchFamily="34" charset="0"/>
              <a:buChar char="•"/>
            </a:pPr>
            <a:r>
              <a:rPr lang="en-AU" sz="2800" dirty="0"/>
              <a:t>When a large number of different possible items can be in a basket (in our example, thousands of different books), most events will be rare (have low support).</a:t>
            </a:r>
          </a:p>
          <a:p>
            <a:pPr marL="361950" indent="-361950">
              <a:buFont typeface="Arial" panose="020B0604020202020204" pitchFamily="34" charset="0"/>
              <a:buChar char="•"/>
            </a:pPr>
            <a:r>
              <a:rPr lang="en-AU" sz="2800" dirty="0"/>
              <a:t>Association rule mining is often interactive, as there can be many rules to sort and sift through</a:t>
            </a:r>
            <a:r>
              <a:rPr lang="en-AU" sz="2800" dirty="0" smtClean="0"/>
              <a:t>.</a:t>
            </a:r>
          </a:p>
          <a:p>
            <a:pPr marL="361950" indent="-361950">
              <a:buFont typeface="Arial" panose="020B0604020202020204" pitchFamily="34" charset="0"/>
              <a:buChar char="•"/>
            </a:pPr>
            <a:endParaRPr lang="en-AU" sz="2800" dirty="0"/>
          </a:p>
        </p:txBody>
      </p:sp>
    </p:spTree>
    <p:extLst>
      <p:ext uri="{BB962C8B-B14F-4D97-AF65-F5344CB8AC3E}">
        <p14:creationId xmlns:p14="http://schemas.microsoft.com/office/powerpoint/2010/main" val="2024263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Key takeaways</a:t>
            </a:r>
            <a:endParaRPr lang="en-AU" dirty="0"/>
          </a:p>
        </p:txBody>
      </p:sp>
      <p:sp>
        <p:nvSpPr>
          <p:cNvPr id="3" name="Content Placeholder 2"/>
          <p:cNvSpPr>
            <a:spLocks noGrp="1"/>
          </p:cNvSpPr>
          <p:nvPr>
            <p:ph idx="1"/>
          </p:nvPr>
        </p:nvSpPr>
        <p:spPr/>
        <p:txBody>
          <a:bodyPr>
            <a:noAutofit/>
          </a:bodyPr>
          <a:lstStyle/>
          <a:p>
            <a:pPr marL="361950" indent="-361950">
              <a:buFont typeface="Arial" panose="020B0604020202020204" pitchFamily="34" charset="0"/>
              <a:buChar char="•"/>
            </a:pPr>
            <a:r>
              <a:rPr lang="en-AU" sz="2800" dirty="0"/>
              <a:t>Unsupervised methods find structure in the data, often as a prelude to predictive </a:t>
            </a:r>
            <a:r>
              <a:rPr lang="en-AU" sz="2800" dirty="0" err="1"/>
              <a:t>modeling</a:t>
            </a:r>
            <a:r>
              <a:rPr lang="en-AU" sz="2800" dirty="0"/>
              <a:t>.</a:t>
            </a:r>
          </a:p>
          <a:p>
            <a:pPr marL="361950" indent="-361950">
              <a:buFont typeface="Arial" panose="020B0604020202020204" pitchFamily="34" charset="0"/>
              <a:buChar char="•"/>
            </a:pPr>
            <a:r>
              <a:rPr lang="en-AU" sz="2800" dirty="0"/>
              <a:t>The goal of clustering is to discover or draw out similarities among subsets of your data.</a:t>
            </a:r>
          </a:p>
          <a:p>
            <a:pPr marL="361950" indent="-361950">
              <a:buFont typeface="Arial" panose="020B0604020202020204" pitchFamily="34" charset="0"/>
              <a:buChar char="•"/>
            </a:pPr>
            <a:r>
              <a:rPr lang="en-AU" sz="2800" dirty="0"/>
              <a:t>When clustering, you’ll find that scaling is important.</a:t>
            </a:r>
          </a:p>
          <a:p>
            <a:pPr marL="361950" indent="-361950">
              <a:buFont typeface="Arial" panose="020B0604020202020204" pitchFamily="34" charset="0"/>
              <a:buChar char="•"/>
            </a:pPr>
            <a:r>
              <a:rPr lang="en-AU" sz="2800" dirty="0"/>
              <a:t>The goal of association rule mining is to find relationships in the data: items or attributes that tend to occur together.</a:t>
            </a:r>
          </a:p>
          <a:p>
            <a:pPr marL="361950" indent="-361950">
              <a:buFont typeface="Arial" panose="020B0604020202020204" pitchFamily="34" charset="0"/>
              <a:buChar char="•"/>
            </a:pPr>
            <a:r>
              <a:rPr lang="en-AU" sz="2800" dirty="0"/>
              <a:t>In association rule mining, most events will be rare, so support and confidence levels must often be set low.</a:t>
            </a:r>
          </a:p>
        </p:txBody>
      </p:sp>
    </p:spTree>
    <p:extLst>
      <p:ext uri="{BB962C8B-B14F-4D97-AF65-F5344CB8AC3E}">
        <p14:creationId xmlns:p14="http://schemas.microsoft.com/office/powerpoint/2010/main" val="202426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Clustering and density estimation</a:t>
            </a:r>
            <a:endParaRPr lang="en-AU" dirty="0"/>
          </a:p>
        </p:txBody>
      </p:sp>
      <p:sp>
        <p:nvSpPr>
          <p:cNvPr id="3" name="Content Placeholder 2"/>
          <p:cNvSpPr>
            <a:spLocks noGrp="1"/>
          </p:cNvSpPr>
          <p:nvPr>
            <p:ph idx="1"/>
          </p:nvPr>
        </p:nvSpPr>
        <p:spPr/>
        <p:txBody>
          <a:bodyPr>
            <a:normAutofit/>
          </a:bodyPr>
          <a:lstStyle/>
          <a:p>
            <a:pPr marL="0" indent="0">
              <a:buNone/>
            </a:pPr>
            <a:r>
              <a:rPr lang="en-AU" sz="3200" dirty="0"/>
              <a:t>cluster analysis is related to the problem of </a:t>
            </a:r>
            <a:r>
              <a:rPr lang="en-AU" sz="3200" i="1" dirty="0"/>
              <a:t>density estimation</a:t>
            </a:r>
            <a:r>
              <a:rPr lang="en-AU" sz="3200" dirty="0"/>
              <a:t>: if you think of your data as living in a large dimensional space, then you want to find the regions of the space where the data is densest. </a:t>
            </a:r>
            <a:r>
              <a:rPr lang="en-AU" sz="3200" dirty="0" smtClean="0"/>
              <a:t>If </a:t>
            </a:r>
            <a:r>
              <a:rPr lang="en-AU" sz="3200" dirty="0"/>
              <a:t>those regions are distinct, or nearly so, then you have clusters</a:t>
            </a:r>
            <a:r>
              <a:rPr lang="en-AU" sz="3200" dirty="0" smtClean="0"/>
              <a:t>.</a:t>
            </a:r>
          </a:p>
          <a:p>
            <a:pPr marL="361950" indent="-361950">
              <a:buFont typeface="Arial" panose="020B0604020202020204" pitchFamily="34" charset="0"/>
              <a:buChar char="•"/>
            </a:pPr>
            <a:endParaRPr lang="en-AU" sz="2800" dirty="0"/>
          </a:p>
        </p:txBody>
      </p:sp>
    </p:spTree>
    <p:extLst>
      <p:ext uri="{BB962C8B-B14F-4D97-AF65-F5344CB8AC3E}">
        <p14:creationId xmlns:p14="http://schemas.microsoft.com/office/powerpoint/2010/main" val="202426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 </a:t>
            </a:r>
            <a:r>
              <a:rPr lang="en-AU" b="1" dirty="0" smtClean="0"/>
              <a:t>Distances</a:t>
            </a:r>
            <a:endParaRPr lang="en-AU" dirty="0"/>
          </a:p>
        </p:txBody>
      </p:sp>
      <p:sp>
        <p:nvSpPr>
          <p:cNvPr id="3" name="Content Placeholder 2"/>
          <p:cNvSpPr>
            <a:spLocks noGrp="1"/>
          </p:cNvSpPr>
          <p:nvPr>
            <p:ph idx="1"/>
          </p:nvPr>
        </p:nvSpPr>
        <p:spPr>
          <a:xfrm>
            <a:off x="1097280" y="1845733"/>
            <a:ext cx="6901749" cy="4602364"/>
          </a:xfrm>
        </p:spPr>
        <p:txBody>
          <a:bodyPr>
            <a:normAutofit/>
          </a:bodyPr>
          <a:lstStyle/>
          <a:p>
            <a:pPr marL="361950" indent="-361950">
              <a:buFont typeface="Arial" panose="020B0604020202020204" pitchFamily="34" charset="0"/>
              <a:buChar char="•"/>
            </a:pPr>
            <a:r>
              <a:rPr lang="en-AU" sz="2400" dirty="0" smtClean="0"/>
              <a:t>To </a:t>
            </a:r>
            <a:r>
              <a:rPr lang="en-AU" sz="2400" dirty="0"/>
              <a:t>cluster, you need the notions of</a:t>
            </a:r>
            <a:r>
              <a:rPr lang="en-AU" sz="2400" b="1" dirty="0"/>
              <a:t> </a:t>
            </a:r>
            <a:r>
              <a:rPr lang="en-AU" sz="2400" b="1" i="1" dirty="0"/>
              <a:t>similarity</a:t>
            </a:r>
            <a:r>
              <a:rPr lang="en-AU" sz="2400" dirty="0"/>
              <a:t> and </a:t>
            </a:r>
            <a:r>
              <a:rPr lang="en-AU" sz="2400" b="1" i="1" dirty="0"/>
              <a:t>dissimilarity</a:t>
            </a:r>
            <a:r>
              <a:rPr lang="en-AU" sz="2400" dirty="0"/>
              <a:t>. </a:t>
            </a:r>
            <a:endParaRPr lang="en-AU" sz="2400" dirty="0" smtClean="0"/>
          </a:p>
          <a:p>
            <a:pPr marL="361950" indent="-361950">
              <a:buFont typeface="Arial" panose="020B0604020202020204" pitchFamily="34" charset="0"/>
              <a:buChar char="•"/>
            </a:pPr>
            <a:r>
              <a:rPr lang="en-AU" sz="2400" b="1" dirty="0" smtClean="0"/>
              <a:t>Dissimilarity</a:t>
            </a:r>
            <a:r>
              <a:rPr lang="en-AU" sz="2400" dirty="0" smtClean="0"/>
              <a:t> </a:t>
            </a:r>
            <a:r>
              <a:rPr lang="en-AU" sz="2400" dirty="0"/>
              <a:t>can be thought of as distance, so that the points in a cluster are closer to each other than they are to the points in other clusters</a:t>
            </a:r>
            <a:r>
              <a:rPr lang="en-AU" sz="2400" dirty="0" smtClean="0"/>
              <a:t>.</a:t>
            </a:r>
          </a:p>
          <a:p>
            <a:pPr marL="361950" indent="-361950">
              <a:buFont typeface="Arial" panose="020B0604020202020204" pitchFamily="34" charset="0"/>
              <a:buChar char="•"/>
            </a:pPr>
            <a:r>
              <a:rPr lang="en-AU" sz="2400" dirty="0"/>
              <a:t>Different application areas will have different notions of distance and dissimilarity. </a:t>
            </a:r>
            <a:r>
              <a:rPr lang="en-AU" sz="2400" dirty="0"/>
              <a:t>A</a:t>
            </a:r>
            <a:r>
              <a:rPr lang="en-AU" sz="2400" dirty="0" smtClean="0"/>
              <a:t> </a:t>
            </a:r>
            <a:r>
              <a:rPr lang="en-AU" sz="2400" dirty="0"/>
              <a:t>few of the most common ones:</a:t>
            </a:r>
          </a:p>
          <a:p>
            <a:pPr marL="749808" lvl="1" indent="-457200">
              <a:buFont typeface="+mj-lt"/>
              <a:buAutoNum type="arabicPeriod"/>
            </a:pPr>
            <a:r>
              <a:rPr lang="en-AU" sz="2000" dirty="0"/>
              <a:t>Euclidean distance</a:t>
            </a:r>
          </a:p>
          <a:p>
            <a:pPr marL="749808" lvl="1" indent="-457200">
              <a:buFont typeface="+mj-lt"/>
              <a:buAutoNum type="arabicPeriod"/>
            </a:pPr>
            <a:r>
              <a:rPr lang="en-AU" sz="2000" dirty="0"/>
              <a:t>Hamming distance</a:t>
            </a:r>
          </a:p>
          <a:p>
            <a:pPr marL="749808" lvl="1" indent="-457200">
              <a:buFont typeface="+mj-lt"/>
              <a:buAutoNum type="arabicPeriod"/>
            </a:pPr>
            <a:r>
              <a:rPr lang="en-AU" sz="2000" dirty="0"/>
              <a:t>Manhattan (city block) distance</a:t>
            </a:r>
          </a:p>
          <a:p>
            <a:pPr marL="749808" lvl="1" indent="-457200">
              <a:buFont typeface="+mj-lt"/>
              <a:buAutoNum type="arabicPeriod"/>
            </a:pPr>
            <a:r>
              <a:rPr lang="en-AU" sz="2000" dirty="0"/>
              <a:t>Cosine similarity</a:t>
            </a:r>
          </a:p>
          <a:p>
            <a:pPr marL="361950" indent="-361950">
              <a:buFont typeface="Arial" panose="020B0604020202020204" pitchFamily="34" charset="0"/>
              <a:buChar char="•"/>
            </a:pP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7578" y="2223922"/>
            <a:ext cx="4192971" cy="304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497621" y="5264323"/>
            <a:ext cx="3775449" cy="369332"/>
          </a:xfrm>
          <a:prstGeom prst="rect">
            <a:avLst/>
          </a:prstGeom>
        </p:spPr>
        <p:txBody>
          <a:bodyPr wrap="square">
            <a:spAutoFit/>
          </a:bodyPr>
          <a:lstStyle/>
          <a:p>
            <a:r>
              <a:rPr lang="en-AU" b="1" dirty="0"/>
              <a:t>An example of data in three clusters</a:t>
            </a:r>
          </a:p>
        </p:txBody>
      </p:sp>
    </p:spTree>
    <p:extLst>
      <p:ext uri="{BB962C8B-B14F-4D97-AF65-F5344CB8AC3E}">
        <p14:creationId xmlns:p14="http://schemas.microsoft.com/office/powerpoint/2010/main" val="202426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14400" indent="-914400">
              <a:buFont typeface="+mj-lt"/>
              <a:buAutoNum type="arabicPeriod"/>
            </a:pPr>
            <a:r>
              <a:rPr lang="en-AU" b="1" dirty="0"/>
              <a:t>Euclidean </a:t>
            </a:r>
            <a:r>
              <a:rPr lang="en-AU" b="1" dirty="0" smtClean="0"/>
              <a:t>distance</a:t>
            </a:r>
            <a:endParaRPr lang="en-AU" dirty="0"/>
          </a:p>
        </p:txBody>
      </p:sp>
      <p:sp>
        <p:nvSpPr>
          <p:cNvPr id="3" name="Content Placeholder 2"/>
          <p:cNvSpPr>
            <a:spLocks noGrp="1"/>
          </p:cNvSpPr>
          <p:nvPr>
            <p:ph idx="1"/>
          </p:nvPr>
        </p:nvSpPr>
        <p:spPr/>
        <p:txBody>
          <a:bodyPr>
            <a:normAutofit lnSpcReduction="10000"/>
          </a:bodyPr>
          <a:lstStyle/>
          <a:p>
            <a:pPr marL="361950" indent="-361950">
              <a:buFont typeface="Arial" panose="020B0604020202020204" pitchFamily="34" charset="0"/>
              <a:buChar char="•"/>
            </a:pPr>
            <a:r>
              <a:rPr lang="en-AU" sz="2800" dirty="0"/>
              <a:t>The most common distance is </a:t>
            </a:r>
            <a:r>
              <a:rPr lang="en-AU" sz="2800" i="1" dirty="0"/>
              <a:t>Euclidean distance</a:t>
            </a:r>
            <a:r>
              <a:rPr lang="en-AU" sz="2800" dirty="0"/>
              <a:t>. The Euclidean distance between two vectors </a:t>
            </a:r>
            <a:r>
              <a:rPr lang="en-AU" sz="2800" dirty="0"/>
              <a:t>x</a:t>
            </a:r>
            <a:r>
              <a:rPr lang="en-AU" sz="2800" dirty="0"/>
              <a:t> and </a:t>
            </a:r>
            <a:r>
              <a:rPr lang="en-AU" sz="2800" dirty="0"/>
              <a:t>y</a:t>
            </a:r>
            <a:r>
              <a:rPr lang="en-AU" sz="2800" dirty="0"/>
              <a:t> is defined </a:t>
            </a:r>
            <a:r>
              <a:rPr lang="en-AU" sz="2800" dirty="0" smtClean="0"/>
              <a:t>as </a:t>
            </a:r>
          </a:p>
          <a:p>
            <a:pPr marL="0" indent="0">
              <a:buNone/>
            </a:pPr>
            <a:r>
              <a:rPr lang="es-ES" sz="2800" dirty="0" err="1" smtClean="0">
                <a:latin typeface="Courier" panose="02060409020205020404" pitchFamily="49" charset="0"/>
              </a:rPr>
              <a:t>Edist</a:t>
            </a:r>
            <a:r>
              <a:rPr lang="es-ES" sz="2800" dirty="0" smtClean="0">
                <a:latin typeface="Courier" panose="02060409020205020404" pitchFamily="49" charset="0"/>
              </a:rPr>
              <a:t>(x</a:t>
            </a:r>
            <a:r>
              <a:rPr lang="es-ES" sz="2800" dirty="0">
                <a:latin typeface="Courier" panose="02060409020205020404" pitchFamily="49" charset="0"/>
              </a:rPr>
              <a:t>, y) &lt;- </a:t>
            </a:r>
            <a:r>
              <a:rPr lang="es-ES" sz="2800" dirty="0" err="1">
                <a:latin typeface="Courier" panose="02060409020205020404" pitchFamily="49" charset="0"/>
              </a:rPr>
              <a:t>sqrt</a:t>
            </a:r>
            <a:r>
              <a:rPr lang="es-ES" sz="2800" dirty="0">
                <a:latin typeface="Courier" panose="02060409020205020404" pitchFamily="49" charset="0"/>
              </a:rPr>
              <a:t>((x[1]-y[1])^2 + (x[2]-y[2])^2 + </a:t>
            </a:r>
            <a:r>
              <a:rPr lang="es-ES" sz="2800" dirty="0" smtClean="0">
                <a:latin typeface="Courier" panose="02060409020205020404" pitchFamily="49" charset="0"/>
              </a:rPr>
              <a:t>...)</a:t>
            </a:r>
          </a:p>
          <a:p>
            <a:pPr marL="361950" indent="-361950">
              <a:buFont typeface="Arial" panose="020B0604020202020204" pitchFamily="34" charset="0"/>
              <a:buChar char="•"/>
            </a:pPr>
            <a:r>
              <a:rPr lang="en-AU" sz="2800" dirty="0" smtClean="0"/>
              <a:t>Optimizing </a:t>
            </a:r>
            <a:r>
              <a:rPr lang="en-AU" sz="2800" dirty="0"/>
              <a:t>squared Euclidean distance is the basis of k-means. </a:t>
            </a:r>
            <a:endParaRPr lang="en-AU" sz="2800" dirty="0" smtClean="0"/>
          </a:p>
          <a:p>
            <a:pPr marL="361950" indent="-361950">
              <a:buFont typeface="Arial" panose="020B0604020202020204" pitchFamily="34" charset="0"/>
              <a:buChar char="•"/>
            </a:pPr>
            <a:r>
              <a:rPr lang="en-AU" sz="2800" dirty="0" smtClean="0"/>
              <a:t>Euclidean </a:t>
            </a:r>
            <a:r>
              <a:rPr lang="en-AU" sz="2800" dirty="0"/>
              <a:t>distance only makes sense when all the data is real-valued (quantitative). </a:t>
            </a:r>
            <a:endParaRPr lang="en-AU" sz="2800" dirty="0" smtClean="0"/>
          </a:p>
          <a:p>
            <a:pPr marL="361950" indent="-361950">
              <a:buFont typeface="Arial" panose="020B0604020202020204" pitchFamily="34" charset="0"/>
              <a:buChar char="•"/>
            </a:pPr>
            <a:r>
              <a:rPr lang="en-AU" sz="2800" dirty="0" smtClean="0"/>
              <a:t>If </a:t>
            </a:r>
            <a:r>
              <a:rPr lang="en-AU" sz="2800" dirty="0"/>
              <a:t>the data is categorical (in particular, binary), then other distances can be used</a:t>
            </a:r>
            <a:r>
              <a:rPr lang="en-AU" sz="2800" dirty="0" smtClean="0"/>
              <a:t>.</a:t>
            </a:r>
          </a:p>
          <a:p>
            <a:pPr marL="0" indent="0">
              <a:buNone/>
            </a:pPr>
            <a:endParaRPr lang="en-AU" sz="2400" dirty="0">
              <a:latin typeface="Courier" panose="02060409020205020404" pitchFamily="49" charset="0"/>
            </a:endParaRPr>
          </a:p>
        </p:txBody>
      </p:sp>
    </p:spTree>
    <p:extLst>
      <p:ext uri="{BB962C8B-B14F-4D97-AF65-F5344CB8AC3E}">
        <p14:creationId xmlns:p14="http://schemas.microsoft.com/office/powerpoint/2010/main" val="202426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2- Hamming distance</a:t>
            </a:r>
            <a:endParaRPr lang="en-AU" dirty="0"/>
          </a:p>
        </p:txBody>
      </p:sp>
      <p:sp>
        <p:nvSpPr>
          <p:cNvPr id="3" name="Content Placeholder 2"/>
          <p:cNvSpPr>
            <a:spLocks noGrp="1"/>
          </p:cNvSpPr>
          <p:nvPr>
            <p:ph idx="1"/>
          </p:nvPr>
        </p:nvSpPr>
        <p:spPr>
          <a:xfrm>
            <a:off x="1097280" y="1845733"/>
            <a:ext cx="10058400" cy="4523535"/>
          </a:xfrm>
        </p:spPr>
        <p:txBody>
          <a:bodyPr>
            <a:noAutofit/>
          </a:bodyPr>
          <a:lstStyle/>
          <a:p>
            <a:pPr marL="361950" indent="-361950">
              <a:buFont typeface="Arial" panose="020B0604020202020204" pitchFamily="34" charset="0"/>
              <a:buChar char="•"/>
            </a:pPr>
            <a:r>
              <a:rPr lang="en-AU" sz="2200" dirty="0" smtClean="0"/>
              <a:t>For </a:t>
            </a:r>
            <a:r>
              <a:rPr lang="en-AU" sz="2200" dirty="0"/>
              <a:t>categorical variables (</a:t>
            </a:r>
            <a:r>
              <a:rPr lang="en-AU" sz="2200" dirty="0">
                <a:latin typeface="Courier" panose="02060409020205020404" pitchFamily="49" charset="0"/>
              </a:rPr>
              <a:t>male/female, or small/medium/large</a:t>
            </a:r>
            <a:r>
              <a:rPr lang="en-AU" sz="2200" dirty="0"/>
              <a:t>), you can define the distance as </a:t>
            </a:r>
            <a:r>
              <a:rPr lang="en-AU" sz="2200" dirty="0">
                <a:latin typeface="Courier" panose="02060409020205020404" pitchFamily="49" charset="0"/>
              </a:rPr>
              <a:t>0</a:t>
            </a:r>
            <a:r>
              <a:rPr lang="en-AU" sz="2200" dirty="0"/>
              <a:t> if two points are in the same category, and </a:t>
            </a:r>
            <a:r>
              <a:rPr lang="en-AU" sz="2200" dirty="0">
                <a:latin typeface="Courier" panose="02060409020205020404" pitchFamily="49" charset="0"/>
              </a:rPr>
              <a:t>1 </a:t>
            </a:r>
            <a:r>
              <a:rPr lang="en-AU" sz="2200" dirty="0"/>
              <a:t>otherwise. If all the variables are categorical, then you can use </a:t>
            </a:r>
            <a:r>
              <a:rPr lang="en-AU" sz="2200" i="1" dirty="0"/>
              <a:t>Hamming distance</a:t>
            </a:r>
            <a:r>
              <a:rPr lang="en-AU" sz="2200" dirty="0"/>
              <a:t>, which counts the number of mismatches:</a:t>
            </a:r>
          </a:p>
          <a:p>
            <a:r>
              <a:rPr lang="en-AU" sz="2200" dirty="0" err="1">
                <a:latin typeface="Courier" panose="02060409020205020404" pitchFamily="49" charset="0"/>
              </a:rPr>
              <a:t>hdist</a:t>
            </a:r>
            <a:r>
              <a:rPr lang="en-AU" sz="2200" dirty="0">
                <a:latin typeface="Courier" panose="02060409020205020404" pitchFamily="49" charset="0"/>
              </a:rPr>
              <a:t>(x, y) &lt;- sum((x[1] != y[1]) + (x[2] != y[2]) + </a:t>
            </a:r>
            <a:r>
              <a:rPr lang="en-AU" sz="2200" dirty="0" smtClean="0">
                <a:latin typeface="Courier" panose="02060409020205020404" pitchFamily="49" charset="0"/>
              </a:rPr>
              <a:t>...)</a:t>
            </a:r>
          </a:p>
          <a:p>
            <a:pPr marL="361950" indent="-361950">
              <a:buFont typeface="Arial" panose="020B0604020202020204" pitchFamily="34" charset="0"/>
              <a:buChar char="•"/>
            </a:pPr>
            <a:r>
              <a:rPr lang="en-AU" sz="2200" dirty="0" smtClean="0"/>
              <a:t>Here</a:t>
            </a:r>
            <a:r>
              <a:rPr lang="en-AU" sz="2200" dirty="0"/>
              <a:t>, </a:t>
            </a:r>
            <a:r>
              <a:rPr lang="en-AU" sz="2200" dirty="0">
                <a:latin typeface="Courier" panose="02060409020205020404" pitchFamily="49" charset="0"/>
              </a:rPr>
              <a:t>a != b</a:t>
            </a:r>
            <a:r>
              <a:rPr lang="en-AU" sz="2200" dirty="0"/>
              <a:t> is defined to have a value of </a:t>
            </a:r>
            <a:r>
              <a:rPr lang="en-AU" sz="2200" dirty="0">
                <a:latin typeface="Courier" panose="02060409020205020404" pitchFamily="49" charset="0"/>
              </a:rPr>
              <a:t>1</a:t>
            </a:r>
            <a:r>
              <a:rPr lang="en-AU" sz="2200" dirty="0"/>
              <a:t> if the expression is true, and a value of </a:t>
            </a:r>
            <a:r>
              <a:rPr lang="en-AU" sz="2200" dirty="0">
                <a:latin typeface="Courier" panose="02060409020205020404" pitchFamily="49" charset="0"/>
              </a:rPr>
              <a:t>0</a:t>
            </a:r>
            <a:r>
              <a:rPr lang="en-AU" sz="2200" dirty="0"/>
              <a:t> if the expression is false</a:t>
            </a:r>
            <a:r>
              <a:rPr lang="en-AU" sz="2200" dirty="0" smtClean="0"/>
              <a:t>.</a:t>
            </a:r>
            <a:endParaRPr lang="en-AU" sz="2200" dirty="0"/>
          </a:p>
          <a:p>
            <a:pPr marL="361950" indent="-361950">
              <a:buFont typeface="Arial" panose="020B0604020202020204" pitchFamily="34" charset="0"/>
              <a:buChar char="•"/>
            </a:pPr>
            <a:r>
              <a:rPr lang="en-AU" sz="2200" dirty="0" smtClean="0"/>
              <a:t>If </a:t>
            </a:r>
            <a:r>
              <a:rPr lang="en-AU" sz="2200" dirty="0"/>
              <a:t>the categories are ordered (like </a:t>
            </a:r>
            <a:r>
              <a:rPr lang="en-AU" sz="2200" dirty="0"/>
              <a:t>small</a:t>
            </a:r>
            <a:r>
              <a:rPr lang="en-AU" sz="2200" dirty="0"/>
              <a:t>/</a:t>
            </a:r>
            <a:r>
              <a:rPr lang="en-AU" sz="2200" dirty="0"/>
              <a:t>medium</a:t>
            </a:r>
            <a:r>
              <a:rPr lang="en-AU" sz="2200" dirty="0"/>
              <a:t>/</a:t>
            </a:r>
            <a:r>
              <a:rPr lang="en-AU" sz="2200" dirty="0"/>
              <a:t>large</a:t>
            </a:r>
            <a:r>
              <a:rPr lang="en-AU" sz="2200" dirty="0"/>
              <a:t>) so that some categories are “closer” to each other than others, then you can convert them to a numerical sequence</a:t>
            </a:r>
            <a:r>
              <a:rPr lang="en-AU" sz="2200" dirty="0" smtClean="0"/>
              <a:t>.</a:t>
            </a:r>
          </a:p>
          <a:p>
            <a:pPr marL="361950" indent="-361950">
              <a:buFont typeface="Arial" panose="020B0604020202020204" pitchFamily="34" charset="0"/>
              <a:buChar char="•"/>
            </a:pPr>
            <a:r>
              <a:rPr lang="en-AU" sz="2200" dirty="0" smtClean="0"/>
              <a:t> </a:t>
            </a:r>
            <a:r>
              <a:rPr lang="en-AU" sz="2200" dirty="0"/>
              <a:t>For example, (</a:t>
            </a:r>
            <a:r>
              <a:rPr lang="en-AU" sz="2200" dirty="0"/>
              <a:t>small</a:t>
            </a:r>
            <a:r>
              <a:rPr lang="en-AU" sz="2200" dirty="0"/>
              <a:t>/</a:t>
            </a:r>
            <a:r>
              <a:rPr lang="en-AU" sz="2200" dirty="0"/>
              <a:t>medium</a:t>
            </a:r>
            <a:r>
              <a:rPr lang="en-AU" sz="2200" dirty="0"/>
              <a:t>/</a:t>
            </a:r>
            <a:r>
              <a:rPr lang="en-AU" sz="2200" dirty="0"/>
              <a:t>large</a:t>
            </a:r>
            <a:r>
              <a:rPr lang="en-AU" sz="2200" dirty="0"/>
              <a:t>) might map to (</a:t>
            </a:r>
            <a:r>
              <a:rPr lang="en-AU" sz="2200" dirty="0"/>
              <a:t>1</a:t>
            </a:r>
            <a:r>
              <a:rPr lang="en-AU" sz="2200" dirty="0"/>
              <a:t>/</a:t>
            </a:r>
            <a:r>
              <a:rPr lang="en-AU" sz="2200" dirty="0"/>
              <a:t>2</a:t>
            </a:r>
            <a:r>
              <a:rPr lang="en-AU" sz="2200" dirty="0"/>
              <a:t>/</a:t>
            </a:r>
            <a:r>
              <a:rPr lang="en-AU" sz="2200" dirty="0"/>
              <a:t>3</a:t>
            </a:r>
            <a:r>
              <a:rPr lang="en-AU" sz="2200" dirty="0"/>
              <a:t>). Then you can use Euclidean distance, or other distances for quantitative data.</a:t>
            </a:r>
            <a:endParaRPr lang="en-AU" sz="2200" dirty="0"/>
          </a:p>
        </p:txBody>
      </p:sp>
    </p:spTree>
    <p:extLst>
      <p:ext uri="{BB962C8B-B14F-4D97-AF65-F5344CB8AC3E}">
        <p14:creationId xmlns:p14="http://schemas.microsoft.com/office/powerpoint/2010/main" val="202426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3- Manhattan </a:t>
            </a:r>
            <a:r>
              <a:rPr lang="en-AU" b="1" dirty="0"/>
              <a:t>(city block) distance</a:t>
            </a:r>
          </a:p>
        </p:txBody>
      </p:sp>
      <p:sp>
        <p:nvSpPr>
          <p:cNvPr id="3" name="Content Placeholder 2"/>
          <p:cNvSpPr>
            <a:spLocks noGrp="1"/>
          </p:cNvSpPr>
          <p:nvPr>
            <p:ph idx="1"/>
          </p:nvPr>
        </p:nvSpPr>
        <p:spPr/>
        <p:txBody>
          <a:bodyPr/>
          <a:lstStyle/>
          <a:p>
            <a:pPr marL="361950" indent="-361950">
              <a:buFont typeface="Arial" panose="020B0604020202020204" pitchFamily="34" charset="0"/>
              <a:buChar char="•"/>
            </a:pPr>
            <a:r>
              <a:rPr lang="en-AU" sz="2800" dirty="0"/>
              <a:t>Manhattan distance measures distance in the number of horizontal and vertical units it takes to get from one (real-valued) point to the other (no diagonal moves):</a:t>
            </a:r>
          </a:p>
          <a:p>
            <a:r>
              <a:rPr lang="en-AU" sz="2800" dirty="0" err="1">
                <a:latin typeface="Courier" panose="02060409020205020404" pitchFamily="49" charset="0"/>
              </a:rPr>
              <a:t>mdist</a:t>
            </a:r>
            <a:r>
              <a:rPr lang="en-AU" sz="2800" dirty="0">
                <a:latin typeface="Courier" panose="02060409020205020404" pitchFamily="49" charset="0"/>
              </a:rPr>
              <a:t>(x, y) &lt;- sum(abs(x[1]-y[1]) + abs(x[2</a:t>
            </a:r>
            <a:r>
              <a:rPr lang="en-AU" sz="2800" dirty="0" smtClean="0">
                <a:latin typeface="Courier" panose="02060409020205020404" pitchFamily="49" charset="0"/>
              </a:rPr>
              <a:t>]- y[2</a:t>
            </a:r>
            <a:r>
              <a:rPr lang="en-AU" sz="2800" dirty="0">
                <a:latin typeface="Courier" panose="02060409020205020404" pitchFamily="49" charset="0"/>
              </a:rPr>
              <a:t>]) + </a:t>
            </a:r>
            <a:r>
              <a:rPr lang="en-AU" sz="2800" dirty="0" smtClean="0">
                <a:latin typeface="Courier" panose="02060409020205020404" pitchFamily="49" charset="0"/>
              </a:rPr>
              <a:t>...)</a:t>
            </a:r>
          </a:p>
          <a:p>
            <a:pPr marL="361950" indent="-361950">
              <a:buFont typeface="Arial" panose="020B0604020202020204" pitchFamily="34" charset="0"/>
              <a:buChar char="•"/>
            </a:pPr>
            <a:r>
              <a:rPr lang="en-AU" sz="2800" dirty="0" smtClean="0"/>
              <a:t>This </a:t>
            </a:r>
            <a:r>
              <a:rPr lang="en-AU" sz="2800" dirty="0"/>
              <a:t>is also known as </a:t>
            </a:r>
            <a:r>
              <a:rPr lang="en-AU" sz="2800" i="1" dirty="0"/>
              <a:t>L1 distance</a:t>
            </a:r>
            <a:r>
              <a:rPr lang="en-AU" sz="2800" dirty="0"/>
              <a:t> (and squared Euclidean distance is </a:t>
            </a:r>
            <a:r>
              <a:rPr lang="en-AU" sz="2800" i="1" dirty="0"/>
              <a:t>L2 distance</a:t>
            </a:r>
            <a:r>
              <a:rPr lang="en-AU" sz="2800" dirty="0" smtClean="0"/>
              <a:t>).</a:t>
            </a:r>
          </a:p>
          <a:p>
            <a:pPr marL="361950" indent="-361950">
              <a:buFont typeface="Arial" panose="020B0604020202020204" pitchFamily="34" charset="0"/>
              <a:buChar char="•"/>
            </a:pPr>
            <a:endParaRPr lang="en-AU" dirty="0"/>
          </a:p>
        </p:txBody>
      </p:sp>
    </p:spTree>
    <p:extLst>
      <p:ext uri="{BB962C8B-B14F-4D97-AF65-F5344CB8AC3E}">
        <p14:creationId xmlns:p14="http://schemas.microsoft.com/office/powerpoint/2010/main" val="202426321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769</TotalTime>
  <Words>1909</Words>
  <Application>Microsoft Office PowerPoint</Application>
  <PresentationFormat>Custom</PresentationFormat>
  <Paragraphs>249</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Retrospect</vt:lpstr>
      <vt:lpstr>CITS4009  Introduction to Data Science </vt:lpstr>
      <vt:lpstr>Chapter Objectives</vt:lpstr>
      <vt:lpstr>Introduction</vt:lpstr>
      <vt:lpstr>Cluster analysis</vt:lpstr>
      <vt:lpstr>Clustering and density estimation</vt:lpstr>
      <vt:lpstr> Distances</vt:lpstr>
      <vt:lpstr>Euclidean distance</vt:lpstr>
      <vt:lpstr>2- Hamming distance</vt:lpstr>
      <vt:lpstr>3- Manhattan (city block) distance</vt:lpstr>
      <vt:lpstr>4- Cosine similarity</vt:lpstr>
      <vt:lpstr>Preparing the data</vt:lpstr>
      <vt:lpstr>PowerPoint Presentation</vt:lpstr>
      <vt:lpstr>Units and scaling</vt:lpstr>
      <vt:lpstr>Hierarchical clustering with hclust()</vt:lpstr>
      <vt:lpstr>PowerPoint Presentation</vt:lpstr>
      <vt:lpstr>Visualizing clusters</vt:lpstr>
      <vt:lpstr>PowerPoint Presentation</vt:lpstr>
      <vt:lpstr>Bootstrap evaluation of clusters</vt:lpstr>
      <vt:lpstr>PowerPoint Presentation</vt:lpstr>
      <vt:lpstr>PowerPoint Presentation</vt:lpstr>
      <vt:lpstr>Picking the number of clusters</vt:lpstr>
      <vt:lpstr>1- Total within sum of squares</vt:lpstr>
      <vt:lpstr>2- Calinski-Harabasz index</vt:lpstr>
      <vt:lpstr>PowerPoint Presentation</vt:lpstr>
      <vt:lpstr>The k-means algorithm</vt:lpstr>
      <vt:lpstr>The kmeans() function</vt:lpstr>
      <vt:lpstr>PowerPoint Presentation</vt:lpstr>
      <vt:lpstr>The kmeansruns() function for picking k</vt:lpstr>
      <vt:lpstr>PowerPoint Presentation</vt:lpstr>
      <vt:lpstr>Assigning new points to clusters</vt:lpstr>
      <vt:lpstr>Clustering takeaways</vt:lpstr>
      <vt:lpstr>Clustering takeaways-Cont.</vt:lpstr>
      <vt:lpstr>Association rules</vt:lpstr>
      <vt:lpstr>Overview of association rules</vt:lpstr>
      <vt:lpstr>Support and Confidence </vt:lpstr>
      <vt:lpstr>The example problem</vt:lpstr>
      <vt:lpstr>Mining association rules with the arules package</vt:lpstr>
      <vt:lpstr>Examining the data</vt:lpstr>
      <vt:lpstr>PowerPoint Presentation</vt:lpstr>
      <vt:lpstr>The apriori() function</vt:lpstr>
      <vt:lpstr>Inspecting and evaluating rules</vt:lpstr>
      <vt:lpstr>PowerPoint Presentation</vt:lpstr>
      <vt:lpstr>The five most confident rules discovered in the data</vt:lpstr>
      <vt:lpstr>Restricting which items to mine</vt:lpstr>
      <vt:lpstr>Association rule takeaways</vt:lpstr>
      <vt:lpstr>Key takeaways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CITS4009  Introduction to Data Science</dc:title>
  <dc:creator>Noha Alduaiji</dc:creator>
  <cp:lastModifiedBy>Noha Alduaiji</cp:lastModifiedBy>
  <cp:revision>74</cp:revision>
  <dcterms:created xsi:type="dcterms:W3CDTF">2017-07-24T10:39:01Z</dcterms:created>
  <dcterms:modified xsi:type="dcterms:W3CDTF">2017-08-03T04:32:18Z</dcterms:modified>
</cp:coreProperties>
</file>