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8" r:id="rId5"/>
    <p:sldId id="283" r:id="rId6"/>
    <p:sldId id="297" r:id="rId7"/>
    <p:sldId id="304" r:id="rId8"/>
    <p:sldId id="299" r:id="rId9"/>
    <p:sldId id="306" r:id="rId10"/>
    <p:sldId id="313" r:id="rId11"/>
    <p:sldId id="315" r:id="rId12"/>
    <p:sldId id="284" r:id="rId13"/>
    <p:sldId id="310" r:id="rId14"/>
    <p:sldId id="300" r:id="rId15"/>
    <p:sldId id="302" r:id="rId16"/>
    <p:sldId id="305" r:id="rId17"/>
    <p:sldId id="308" r:id="rId18"/>
    <p:sldId id="316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0DCB26-5E0C-4631-BCFC-9E42592E9934}" v="2" dt="2025-07-29T06:35:18.613"/>
  </p1510:revLst>
</p1510:revInfo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983" autoAdjust="0"/>
  </p:normalViewPr>
  <p:slideViewPr>
    <p:cSldViewPr snapToGrid="0">
      <p:cViewPr varScale="1">
        <p:scale>
          <a:sx n="58" d="100"/>
          <a:sy n="58" d="100"/>
        </p:scale>
        <p:origin x="988" y="268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een Ngeow" userId="fbfbe80eda18d953" providerId="LiveId" clId="{A90DCB26-5E0C-4631-BCFC-9E42592E9934}"/>
    <pc:docChg chg="undo custSel addSld delSld modSld sldOrd">
      <pc:chgData name="Maureen Ngeow" userId="fbfbe80eda18d953" providerId="LiveId" clId="{A90DCB26-5E0C-4631-BCFC-9E42592E9934}" dt="2025-07-30T01:51:21.970" v="303" actId="14100"/>
      <pc:docMkLst>
        <pc:docMk/>
      </pc:docMkLst>
      <pc:sldChg chg="del">
        <pc:chgData name="Maureen Ngeow" userId="fbfbe80eda18d953" providerId="LiveId" clId="{A90DCB26-5E0C-4631-BCFC-9E42592E9934}" dt="2025-07-29T06:18:45.566" v="6" actId="47"/>
        <pc:sldMkLst>
          <pc:docMk/>
          <pc:sldMk cId="59582380" sldId="256"/>
        </pc:sldMkLst>
      </pc:sldChg>
      <pc:sldChg chg="del">
        <pc:chgData name="Maureen Ngeow" userId="fbfbe80eda18d953" providerId="LiveId" clId="{A90DCB26-5E0C-4631-BCFC-9E42592E9934}" dt="2025-07-29T06:18:44.216" v="5" actId="47"/>
        <pc:sldMkLst>
          <pc:docMk/>
          <pc:sldMk cId="665219316" sldId="285"/>
        </pc:sldMkLst>
      </pc:sldChg>
      <pc:sldChg chg="del">
        <pc:chgData name="Maureen Ngeow" userId="fbfbe80eda18d953" providerId="LiveId" clId="{A90DCB26-5E0C-4631-BCFC-9E42592E9934}" dt="2025-07-29T06:18:40.958" v="1" actId="47"/>
        <pc:sldMkLst>
          <pc:docMk/>
          <pc:sldMk cId="4091674644" sldId="292"/>
        </pc:sldMkLst>
      </pc:sldChg>
      <pc:sldChg chg="del">
        <pc:chgData name="Maureen Ngeow" userId="fbfbe80eda18d953" providerId="LiveId" clId="{A90DCB26-5E0C-4631-BCFC-9E42592E9934}" dt="2025-07-29T06:18:39.401" v="0" actId="47"/>
        <pc:sldMkLst>
          <pc:docMk/>
          <pc:sldMk cId="2117695413" sldId="293"/>
        </pc:sldMkLst>
      </pc:sldChg>
      <pc:sldChg chg="del">
        <pc:chgData name="Maureen Ngeow" userId="fbfbe80eda18d953" providerId="LiveId" clId="{A90DCB26-5E0C-4631-BCFC-9E42592E9934}" dt="2025-07-29T06:18:43.666" v="4" actId="47"/>
        <pc:sldMkLst>
          <pc:docMk/>
          <pc:sldMk cId="25800700" sldId="294"/>
        </pc:sldMkLst>
      </pc:sldChg>
      <pc:sldChg chg="del">
        <pc:chgData name="Maureen Ngeow" userId="fbfbe80eda18d953" providerId="LiveId" clId="{A90DCB26-5E0C-4631-BCFC-9E42592E9934}" dt="2025-07-29T06:18:42.349" v="2" actId="47"/>
        <pc:sldMkLst>
          <pc:docMk/>
          <pc:sldMk cId="2575421478" sldId="295"/>
        </pc:sldMkLst>
      </pc:sldChg>
      <pc:sldChg chg="addSp delSp modSp mod">
        <pc:chgData name="Maureen Ngeow" userId="fbfbe80eda18d953" providerId="LiveId" clId="{A90DCB26-5E0C-4631-BCFC-9E42592E9934}" dt="2025-07-29T06:28:21.874" v="50" actId="1036"/>
        <pc:sldMkLst>
          <pc:docMk/>
          <pc:sldMk cId="4153678306" sldId="296"/>
        </pc:sldMkLst>
        <pc:spChg chg="del">
          <ac:chgData name="Maureen Ngeow" userId="fbfbe80eda18d953" providerId="LiveId" clId="{A90DCB26-5E0C-4631-BCFC-9E42592E9934}" dt="2025-07-29T06:27:49.382" v="7" actId="478"/>
          <ac:spMkLst>
            <pc:docMk/>
            <pc:sldMk cId="4153678306" sldId="296"/>
            <ac:spMk id="5" creationId="{11265965-2271-4C1C-BD0A-6F85F80FF9A6}"/>
          </ac:spMkLst>
        </pc:spChg>
        <pc:spChg chg="del">
          <ac:chgData name="Maureen Ngeow" userId="fbfbe80eda18d953" providerId="LiveId" clId="{A90DCB26-5E0C-4631-BCFC-9E42592E9934}" dt="2025-07-29T06:28:01.976" v="10" actId="478"/>
          <ac:spMkLst>
            <pc:docMk/>
            <pc:sldMk cId="4153678306" sldId="296"/>
            <ac:spMk id="6" creationId="{50A3BCC3-A277-4C0B-9EBA-EB53990D8EBD}"/>
          </ac:spMkLst>
        </pc:spChg>
        <pc:spChg chg="mod">
          <ac:chgData name="Maureen Ngeow" userId="fbfbe80eda18d953" providerId="LiveId" clId="{A90DCB26-5E0C-4631-BCFC-9E42592E9934}" dt="2025-07-29T06:28:21.874" v="50" actId="1036"/>
          <ac:spMkLst>
            <pc:docMk/>
            <pc:sldMk cId="4153678306" sldId="296"/>
            <ac:spMk id="7" creationId="{59F93805-F5A6-61B8-0B61-FEF0316C4221}"/>
          </ac:spMkLst>
        </pc:spChg>
        <pc:spChg chg="add del mod">
          <ac:chgData name="Maureen Ngeow" userId="fbfbe80eda18d953" providerId="LiveId" clId="{A90DCB26-5E0C-4631-BCFC-9E42592E9934}" dt="2025-07-29T06:27:57.978" v="9" actId="478"/>
          <ac:spMkLst>
            <pc:docMk/>
            <pc:sldMk cId="4153678306" sldId="296"/>
            <ac:spMk id="13" creationId="{69092FDB-4B3B-6CE9-F773-565D3427B7B6}"/>
          </ac:spMkLst>
        </pc:spChg>
        <pc:spChg chg="add del mod">
          <ac:chgData name="Maureen Ngeow" userId="fbfbe80eda18d953" providerId="LiveId" clId="{A90DCB26-5E0C-4631-BCFC-9E42592E9934}" dt="2025-07-29T06:28:06.756" v="11" actId="478"/>
          <ac:spMkLst>
            <pc:docMk/>
            <pc:sldMk cId="4153678306" sldId="296"/>
            <ac:spMk id="16" creationId="{E8A234AE-7927-5A97-DF0B-E4C6A9580491}"/>
          </ac:spMkLst>
        </pc:spChg>
        <pc:picChg chg="del">
          <ac:chgData name="Maureen Ngeow" userId="fbfbe80eda18d953" providerId="LiveId" clId="{A90DCB26-5E0C-4631-BCFC-9E42592E9934}" dt="2025-07-29T06:28:10.576" v="12" actId="478"/>
          <ac:picMkLst>
            <pc:docMk/>
            <pc:sldMk cId="4153678306" sldId="296"/>
            <ac:picMk id="9" creationId="{773C1382-ACE1-460F-A1B6-AB761A7D2E6B}"/>
          </ac:picMkLst>
        </pc:picChg>
        <pc:picChg chg="del">
          <ac:chgData name="Maureen Ngeow" userId="fbfbe80eda18d953" providerId="LiveId" clId="{A90DCB26-5E0C-4631-BCFC-9E42592E9934}" dt="2025-07-29T06:27:53.053" v="8" actId="478"/>
          <ac:picMkLst>
            <pc:docMk/>
            <pc:sldMk cId="4153678306" sldId="296"/>
            <ac:picMk id="10" creationId="{A29DE31C-E099-4579-BB03-675E0A40C5F2}"/>
          </ac:picMkLst>
        </pc:picChg>
        <pc:picChg chg="mod">
          <ac:chgData name="Maureen Ngeow" userId="fbfbe80eda18d953" providerId="LiveId" clId="{A90DCB26-5E0C-4631-BCFC-9E42592E9934}" dt="2025-07-29T06:28:21.874" v="50" actId="1036"/>
          <ac:picMkLst>
            <pc:docMk/>
            <pc:sldMk cId="4153678306" sldId="296"/>
            <ac:picMk id="11" creationId="{0718E6E0-05A2-479C-AEA8-1A385EB73474}"/>
          </ac:picMkLst>
        </pc:picChg>
      </pc:sldChg>
      <pc:sldChg chg="modNotesTx">
        <pc:chgData name="Maureen Ngeow" userId="fbfbe80eda18d953" providerId="LiveId" clId="{A90DCB26-5E0C-4631-BCFC-9E42592E9934}" dt="2025-07-29T06:51:16.896" v="207" actId="20577"/>
        <pc:sldMkLst>
          <pc:docMk/>
          <pc:sldMk cId="1618161392" sldId="300"/>
        </pc:sldMkLst>
      </pc:sldChg>
      <pc:sldChg chg="modSp mod">
        <pc:chgData name="Maureen Ngeow" userId="fbfbe80eda18d953" providerId="LiveId" clId="{A90DCB26-5E0C-4631-BCFC-9E42592E9934}" dt="2025-07-29T06:52:17.602" v="217" actId="113"/>
        <pc:sldMkLst>
          <pc:docMk/>
          <pc:sldMk cId="1306210356" sldId="302"/>
        </pc:sldMkLst>
        <pc:spChg chg="mod">
          <ac:chgData name="Maureen Ngeow" userId="fbfbe80eda18d953" providerId="LiveId" clId="{A90DCB26-5E0C-4631-BCFC-9E42592E9934}" dt="2025-07-29T06:52:17.602" v="217" actId="113"/>
          <ac:spMkLst>
            <pc:docMk/>
            <pc:sldMk cId="1306210356" sldId="302"/>
            <ac:spMk id="3" creationId="{E6B91D4B-19E8-D0EB-CCC7-8C8095B425D7}"/>
          </ac:spMkLst>
        </pc:spChg>
      </pc:sldChg>
      <pc:sldChg chg="del">
        <pc:chgData name="Maureen Ngeow" userId="fbfbe80eda18d953" providerId="LiveId" clId="{A90DCB26-5E0C-4631-BCFC-9E42592E9934}" dt="2025-07-29T06:18:42.833" v="3" actId="47"/>
        <pc:sldMkLst>
          <pc:docMk/>
          <pc:sldMk cId="1617090557" sldId="307"/>
        </pc:sldMkLst>
      </pc:sldChg>
      <pc:sldChg chg="modSp mod">
        <pc:chgData name="Maureen Ngeow" userId="fbfbe80eda18d953" providerId="LiveId" clId="{A90DCB26-5E0C-4631-BCFC-9E42592E9934}" dt="2025-07-30T01:51:21.970" v="303" actId="14100"/>
        <pc:sldMkLst>
          <pc:docMk/>
          <pc:sldMk cId="1720340267" sldId="310"/>
        </pc:sldMkLst>
        <pc:spChg chg="mod">
          <ac:chgData name="Maureen Ngeow" userId="fbfbe80eda18d953" providerId="LiveId" clId="{A90DCB26-5E0C-4631-BCFC-9E42592E9934}" dt="2025-07-30T01:51:21.970" v="303" actId="14100"/>
          <ac:spMkLst>
            <pc:docMk/>
            <pc:sldMk cId="1720340267" sldId="310"/>
            <ac:spMk id="5" creationId="{E9217166-649B-85CD-8FB7-485FEE700339}"/>
          </ac:spMkLst>
        </pc:spChg>
      </pc:sldChg>
      <pc:sldChg chg="addSp delSp modSp new del mod modClrScheme chgLayout">
        <pc:chgData name="Maureen Ngeow" userId="fbfbe80eda18d953" providerId="LiveId" clId="{A90DCB26-5E0C-4631-BCFC-9E42592E9934}" dt="2025-07-29T06:33:07.597" v="156" actId="47"/>
        <pc:sldMkLst>
          <pc:docMk/>
          <pc:sldMk cId="769242161" sldId="316"/>
        </pc:sldMkLst>
        <pc:spChg chg="del mod">
          <ac:chgData name="Maureen Ngeow" userId="fbfbe80eda18d953" providerId="LiveId" clId="{A90DCB26-5E0C-4631-BCFC-9E42592E9934}" dt="2025-07-29T06:31:37.453" v="151" actId="478"/>
          <ac:spMkLst>
            <pc:docMk/>
            <pc:sldMk cId="769242161" sldId="316"/>
            <ac:spMk id="2" creationId="{191A5441-B68D-09CB-EA0B-02FB3C6C1170}"/>
          </ac:spMkLst>
        </pc:spChg>
        <pc:spChg chg="del mod">
          <ac:chgData name="Maureen Ngeow" userId="fbfbe80eda18d953" providerId="LiveId" clId="{A90DCB26-5E0C-4631-BCFC-9E42592E9934}" dt="2025-07-29T06:32:13.533" v="155" actId="478"/>
          <ac:spMkLst>
            <pc:docMk/>
            <pc:sldMk cId="769242161" sldId="316"/>
            <ac:spMk id="3" creationId="{D6E11444-500F-C69F-616C-6052A2F30F5B}"/>
          </ac:spMkLst>
        </pc:spChg>
        <pc:spChg chg="mod">
          <ac:chgData name="Maureen Ngeow" userId="fbfbe80eda18d953" providerId="LiveId" clId="{A90DCB26-5E0C-4631-BCFC-9E42592E9934}" dt="2025-07-29T06:30:34.936" v="105" actId="26606"/>
          <ac:spMkLst>
            <pc:docMk/>
            <pc:sldMk cId="769242161" sldId="316"/>
            <ac:spMk id="4" creationId="{63636B27-6DAE-CC38-0172-B1C2996E4817}"/>
          </ac:spMkLst>
        </pc:spChg>
        <pc:spChg chg="del">
          <ac:chgData name="Maureen Ngeow" userId="fbfbe80eda18d953" providerId="LiveId" clId="{A90DCB26-5E0C-4631-BCFC-9E42592E9934}" dt="2025-07-29T06:30:00.479" v="52" actId="26606"/>
          <ac:spMkLst>
            <pc:docMk/>
            <pc:sldMk cId="769242161" sldId="316"/>
            <ac:spMk id="5" creationId="{2702F68B-5D83-81D2-7D2A-D7C226112D9F}"/>
          </ac:spMkLst>
        </pc:spChg>
        <pc:spChg chg="del">
          <ac:chgData name="Maureen Ngeow" userId="fbfbe80eda18d953" providerId="LiveId" clId="{A90DCB26-5E0C-4631-BCFC-9E42592E9934}" dt="2025-07-29T06:30:00.479" v="52" actId="26606"/>
          <ac:spMkLst>
            <pc:docMk/>
            <pc:sldMk cId="769242161" sldId="316"/>
            <ac:spMk id="6" creationId="{4392A90B-E44B-6B6E-3EB6-4152C9B7A0B1}"/>
          </ac:spMkLst>
        </pc:spChg>
        <pc:spChg chg="add del mod">
          <ac:chgData name="Maureen Ngeow" userId="fbfbe80eda18d953" providerId="LiveId" clId="{A90DCB26-5E0C-4631-BCFC-9E42592E9934}" dt="2025-07-29T06:31:43.590" v="152" actId="478"/>
          <ac:spMkLst>
            <pc:docMk/>
            <pc:sldMk cId="769242161" sldId="316"/>
            <ac:spMk id="8" creationId="{BE8B7B29-AA64-DE31-7915-D5F26540AF2D}"/>
          </ac:spMkLst>
        </pc:spChg>
        <pc:spChg chg="add mod">
          <ac:chgData name="Maureen Ngeow" userId="fbfbe80eda18d953" providerId="LiveId" clId="{A90DCB26-5E0C-4631-BCFC-9E42592E9934}" dt="2025-07-29T06:31:57.762" v="154"/>
          <ac:spMkLst>
            <pc:docMk/>
            <pc:sldMk cId="769242161" sldId="316"/>
            <ac:spMk id="9" creationId="{6AFF020F-2E86-ACA6-991B-05A2AC86D98A}"/>
          </ac:spMkLst>
        </pc:spChg>
        <pc:spChg chg="add del mod">
          <ac:chgData name="Maureen Ngeow" userId="fbfbe80eda18d953" providerId="LiveId" clId="{A90DCB26-5E0C-4631-BCFC-9E42592E9934}" dt="2025-07-29T06:30:34.936" v="105" actId="26606"/>
          <ac:spMkLst>
            <pc:docMk/>
            <pc:sldMk cId="769242161" sldId="316"/>
            <ac:spMk id="11" creationId="{0BBA5FC2-E028-56F8-4D88-523055A49D4B}"/>
          </ac:spMkLst>
        </pc:spChg>
        <pc:spChg chg="add del mod">
          <ac:chgData name="Maureen Ngeow" userId="fbfbe80eda18d953" providerId="LiveId" clId="{A90DCB26-5E0C-4631-BCFC-9E42592E9934}" dt="2025-07-29T06:31:49.543" v="153" actId="478"/>
          <ac:spMkLst>
            <pc:docMk/>
            <pc:sldMk cId="769242161" sldId="316"/>
            <ac:spMk id="17" creationId="{912273CC-9028-FD89-5A59-663B54FCE7EC}"/>
          </ac:spMkLst>
        </pc:spChg>
        <pc:spChg chg="add mod">
          <ac:chgData name="Maureen Ngeow" userId="fbfbe80eda18d953" providerId="LiveId" clId="{A90DCB26-5E0C-4631-BCFC-9E42592E9934}" dt="2025-07-29T06:31:31.556" v="150" actId="1076"/>
          <ac:spMkLst>
            <pc:docMk/>
            <pc:sldMk cId="769242161" sldId="316"/>
            <ac:spMk id="19" creationId="{354270FE-4748-5112-B961-930EB8BD1066}"/>
          </ac:spMkLst>
        </pc:spChg>
        <pc:picChg chg="add">
          <ac:chgData name="Maureen Ngeow" userId="fbfbe80eda18d953" providerId="LiveId" clId="{A90DCB26-5E0C-4631-BCFC-9E42592E9934}" dt="2025-07-29T06:30:34.936" v="105" actId="26606"/>
          <ac:picMkLst>
            <pc:docMk/>
            <pc:sldMk cId="769242161" sldId="316"/>
            <ac:picMk id="13" creationId="{021AE175-59C2-DF5C-EF81-0784527D898E}"/>
          </ac:picMkLst>
        </pc:picChg>
      </pc:sldChg>
      <pc:sldChg chg="addSp delSp modSp new mod ord modClrScheme chgLayout">
        <pc:chgData name="Maureen Ngeow" userId="fbfbe80eda18d953" providerId="LiveId" clId="{A90DCB26-5E0C-4631-BCFC-9E42592E9934}" dt="2025-07-29T06:35:33.567" v="204" actId="478"/>
        <pc:sldMkLst>
          <pc:docMk/>
          <pc:sldMk cId="1641162892" sldId="316"/>
        </pc:sldMkLst>
        <pc:spChg chg="del">
          <ac:chgData name="Maureen Ngeow" userId="fbfbe80eda18d953" providerId="LiveId" clId="{A90DCB26-5E0C-4631-BCFC-9E42592E9934}" dt="2025-07-29T06:34:32.430" v="198" actId="26606"/>
          <ac:spMkLst>
            <pc:docMk/>
            <pc:sldMk cId="1641162892" sldId="316"/>
            <ac:spMk id="2" creationId="{298F365E-2BD8-872B-63EF-2215F3421B7A}"/>
          </ac:spMkLst>
        </pc:spChg>
        <pc:spChg chg="mod">
          <ac:chgData name="Maureen Ngeow" userId="fbfbe80eda18d953" providerId="LiveId" clId="{A90DCB26-5E0C-4631-BCFC-9E42592E9934}" dt="2025-07-29T06:34:47.256" v="199" actId="14100"/>
          <ac:spMkLst>
            <pc:docMk/>
            <pc:sldMk cId="1641162892" sldId="316"/>
            <ac:spMk id="3" creationId="{E5968BBE-57D4-1BE9-F270-A07D4065DE79}"/>
          </ac:spMkLst>
        </pc:spChg>
        <pc:spChg chg="del">
          <ac:chgData name="Maureen Ngeow" userId="fbfbe80eda18d953" providerId="LiveId" clId="{A90DCB26-5E0C-4631-BCFC-9E42592E9934}" dt="2025-07-29T06:34:32.430" v="198" actId="26606"/>
          <ac:spMkLst>
            <pc:docMk/>
            <pc:sldMk cId="1641162892" sldId="316"/>
            <ac:spMk id="4" creationId="{4D898122-9C2C-EFE6-BBFD-8358E433D72B}"/>
          </ac:spMkLst>
        </pc:spChg>
        <pc:spChg chg="add mod">
          <ac:chgData name="Maureen Ngeow" userId="fbfbe80eda18d953" providerId="LiveId" clId="{A90DCB26-5E0C-4631-BCFC-9E42592E9934}" dt="2025-07-29T06:35:18.613" v="203"/>
          <ac:spMkLst>
            <pc:docMk/>
            <pc:sldMk cId="1641162892" sldId="316"/>
            <ac:spMk id="5" creationId="{582F4106-D3DF-12D1-D97C-C04694D3E953}"/>
          </ac:spMkLst>
        </pc:spChg>
        <pc:spChg chg="add del mod">
          <ac:chgData name="Maureen Ngeow" userId="fbfbe80eda18d953" providerId="LiveId" clId="{A90DCB26-5E0C-4631-BCFC-9E42592E9934}" dt="2025-07-29T06:35:06.509" v="202" actId="478"/>
          <ac:spMkLst>
            <pc:docMk/>
            <pc:sldMk cId="1641162892" sldId="316"/>
            <ac:spMk id="10" creationId="{ABDBFB31-BDE2-4C04-DF10-7B97D6BB9CCB}"/>
          </ac:spMkLst>
        </pc:spChg>
        <pc:spChg chg="add del mod">
          <ac:chgData name="Maureen Ngeow" userId="fbfbe80eda18d953" providerId="LiveId" clId="{A90DCB26-5E0C-4631-BCFC-9E42592E9934}" dt="2025-07-29T06:35:33.567" v="204" actId="478"/>
          <ac:spMkLst>
            <pc:docMk/>
            <pc:sldMk cId="1641162892" sldId="316"/>
            <ac:spMk id="12" creationId="{E4EA2E48-4464-5894-8F72-CEA5FAF251DD}"/>
          </ac:spMkLst>
        </pc:spChg>
        <pc:spChg chg="add mod">
          <ac:chgData name="Maureen Ngeow" userId="fbfbe80eda18d953" providerId="LiveId" clId="{A90DCB26-5E0C-4631-BCFC-9E42592E9934}" dt="2025-07-29T06:34:32.430" v="198" actId="26606"/>
          <ac:spMkLst>
            <pc:docMk/>
            <pc:sldMk cId="1641162892" sldId="316"/>
            <ac:spMk id="14" creationId="{10D19476-FD6A-A962-1C7C-DF376984E119}"/>
          </ac:spMkLst>
        </pc:spChg>
        <pc:picChg chg="add del">
          <ac:chgData name="Maureen Ngeow" userId="fbfbe80eda18d953" providerId="LiveId" clId="{A90DCB26-5E0C-4631-BCFC-9E42592E9934}" dt="2025-07-29T06:34:57.873" v="201" actId="478"/>
          <ac:picMkLst>
            <pc:docMk/>
            <pc:sldMk cId="1641162892" sldId="316"/>
            <ac:picMk id="6" creationId="{436F0E53-D551-1C9A-2C4B-BD39A9422DA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3T05:35:59.83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1507 1568 24575,'-2'-35'0,"-11"-63"0,7 62 0,-3-60 0,10-755-6784,-2 829 7350,-1 1-1,-1 0 0,0-1 1,-2 1-1,-9-25 0,-46-98 2827,57 139-3392,-1-1 0,1 1 0,-1 0 0,0 0 0,0 0 0,-1 1 0,1-1 0,-1 1 0,0 0 0,0 1 0,0-1 0,-1 1 0,1 0 0,-1 0 0,0 0 0,-12-3 0,-7 0 0,-1 0 0,-50-4 0,49 8 0,-582-53 0,601 54 0,0 0 0,-1 0 0,1 1 0,-1 0 0,1 1 0,0 0 0,-1 0 0,1 1 0,-14 4 0,17-4 0,1 1 0,0 0 0,-1 0 0,1 0 0,0 0 0,0 1 0,1-1 0,-1 1 0,1 0 0,0 0 0,0 0 0,0 1 0,0-1 0,1 1 0,0-1 0,-3 8 0,-4 18 0,2 0 0,0 0 0,2 1 0,1-1 0,1 49 0,-4 20 0,-5 434 0,15-325 0,-3 359 0,-3-529 0,-1 0 0,-2-1 0,-2 0 0,-17 49 0,1 2 0,-26 162 0,26-114 0,19-116 0,-1-1 0,-13 31 0,-7 21 0,-28 227 0,20-86 0,19-124 0,3 1 0,5 1 0,4 98 0,3 748 0,2-909 0,1-1 0,2 1 0,0-1 0,1-1 0,2 1 0,18 40 0,3 13 0,-26-71 0,2 0 0,-1 0 0,1 0 0,0-1 0,1 0 0,-1 0 0,1 0 0,1-1 0,12 11 0,11 12 0,-17-15 0,1 1 0,0-2 0,1 0 0,0 0 0,2-2 0,-1 0 0,1-1 0,20 9 0,224 106 0,-252-122 0,0 0 0,0 0 0,0-1 0,1 0 0,-1-1 0,0 0 0,1-1 0,15 0 0,76-15 0,-56 7 0,18-2 0,-7 3 0,-1-2 0,0-3 0,0-2 0,63-25 0,-113 36 0,1 0 0,-1 0 0,1 0 0,-1 0 0,0-1 0,0 0 0,-1 0 0,1 0 0,-1-1 0,0 0 0,0 1 0,0-1 0,-1-1 0,0 1 0,0 0 0,0-1 0,0 0 0,1-7 0,0-5 0,0 0 0,-2 0 0,0 0 0,-1-32 0,4-42 0,43-99 0,-34 145 0,-1 0 0,-3 0 0,-2-1 0,4-64 0,-12-945 0,-2 448 0,6 533 0,3 0 0,28-119 0,-20 124 0,-3-1 0,-2 0 0,-1-79 0,-10 73 0,3 0 0,17-104 0,14-75-1365,-30 213-5461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8:41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24575,'63'45'0,"-2"2"0,-2 3 0,88 97 0,-137-133 0,0 0 0,-2 0 0,0 1 0,0 0 0,-1 0 0,-1 1 0,-1-1 0,0 2 0,4 31 0,12 31 0,16 79 134,-9-27-1633,-23-111-5327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8:42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24575,'1'10'0,"1"-1"0,0 1 0,0-1 0,1 0 0,0 0 0,1 0 0,0 0 0,0 0 0,7 9 0,5 13 0,102 219-160,62 118-6464,-129-267 7121,138 261-1342,-45-132 6847,21-5-4765,68 101-1344,-194-262 107,-4 2 0,-3 2 0,-2 1 0,-4 1 0,30 129 0,-13-39-1365,-35-135-5461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8:44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267 1 24575,'-7'231'0,"-10"0"0,-54 268 0,44-365 0,-67 199 0,74-283 52,-6 21-1469,21-50-5409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8:45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24575,'24'1'0,"-1"1"0,37 8 0,9 1 0,1365 188 0,-1292-180 60,52 10-1485,-166-21-5401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9:08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4717 0 24575,'-12'1'0,"1"0"0,-1 1 0,1 0 0,-1 0 0,1 2 0,0-1 0,0 1 0,-14 8 0,-84 53 0,58-32 0,-667 341-74,-31-62-515,523-221 533,-74 29 56,-316 132 0,526-209 300,-105 70 1,-48 25-183,-117 16 696,125-71-4730,-405 88 0,571-156 2743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9:20.1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1417 0 24072,'-1417'1093'0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9:24.4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24575,'614'0'0,"-553"4"0,0 2 0,0 3 0,82 24 0,-4-2 0,-132-30 0,-1 1 0,0 0 0,0 0 0,0 0 0,0 1 0,-1 0 0,1 0 0,-1 0 0,1 1 0,-1 0 0,0 0 0,8 8 0,-1 3 0,-1 0 0,19 32 0,-21-32 0,0 0 0,0-1 0,1 0 0,24 23 0,-14-21-54,2-2 1,-1 0-1,2-1 0,0-2 0,46 17 1,-31-12-990,-6-3-5783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9:26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4137 0 24575,'-2'6'0,"-1"0"0,1 0 0,-1 0 0,0-1 0,-1 1 0,1-1 0,-1 0 0,0 0 0,0 0 0,-1 0 0,-9 7 0,10-8 0,-24 22 0,-1-2 0,-1-1 0,-44 25 0,-106 48 0,38-21 0,-311 194 0,-33 19 0,-371 141 0,696-350 0,90-43 0,-120 45 0,28-26 0,-428 132 0,62-18 0,523-167-85,-1 0 0,1 0-1,-1 1 1,1 0 0,0 0-1,0 1 1,0 0 0,0 0-1,1 0 1,-1 0 0,1 1-1,0 0 1,1 0 0,-1 1-1,-6 9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9:28.4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636 1 24575,'-13'19'0,"3"-9"0,-53 81 0,-5-3 0,-3-2 0,-106 96 0,157-160 0,-27 36 0,-3 4 0,41-50 0,1 0 0,0 1 0,1 0 0,0 0 0,1 1 0,0 0 0,2 0 0,-1 0 0,2 0 0,-4 22 0,3-15 0,0 0 0,-2 0 0,-1 0 0,-10 20 0,16-39 0,0-1 0,0 1 0,0-1 0,0 0 0,1 1 0,-1-1 0,0 1 0,1 0 0,-1-1 0,1 1 0,0 0 0,-1-1 0,1 1 0,0 0 0,0-1 0,0 1 0,0 0 0,0-1 0,1 1 0,-1-1 0,0 1 0,1 0 0,-1-1 0,1 1 0,0-1 0,0 2 0,1-1 0,0-1 0,0 0 0,0 0 0,0 0 0,0 0 0,0 0 0,0 0 0,0-1 0,0 1 0,0-1 0,1 1 0,-1-1 0,0 0 0,0 0 0,0 0 0,5-1 0,12-1 0,1-1 0,-1-2 0,24-7 0,-38 11 0,56-20 0,-39 13 0,0 0 0,1 2 0,0 0 0,40-4 0,210-19 0,-163 18 0,-59 4 0,0 2 0,1 3 0,-1 2 0,66 7 0,-76 2 48,60 20 0,-25-7-1509,-37-12-5365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5:22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8683 947 24575,'-1'-4'0,"-1"0"0,1 0 0,-1-1 0,0 1 0,0 0 0,-1 1 0,1-1 0,-1 0 0,0 1 0,0-1 0,-5-4 0,-8-11 0,-9-15 0,-2 1 0,-1 2 0,-1 1 0,-1 1 0,-2 1 0,-59-39 0,50 44 0,-1 2 0,-1 2 0,-1 2 0,-50-13 0,59 19 0,-437-110 0,42 12 0,218 37 0,87 37 0,64 16 0,0 2 0,-103-13 0,-200-13 0,197 22 0,74 14 0,-129 5 0,108 4 0,-149 0 0,-319-3 0,360-14 0,-59 0 0,-1281 16 0,1531 0 0,0 2 0,0 1 0,1 1 0,-57 18 0,-114 54 0,118-43 0,-691 328 0,489-191 0,3-1 0,239-148 0,0 1 0,2 3 0,1 1 0,2 2 0,0 2 0,-34 36 0,22-12 0,-127 148 0,148-165 0,2 1 0,1 1 0,-33 72 0,35-59 0,-52 133 0,67-160 0,2 1 0,1 0 0,1 0 0,2 1 0,-1 36 0,-9 169 0,1-41 0,10 1014 0,6-1072 0,5 0 0,40 199 0,-43-313 0,0-1 0,2 0 0,0 0 0,2-1 0,0 0 0,0-1 0,2 0 0,0 0 0,1-1 0,1-1 0,30 27 0,4-2 0,2-3 0,88 51 0,-9-17 0,3-6 0,146 50 0,285 71 0,-239-85 0,-212-65 0,0-5 0,2-4 0,1-6 0,0-5 0,162 2 0,1252-20-2906,1297 0 5812,-2730-1-2906,1-5 0,165-34 0,179-72 0,-329 83 0,-13 4 0,172-53 0,-221 62 0,0-2 0,-1-2 0,54-34 0,-85 44 0,-1-1 0,-1 0 0,0-2 0,-1 1 0,-1-2 0,22-29 0,61-112 0,-64 99 0,0-3 0,-3-1 0,-3-2 0,-3 0 0,26-108 0,-22 43 0,16-192 0,-32-358 0,-15 406 0,3-880 0,-1 1129 0,-1 0 0,-1 1 0,-2 0 0,0-1 0,-1 1 0,-1 1 0,-2-1 0,0 2 0,-1-1 0,-1 1 0,-1 0 0,-1 1 0,-28-33 0,-14-9 0,-4 3 0,-102-82 0,124 110 0,10 8-89,16 12-41,0 2 0,-1-1 0,0 1-1,0 1 1,-1 0 0,0 1 0,-28-11 0,-248-59-5698,-157-2 6377,234 44-1158,131 21-564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6:09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5882 392 24575,'-1560'0'0,"928"40"0,345-16 0,63-6 0,-528 20 0,-691-39 0,1410 1 0,4-1 0,0 1 0,-1 2 0,-30 6 0,51-6 0,1 0 0,-1 1 0,0 0 0,1 0 0,0 1 0,0 0 0,0 0 0,0 1 0,0 0 0,1 1 0,0-1 0,1 2 0,-1-1 0,-6 8 0,-51 75 0,4 2 0,-65 131 0,-40 65 0,121-220 0,2 2 0,-54 122 0,86-162 0,2 1 0,2 0 0,-5 45 0,-5 24 0,3-30 0,3 0 0,0 80 0,11 143 0,2-120 0,-2 1121 0,3-1199 0,24 133 0,0-4 0,-7-56 0,57 227 0,-3-34 0,18 367 0,-90-697 0,1 1 0,1-1 0,2 0 0,1-1 0,1 1 0,1-2 0,2 1 0,1-2 0,33 52 0,-35-65 0,0-1 0,1-1 0,1 0 0,0 0 0,27 17 0,80 41 0,156 59 0,85 44 0,-279-131 0,-55-30 0,-1 1 0,0 1 0,-1 2 0,24 19 0,-37-26 0,-1-1 0,1-1 0,0 1 0,1-2 0,0 0 0,0 0 0,0-1 0,1-1 0,0 0 0,23 3 0,17-1 0,84-1 0,-100-5 0,1962 2 0,-975-5 0,-35 3 0,-913-3 0,0-2 0,-1-5 0,81-20 0,214-78 0,-143 21 0,40-14 0,-67 30 0,-168 56 0,-1-1 0,-1-1 0,0-1 0,29-24 0,-54 35 0,0 0 0,-1-1 0,1 1 0,-1-1 0,-1 0 0,1 0 0,-1-1 0,-1 1 0,4-11 0,10-22 0,2 2 0,-3-2 0,-1 0 0,18-75 0,9-133 0,-32 166 0,5 0 0,43-142 0,69-183 0,-14 43 0,-93 299 0,-2-1 0,-4-1 0,-2-1 0,2-87 0,-15-280 0,-64-168 0,21 267 0,7 40 0,-26-392 0,46 242 0,6 205 0,7 154 0,-3 0 0,-26-119 0,27 177 0,-2 1 0,-1 0 0,-2 1 0,0-1 0,-2 2 0,-1 0 0,-1 1 0,-1 0 0,-2 1 0,-34-37 0,-6 6 0,-3 3 0,-2 3 0,-3 3 0,-1 2 0,-2 4 0,-3 2 0,-82-32 0,-286-90 0,341 126 0,67 27 0,0 2 0,-1 0 0,1 3 0,-1 0 0,0 2 0,-41 5 0,1-3 0,-171-2 0,-334 6 0,530 1 0,1 1 0,0 3 0,1 2 0,-87 33 0,9-2 0,-580 126 0,401-103 0,-4 0 0,-472 39 0,602-97-1365,117-8-5461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8:30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24575,'52'58'0,"81"116"0,-27-31 0,-57-76 0,47 86 0,13 18 0,-52-92 0,109 119 0,-127-157 0,-16-16 0,1-1 0,1-1 0,39 28 0,73 55 0,-80-62 0,-1 1 0,79 85 0,-30-27 0,-67-66-682,66 80-1,-88-94-6143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8:32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0 521 24575,'22'9'0,"-1"1"0,-1 2 0,0 0 0,27 21 0,-9-6 0,-14-12 0,25 19 0,97 48 0,-114-66 0,-18-9 0,1 0 0,-1 0 0,1-2 0,0 0 0,0 0 0,1-2 0,22 3 0,375 23 0,-409-29 0,0 0 0,1 0 0,-1-1 0,0 0 0,0 0 0,0 0 0,1 0 0,-1-1 0,0 1 0,-1-1 0,1 0 0,0 0 0,-1 0 0,1-1 0,-1 0 0,1 1 0,-1-1 0,0 0 0,0 0 0,-1-1 0,1 1 0,-1-1 0,1 1 0,-1-1 0,0 0 0,0 0 0,-1 0 0,1 0 0,-1 0 0,1-6 0,4-14 0,-1-1 0,-1-1 0,1-49 0,-4 58 0,2-61 0,3 1 0,3 0 0,28-109 0,-20 116 74,6-20-1513,-15 72-5387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8:34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788 0 24575,'-3'34'0,"-2"0"0,-1 0 0,-1-1 0,-2 1 0,-1-2 0,-19 41 0,3-18 0,-2-1 0,-44 64 0,16-28 0,36-57 0,11-20 0,1 0 0,0 1 0,1-1 0,1 2 0,0-1 0,-7 26 0,6-15 0,-1-1 0,-1 0 0,-2 0 0,0-1 0,-20 29 0,-24 53 0,-71 238 0,42-103 0,53-160-682,-46 86-1,68-149-6143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8:36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24575,'0'1060'0,"1"-1043"0,0 1 0,2 0 0,0-1 0,0 1 0,2-1 0,13 33 0,-3-17 0,2 0 0,28 42 0,-44-73 0,1 0 0,-1 0 0,1 0 0,-1 0 0,1 0 0,0 0 0,0 0 0,0-1 0,0 1 0,0-1 0,0 1 0,0-1 0,0 0 0,1 0 0,-1 0 0,0 0 0,1 0 0,-1 0 0,1-1 0,-1 1 0,1-1 0,-1 1 0,1-1 0,-1 0 0,1 0 0,-1-1 0,1 1 0,-1 0 0,1-1 0,-1 1 0,1-1 0,-1 0 0,1 0 0,-1 0 0,0 0 0,0 0 0,1-1 0,2-2 0,9-6 0,0-1 0,-1-1 0,0 0 0,17-22 0,-21 23 0,43-43 0,1 1 0,3 3 0,112-77 0,-152 117 0,122-91 0,-121 86 0,0-1 0,-1 0 0,-1-1 0,0-1 0,17-27 0,-21 28 0,0 0 0,2 1 0,0 0 0,1 1 0,0 1 0,1 0 0,1 0 0,0 2 0,1 0 0,0 1 0,1 1 0,36-15 0,-17 9-341,2 2 0,0 1-1,44-7 1,-47 14-6485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8:38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1776 1 24575,'-1'3'0,"1"0"0,0 0 0,-1 0 0,1 1 0,-1-1 0,0 0 0,0 0 0,0 0 0,-1-1 0,-1 4 0,-6 14 0,-450 1031 0,34-269 0,191-436 0,112-174 0,-94 118 0,46-66 0,151-198-120,-3 4-191,1 0 0,2 1-1,-19 39 1,28-42-6515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23:58:39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1006 1 24575,'-18'8'0,"0"0"0,1 1 0,-1 1 0,-24 20 0,-26 14 0,-154 102 0,111-68 0,19-15 0,-109 68 0,27-29-1365,150-90-5461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7/30/2025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860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7051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025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789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ACD2C-4BDB-5430-E7BF-C55C97E38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1697E-39BD-5957-7C0C-099A2FAC8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C2A941-7861-E711-4183-28F8D4BBC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EAC52-B5C0-259C-E107-C030DBECD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676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6613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34" Type="http://schemas.openxmlformats.org/officeDocument/2006/relationships/image" Target="../media/image24.png"/><Relationship Id="rId7" Type="http://schemas.openxmlformats.org/officeDocument/2006/relationships/customXml" Target="../ink/ink4.xml"/><Relationship Id="rId12" Type="http://schemas.openxmlformats.org/officeDocument/2006/relationships/image" Target="../media/image13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customXml" Target="../ink/ink6.xml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21.png"/><Relationship Id="rId36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9.png"/><Relationship Id="rId9" Type="http://schemas.openxmlformats.org/officeDocument/2006/relationships/customXml" Target="../ink/ink5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customXml" Target="../ink/ink14.xml"/><Relationship Id="rId30" Type="http://schemas.openxmlformats.org/officeDocument/2006/relationships/image" Target="../media/image22.png"/><Relationship Id="rId35" Type="http://schemas.openxmlformats.org/officeDocument/2006/relationships/customXml" Target="../ink/ink18.xml"/><Relationship Id="rId8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968519"/>
            <a:ext cx="8991600" cy="1674687"/>
          </a:xfrm>
        </p:spPr>
        <p:txBody>
          <a:bodyPr/>
          <a:lstStyle/>
          <a:p>
            <a:r>
              <a:rPr lang="en-US" dirty="0"/>
              <a:t>Project Management Bootcamp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513102"/>
            <a:ext cx="6580188" cy="580921"/>
          </a:xfrm>
        </p:spPr>
        <p:txBody>
          <a:bodyPr/>
          <a:lstStyle/>
          <a:p>
            <a:r>
              <a:rPr lang="en-US" dirty="0"/>
              <a:t>Maureen Ngeow BSc (</a:t>
            </a:r>
            <a:r>
              <a:rPr lang="en-US"/>
              <a:t>UWA)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8465A-9D97-1BFA-1994-8A30D67B3878}"/>
              </a:ext>
            </a:extLst>
          </p:cNvPr>
          <p:cNvSpPr txBox="1"/>
          <p:nvPr/>
        </p:nvSpPr>
        <p:spPr>
          <a:xfrm>
            <a:off x="9953769" y="2967335"/>
            <a:ext cx="2238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CITS3200 </a:t>
            </a:r>
          </a:p>
          <a:p>
            <a:r>
              <a:rPr lang="en-AU" dirty="0"/>
              <a:t>CITS5206 </a:t>
            </a:r>
          </a:p>
          <a:p>
            <a:r>
              <a:rPr lang="en-AU" dirty="0"/>
              <a:t>CITS5553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9060C-973C-F969-CD70-7EAE766B9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B8A3-E252-EDCE-9A27-1511279B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Planning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384B1-47AE-C444-CE6A-8E00ED20A37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799" y="1007999"/>
            <a:ext cx="11552379" cy="944483"/>
          </a:xfrm>
        </p:spPr>
        <p:txBody>
          <a:bodyPr/>
          <a:lstStyle/>
          <a:p>
            <a:r>
              <a:rPr lang="en-US" dirty="0"/>
              <a:t>How do you eat an elephant ?  One mouthful at a time</a:t>
            </a:r>
          </a:p>
          <a:p>
            <a:r>
              <a:rPr lang="en-US" dirty="0"/>
              <a:t>Understanding the ‘what’ and ‘why’ – the requirements and scope boundaries</a:t>
            </a:r>
          </a:p>
          <a:p>
            <a:r>
              <a:rPr lang="en-US" dirty="0"/>
              <a:t>‘Terms of Reference’ (what) and ‘Project Management Plan’ (how) will provide the governance structure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7B8059-7C1A-914B-8938-900F312A1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5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D7A3A-5662-78B4-FEFE-E0CF2F38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/>
              <a:t>What is involved in creating The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217166-649B-85CD-8FB7-485FEE700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7"/>
            <a:ext cx="5472000" cy="3681387"/>
          </a:xfrm>
        </p:spPr>
        <p:txBody>
          <a:bodyPr/>
          <a:lstStyle/>
          <a:p>
            <a:r>
              <a:rPr lang="en-US" dirty="0"/>
              <a:t>Identify tasks / activities to lead you to key delivery milestones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successful delivery</a:t>
            </a:r>
          </a:p>
          <a:p>
            <a:r>
              <a:rPr lang="en-US" dirty="0"/>
              <a:t>Build justifiable continency into your planning – this is tied to risk</a:t>
            </a:r>
          </a:p>
          <a:p>
            <a:r>
              <a:rPr lang="en-US" dirty="0"/>
              <a:t>Identify the critical path </a:t>
            </a:r>
            <a:r>
              <a:rPr lang="en-US" dirty="0">
                <a:sym typeface="Wingdings" panose="05000000000000000000" pitchFamily="2" charset="2"/>
              </a:rPr>
              <a:t> PROTECT THIS !!</a:t>
            </a:r>
            <a:endParaRPr lang="en-US" dirty="0"/>
          </a:p>
          <a:p>
            <a:r>
              <a:rPr lang="en-US" dirty="0"/>
              <a:t>Assign tasks to team members </a:t>
            </a:r>
          </a:p>
          <a:p>
            <a:r>
              <a:rPr lang="en-US" dirty="0"/>
              <a:t>Create a culture of ownership and responsibility </a:t>
            </a:r>
          </a:p>
          <a:p>
            <a:r>
              <a:rPr lang="en-US" dirty="0"/>
              <a:t>Ensure dependencies are identified and understood</a:t>
            </a:r>
          </a:p>
          <a:p>
            <a:r>
              <a:rPr lang="en-US" dirty="0"/>
              <a:t>Communicate, communicate, communicate</a:t>
            </a:r>
          </a:p>
          <a:p>
            <a:r>
              <a:rPr lang="en-US" dirty="0"/>
              <a:t>Establish a status reporting/governance structure and cadence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256182-0DF3-2F96-D4C4-123EF5DF3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B9294B4-6F0A-2FBF-9058-77917EC9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3DBBB9-3E1D-73EF-3614-E8E32AC9C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/>
          <a:lstStyle/>
          <a:p>
            <a:r>
              <a:rPr lang="en-US" dirty="0"/>
              <a:t>What happens when it is done poorly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E5EE29-89DC-7BBA-8E3C-11DBE27231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/>
          <a:lstStyle/>
          <a:p>
            <a:r>
              <a:rPr lang="en-US" dirty="0"/>
              <a:t>No-one takes ownership</a:t>
            </a:r>
          </a:p>
          <a:p>
            <a:r>
              <a:rPr lang="en-US" dirty="0"/>
              <a:t>An unrealistic plan is developed and endorsed</a:t>
            </a:r>
          </a:p>
          <a:p>
            <a:r>
              <a:rPr lang="en-US" dirty="0"/>
              <a:t>Wasted resources – perception that the project is expensive (which it is !)</a:t>
            </a:r>
          </a:p>
          <a:p>
            <a:r>
              <a:rPr lang="en-US" dirty="0"/>
              <a:t>In execution phase, milestones are missed and the team is constantly blind sided</a:t>
            </a:r>
          </a:p>
          <a:p>
            <a:r>
              <a:rPr lang="en-US" dirty="0"/>
              <a:t>When things go wrong, the blame game starts.  Finger pointing, scurrying for cover.</a:t>
            </a:r>
          </a:p>
          <a:p>
            <a:endParaRPr lang="en-US" dirty="0"/>
          </a:p>
          <a:p>
            <a:pPr marL="266700" lvl="1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A7F83E-8F03-F263-2775-474371793BA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3CF93-7A94-F856-C76D-6A299AB9B9A7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034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A4248-6A3B-ED20-BEA5-FB27C3803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3114-2FDB-D859-D02D-3691A96B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Request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08375-4D88-BB8D-CD7B-7C24F91450E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7999"/>
            <a:ext cx="11339513" cy="863999"/>
          </a:xfrm>
        </p:spPr>
        <p:txBody>
          <a:bodyPr/>
          <a:lstStyle/>
          <a:p>
            <a:r>
              <a:rPr lang="en-US" dirty="0"/>
              <a:t>The one thing that is guaranteed : the requirements will change – because the business is constantly changing.  Be prepared for it.</a:t>
            </a:r>
          </a:p>
          <a:p>
            <a:r>
              <a:rPr lang="en-US" dirty="0"/>
              <a:t>A robust and agreed change management process – all stakeholders must endorse this !!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591C8-8930-53E3-ED7B-3B68242D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F4877-1F03-17E7-8646-C93C8AF8B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/>
              <a:t>Essential and expected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169D4C-3446-E327-85E2-AF60CEB72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7"/>
            <a:ext cx="5664000" cy="2899233"/>
          </a:xfrm>
        </p:spPr>
        <p:txBody>
          <a:bodyPr/>
          <a:lstStyle/>
          <a:p>
            <a:r>
              <a:rPr lang="en-US" dirty="0"/>
              <a:t>This is why scope definition is critical – then you can recognize and measure changing scope</a:t>
            </a:r>
          </a:p>
          <a:p>
            <a:r>
              <a:rPr lang="en-US" dirty="0"/>
              <a:t>Project team must be capable and enabled to assess change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Who has ‘Intellectual control’?  A think tank within the team.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Must be able to see the bottom of the pool before diving in – budget, schedule, design, RAID</a:t>
            </a:r>
          </a:p>
          <a:p>
            <a:r>
              <a:rPr lang="en-US" dirty="0"/>
              <a:t>Project Manager must be strong and enabled to push back if necessary.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3EFE7A-425C-97AF-7942-F5025CFCF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117D65-C14A-D1D5-AF39-2F61D41EE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8A791C-4CF2-0B6C-64B6-0F9E6BFC81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/>
          <a:lstStyle/>
          <a:p>
            <a:r>
              <a:rPr lang="en-US" dirty="0"/>
              <a:t>If ignored or done badly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F1655C-277C-4AD1-D115-1AC4C95FB8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/>
          <a:lstStyle/>
          <a:p>
            <a:r>
              <a:rPr lang="en-US" dirty="0"/>
              <a:t>Budget and schedule are quickly compromised</a:t>
            </a:r>
          </a:p>
          <a:p>
            <a:r>
              <a:rPr lang="en-US" dirty="0"/>
              <a:t>Stakeholder satisfaction plummets</a:t>
            </a:r>
          </a:p>
          <a:p>
            <a:r>
              <a:rPr lang="en-US" dirty="0"/>
              <a:t>Team morale plummets as they burnout trying to deliver on impossible expectations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683FCD-E14D-47B2-9A56-51AD3386633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17F88D-B657-B723-5741-92F87ABE3598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816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5FBB7-6FAC-0786-D0F2-2B9F771A3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DE24-A2D8-04D6-0496-9E6F9900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91D4B-19E8-D0EB-CCC7-8C8095B425D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7999"/>
            <a:ext cx="11339513" cy="944483"/>
          </a:xfrm>
        </p:spPr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isks, </a:t>
            </a:r>
            <a:r>
              <a:rPr lang="en-US" b="1" dirty="0"/>
              <a:t>A</a:t>
            </a:r>
            <a:r>
              <a:rPr lang="en-US" dirty="0"/>
              <a:t>ssumptions, </a:t>
            </a:r>
            <a:r>
              <a:rPr lang="en-US" b="1" dirty="0"/>
              <a:t>I</a:t>
            </a:r>
            <a:r>
              <a:rPr lang="en-US" dirty="0"/>
              <a:t>ssues and </a:t>
            </a:r>
            <a:r>
              <a:rPr lang="en-US" b="1" dirty="0"/>
              <a:t>D</a:t>
            </a:r>
            <a:r>
              <a:rPr lang="en-US" dirty="0"/>
              <a:t>ependencies</a:t>
            </a:r>
          </a:p>
          <a:p>
            <a:r>
              <a:rPr lang="en-US" dirty="0"/>
              <a:t>Project Management is ultimately an exercise in people management and risk management.</a:t>
            </a:r>
          </a:p>
          <a:p>
            <a:r>
              <a:rPr lang="en-US" b="1" i="1" dirty="0"/>
              <a:t>Don’t let the issue of the hour become the problem of the sponsor </a:t>
            </a:r>
            <a:r>
              <a:rPr lang="en-US" dirty="0"/>
              <a:t>– maintain a mature perspective in communication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315B4-3668-2A59-ABCD-93C3E529D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E6623-3CFB-FD27-CACA-E2CB95D17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828D05-F874-6D5A-054C-078E8B742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Risk </a:t>
            </a:r>
            <a:r>
              <a:rPr lang="en-US" dirty="0"/>
              <a:t>- an uncertain event or condition that, if it occurs, has a positive or negative effect on a project's objectives or plans.</a:t>
            </a:r>
          </a:p>
          <a:p>
            <a:r>
              <a:rPr lang="en-US" dirty="0">
                <a:solidFill>
                  <a:schemeClr val="accent2"/>
                </a:solidFill>
              </a:rPr>
              <a:t>Assumption </a:t>
            </a:r>
            <a:r>
              <a:rPr lang="en-US" dirty="0"/>
              <a:t>- any project factor that is true, real, or certain even without empirical proof or demonstration. Realistically, it's impossible to plan a project without making a few assumptions.  These serve as foundations for planning and decision making.  These are predictions or expectations that a project team accepts as reality until they are conclusively proven to be true or false.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FE2F9F-8020-203D-BB08-E5F803AC2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42C8A6-5567-3FFE-16F5-37441A79A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A3ACA7-F40F-358F-96D6-0F5A8648F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EBE919-45F9-9442-B369-259E4F7D18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Issue </a:t>
            </a:r>
            <a:r>
              <a:rPr lang="en-US" dirty="0"/>
              <a:t>- an event or change necessitating immediate action as it is happening or has happened.  It has or is impacting project progress, goals or deliverables.</a:t>
            </a:r>
          </a:p>
          <a:p>
            <a:r>
              <a:rPr lang="en-US" dirty="0">
                <a:solidFill>
                  <a:schemeClr val="accent2"/>
                </a:solidFill>
              </a:rPr>
              <a:t>Dependency</a:t>
            </a:r>
            <a:r>
              <a:rPr lang="en-US" dirty="0"/>
              <a:t> - describes the relationship among activities and specifies the particular order in which they need to be performed.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578514-79FF-1DAD-CEC7-D924BCC539E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A2617-F655-7E80-52D8-D71813F19BD8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621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600A8-1B5A-E004-3922-E1D5BE311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D35B-377F-7771-AE52-59EBD09F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-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85B2F-4A73-3ED7-EA69-738ADE133EC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7999"/>
            <a:ext cx="11339513" cy="863999"/>
          </a:xfrm>
        </p:spPr>
        <p:txBody>
          <a:bodyPr/>
          <a:lstStyle/>
          <a:p>
            <a:r>
              <a:rPr lang="en-US" dirty="0"/>
              <a:t>Risks, assumptions, issues, dependencies need to be actively managed.  This is the core of project management. </a:t>
            </a:r>
          </a:p>
          <a:p>
            <a:r>
              <a:rPr lang="en-US" dirty="0"/>
              <a:t>Ensure risk ownership is correctly assigned – and don’t accept a risk that is not yours to own.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4BAC3-A251-43C3-F7AA-CE42D4D62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53F95-C34D-B64E-ECB6-DCF40FB56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/>
              <a:t>What does ‘actively managed’ look like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CD506B-7344-2094-CB45-78088C116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3475232"/>
          </a:xfrm>
        </p:spPr>
        <p:txBody>
          <a:bodyPr/>
          <a:lstStyle/>
          <a:p>
            <a:r>
              <a:rPr lang="en-US" dirty="0"/>
              <a:t>Constant communication with key dependencies.  Dependencies can be intra- and inter- project </a:t>
            </a:r>
          </a:p>
          <a:p>
            <a:r>
              <a:rPr lang="en-US" dirty="0"/>
              <a:t>Assumptions (taken as truths) need to continually be challenged until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They are conclusively proven to be true, then can be closed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They are conclusively proven to be false, then they become a risk or issue.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prevailing conditions have changed do that the assumption is no longer relevant.  It can be closed.</a:t>
            </a:r>
          </a:p>
          <a:p>
            <a:r>
              <a:rPr lang="en-US" dirty="0"/>
              <a:t>Risks need to be assessed and re-assessed regularly to ensure correct impact &amp; likelihood.  Action items continually updated.</a:t>
            </a:r>
          </a:p>
          <a:p>
            <a:r>
              <a:rPr lang="en-US" dirty="0"/>
              <a:t>Issue action items continually updated and actioned.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332EFA-1C66-1A31-627B-3A6F38A6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D6A4B1E-2A6C-EFBD-9523-2AD589001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FAE2D0-9549-F7D9-4D74-35E404F0E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/>
          <a:lstStyle/>
          <a:p>
            <a:r>
              <a:rPr lang="en-US" dirty="0"/>
              <a:t>When not actively managed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F2D217-DDF8-5C32-2726-87D7CCBC3C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3423892"/>
          </a:xfrm>
        </p:spPr>
        <p:txBody>
          <a:bodyPr/>
          <a:lstStyle/>
          <a:p>
            <a:r>
              <a:rPr lang="en-US" dirty="0"/>
              <a:t>Risks and Issues unnecessarily become existential threats to the project</a:t>
            </a:r>
          </a:p>
          <a:p>
            <a:r>
              <a:rPr lang="en-US" dirty="0"/>
              <a:t>Project is constantly in fire fighting mode – issues are continually occurring – this means that risks are not being identified and managed to within risk appetite before they have become issues. </a:t>
            </a:r>
          </a:p>
          <a:p>
            <a:r>
              <a:rPr lang="en-US" dirty="0"/>
              <a:t>Dependency milestones are missed and no-one even knows and an issue arises.</a:t>
            </a:r>
          </a:p>
          <a:p>
            <a:r>
              <a:rPr lang="en-US" dirty="0"/>
              <a:t>A culture of Plausible Deniability is created and this leads to ineffective RAID management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242500-39BD-1D3C-3CF7-DFCBE04EC1C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75E7A-FE30-1C10-00E1-33A7A947C809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883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1659F-615F-C269-6960-B2980BC68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6B3C-F5CF-9D18-115C-439CD48C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3932037" cy="1411276"/>
          </a:xfrm>
        </p:spPr>
        <p:txBody>
          <a:bodyPr anchor="b">
            <a:normAutofit/>
          </a:bodyPr>
          <a:lstStyle/>
          <a:p>
            <a:r>
              <a:rPr lang="en-US" dirty="0"/>
              <a:t>Risk Heat Map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9D465-724D-3BF3-BCD1-6B5848391A9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A34AC-0CE4-DFB2-AB5B-0C54A49AA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dirty="0"/>
              <a:t>Assess the risks in terms of Probability / Likelihood and Impact/ Significance</a:t>
            </a:r>
          </a:p>
          <a:p>
            <a:r>
              <a:rPr lang="en-US" dirty="0" err="1"/>
              <a:t>Prioritise</a:t>
            </a:r>
            <a:r>
              <a:rPr lang="en-US" dirty="0"/>
              <a:t> resources to mitigate risks in the ‘red’ zone and move them to green.</a:t>
            </a:r>
          </a:p>
          <a:p>
            <a:r>
              <a:rPr lang="en-US" dirty="0"/>
              <a:t>Unmitigated risks become issues.  If you are continually fire fighting issues, risks are not being managed appropriately. </a:t>
            </a:r>
          </a:p>
          <a:p>
            <a:r>
              <a:rPr lang="en-US" dirty="0"/>
              <a:t>Do not want surprises – no such thing as surprises, just bad risk management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F91D6-E5A6-E5D6-7E77-0E0A6BD9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832" y="1085024"/>
            <a:ext cx="7610168" cy="440485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A05E3B-E156-1EB4-15CD-F026C6768414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8CAE9-00B7-5B3F-2FB6-38E07AAF9ED2}"/>
              </a:ext>
            </a:extLst>
          </p:cNvPr>
          <p:cNvSpPr txBox="1"/>
          <p:nvPr/>
        </p:nvSpPr>
        <p:spPr>
          <a:xfrm>
            <a:off x="6774426" y="3408465"/>
            <a:ext cx="103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Monitor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459C6-4FA1-CCF7-C8E0-8B95BA9D5F20}"/>
              </a:ext>
            </a:extLst>
          </p:cNvPr>
          <p:cNvSpPr txBox="1"/>
          <p:nvPr/>
        </p:nvSpPr>
        <p:spPr>
          <a:xfrm>
            <a:off x="8342671" y="2803781"/>
            <a:ext cx="103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009D4-3BF1-E674-913F-789EB38A8937}"/>
              </a:ext>
            </a:extLst>
          </p:cNvPr>
          <p:cNvSpPr txBox="1"/>
          <p:nvPr/>
        </p:nvSpPr>
        <p:spPr>
          <a:xfrm>
            <a:off x="9992516" y="2317085"/>
            <a:ext cx="103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Mitigate</a:t>
            </a:r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E4C8316-0A94-B6A2-E618-545416439266}"/>
                  </a:ext>
                </a:extLst>
              </p14:cNvPr>
              <p14:cNvContentPartPr/>
              <p14:nvPr/>
            </p14:nvContentPartPr>
            <p14:xfrm>
              <a:off x="5560887" y="2838140"/>
              <a:ext cx="3318480" cy="1916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E4C8316-0A94-B6A2-E618-5454164392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4767" y="2832020"/>
                <a:ext cx="3330720" cy="19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E1B4874-0B55-F716-2DE9-3FC965D207A7}"/>
                  </a:ext>
                </a:extLst>
              </p14:cNvPr>
              <p14:cNvContentPartPr/>
              <p14:nvPr/>
            </p14:nvContentPartPr>
            <p14:xfrm>
              <a:off x="9046767" y="1123820"/>
              <a:ext cx="2947320" cy="256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E1B4874-0B55-F716-2DE9-3FC965D207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28767" y="1105820"/>
                <a:ext cx="2982960" cy="260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75AF5C9-3A94-08F4-2E25-C5C39DBBD0D2}"/>
              </a:ext>
            </a:extLst>
          </p:cNvPr>
          <p:cNvGrpSpPr/>
          <p:nvPr/>
        </p:nvGrpSpPr>
        <p:grpSpPr>
          <a:xfrm>
            <a:off x="8708007" y="276380"/>
            <a:ext cx="707400" cy="733320"/>
            <a:chOff x="8708007" y="276380"/>
            <a:chExt cx="707400" cy="73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56A47D-8578-8923-2E47-17806B840CBE}"/>
                    </a:ext>
                  </a:extLst>
                </p14:cNvPr>
                <p14:cNvContentPartPr/>
                <p14:nvPr/>
              </p14:nvContentPartPr>
              <p14:xfrm>
                <a:off x="8708007" y="276380"/>
                <a:ext cx="573120" cy="652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56A47D-8578-8923-2E47-17806B840C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90007" y="258380"/>
                  <a:ext cx="60876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0BE74DD-4396-CB75-8D90-D316090A6E51}"/>
                    </a:ext>
                  </a:extLst>
                </p14:cNvPr>
                <p14:cNvContentPartPr/>
                <p14:nvPr/>
              </p14:nvContentPartPr>
              <p14:xfrm>
                <a:off x="8984487" y="705500"/>
                <a:ext cx="430920" cy="304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0BE74DD-4396-CB75-8D90-D316090A6E5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66487" y="687860"/>
                  <a:ext cx="466560" cy="33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FA0235-762E-868B-B663-E53581215159}"/>
              </a:ext>
            </a:extLst>
          </p:cNvPr>
          <p:cNvGrpSpPr/>
          <p:nvPr/>
        </p:nvGrpSpPr>
        <p:grpSpPr>
          <a:xfrm>
            <a:off x="11217207" y="148580"/>
            <a:ext cx="486720" cy="786960"/>
            <a:chOff x="11217207" y="148580"/>
            <a:chExt cx="486720" cy="78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4AF74F-2890-E1AD-E9BE-8BA45A6ECDC6}"/>
                    </a:ext>
                  </a:extLst>
                </p14:cNvPr>
                <p14:cNvContentPartPr/>
                <p14:nvPr/>
              </p14:nvContentPartPr>
              <p14:xfrm>
                <a:off x="11284527" y="148580"/>
                <a:ext cx="283680" cy="673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4AF74F-2890-E1AD-E9BE-8BA45A6ECD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66887" y="130580"/>
                  <a:ext cx="31932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7CF1B48-FBA5-F677-858E-F3417097E407}"/>
                    </a:ext>
                  </a:extLst>
                </p14:cNvPr>
                <p14:cNvContentPartPr/>
                <p14:nvPr/>
              </p14:nvContentPartPr>
              <p14:xfrm>
                <a:off x="11217207" y="435860"/>
                <a:ext cx="486720" cy="499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7CF1B48-FBA5-F677-858E-F3417097E4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99207" y="418220"/>
                  <a:ext cx="522360" cy="53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D7E94F-0A26-5705-6E48-8B37D4F7102B}"/>
              </a:ext>
            </a:extLst>
          </p:cNvPr>
          <p:cNvGrpSpPr/>
          <p:nvPr/>
        </p:nvGrpSpPr>
        <p:grpSpPr>
          <a:xfrm>
            <a:off x="9238287" y="3954860"/>
            <a:ext cx="765360" cy="1129320"/>
            <a:chOff x="9238287" y="3954860"/>
            <a:chExt cx="765360" cy="11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2D1AC09-17FB-CDA3-B597-4E5A008587E8}"/>
                    </a:ext>
                  </a:extLst>
                </p14:cNvPr>
                <p14:cNvContentPartPr/>
                <p14:nvPr/>
              </p14:nvContentPartPr>
              <p14:xfrm>
                <a:off x="9238287" y="3954860"/>
                <a:ext cx="639360" cy="1129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2D1AC09-17FB-CDA3-B597-4E5A008587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20647" y="3937220"/>
                  <a:ext cx="675000" cy="11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108C89-5F85-2521-A377-F14E71BC1AF1}"/>
                    </a:ext>
                  </a:extLst>
                </p14:cNvPr>
                <p14:cNvContentPartPr/>
                <p14:nvPr/>
              </p14:nvContentPartPr>
              <p14:xfrm>
                <a:off x="9473007" y="3954860"/>
                <a:ext cx="362160" cy="231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108C89-5F85-2521-A377-F14E71BC1A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455367" y="3937220"/>
                  <a:ext cx="397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6BEF88-7D2D-CE6F-9622-ED014468F4BF}"/>
                    </a:ext>
                  </a:extLst>
                </p14:cNvPr>
                <p14:cNvContentPartPr/>
                <p14:nvPr/>
              </p14:nvContentPartPr>
              <p14:xfrm>
                <a:off x="9824367" y="3997700"/>
                <a:ext cx="179280" cy="309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6BEF88-7D2D-CE6F-9622-ED014468F4B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06367" y="3979700"/>
                  <a:ext cx="214920" cy="34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FF01D5-2286-DF58-9CCE-68CF6A1EADD3}"/>
              </a:ext>
            </a:extLst>
          </p:cNvPr>
          <p:cNvGrpSpPr/>
          <p:nvPr/>
        </p:nvGrpSpPr>
        <p:grpSpPr>
          <a:xfrm>
            <a:off x="10887447" y="4104260"/>
            <a:ext cx="881280" cy="977760"/>
            <a:chOff x="10887447" y="4104260"/>
            <a:chExt cx="881280" cy="9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2B04D8B-6C10-EDB9-7068-CA90E2F3B58B}"/>
                    </a:ext>
                  </a:extLst>
                </p14:cNvPr>
                <p14:cNvContentPartPr/>
                <p14:nvPr/>
              </p14:nvContentPartPr>
              <p14:xfrm>
                <a:off x="11057727" y="4104260"/>
                <a:ext cx="504720" cy="977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B04D8B-6C10-EDB9-7068-CA90E2F3B58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039727" y="4086260"/>
                  <a:ext cx="540360" cy="10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C147A41-8286-C65D-6E01-5CC126219FBD}"/>
                    </a:ext>
                  </a:extLst>
                </p14:cNvPr>
                <p14:cNvContentPartPr/>
                <p14:nvPr/>
              </p14:nvContentPartPr>
              <p14:xfrm>
                <a:off x="10887447" y="4199660"/>
                <a:ext cx="96120" cy="56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C147A41-8286-C65D-6E01-5CC126219F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69447" y="4182020"/>
                  <a:ext cx="1317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623B8F5-F317-B394-CFC4-B24CBDC2077F}"/>
                    </a:ext>
                  </a:extLst>
                </p14:cNvPr>
                <p14:cNvContentPartPr/>
                <p14:nvPr/>
              </p14:nvContentPartPr>
              <p14:xfrm>
                <a:off x="11057727" y="4135940"/>
                <a:ext cx="711000" cy="10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623B8F5-F317-B394-CFC4-B24CBDC2077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39727" y="4117940"/>
                  <a:ext cx="74664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6C02ACC-CA27-A7DA-82AD-E6B7E6557F2E}"/>
                  </a:ext>
                </a:extLst>
              </p14:cNvPr>
              <p14:cNvContentPartPr/>
              <p14:nvPr/>
            </p14:nvContentPartPr>
            <p14:xfrm>
              <a:off x="7530807" y="2349620"/>
              <a:ext cx="1698120" cy="718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6C02ACC-CA27-A7DA-82AD-E6B7E6557F2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12807" y="2331620"/>
                <a:ext cx="173376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DBDA02E-BD36-AFDF-E4DC-8F9FA33115D8}"/>
                  </a:ext>
                </a:extLst>
              </p14:cNvPr>
              <p14:cNvContentPartPr/>
              <p14:nvPr/>
            </p14:nvContentPartPr>
            <p14:xfrm>
              <a:off x="7176927" y="2732660"/>
              <a:ext cx="510480" cy="39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DBDA02E-BD36-AFDF-E4DC-8F9FA33115D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58927" y="2714660"/>
                <a:ext cx="546120" cy="42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91EDB6BB-6EA0-AB5D-3652-775735C80E6B}"/>
              </a:ext>
            </a:extLst>
          </p:cNvPr>
          <p:cNvGrpSpPr/>
          <p:nvPr/>
        </p:nvGrpSpPr>
        <p:grpSpPr>
          <a:xfrm>
            <a:off x="7368087" y="3009140"/>
            <a:ext cx="2520360" cy="826560"/>
            <a:chOff x="7368087" y="3009140"/>
            <a:chExt cx="252036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133AED-4B6F-A9DC-4580-AB7A06C52942}"/>
                    </a:ext>
                  </a:extLst>
                </p14:cNvPr>
                <p14:cNvContentPartPr/>
                <p14:nvPr/>
              </p14:nvContentPartPr>
              <p14:xfrm>
                <a:off x="7368087" y="3125780"/>
                <a:ext cx="552240" cy="153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133AED-4B6F-A9DC-4580-AB7A06C5294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50087" y="3108140"/>
                  <a:ext cx="587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81554FA-14BD-DD60-4FFD-F48CA2EDE684}"/>
                    </a:ext>
                  </a:extLst>
                </p14:cNvPr>
                <p14:cNvContentPartPr/>
                <p14:nvPr/>
              </p14:nvContentPartPr>
              <p14:xfrm>
                <a:off x="8399127" y="3009140"/>
                <a:ext cx="1489320" cy="731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81554FA-14BD-DD60-4FFD-F48CA2EDE68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81127" y="2991140"/>
                  <a:ext cx="1524960" cy="76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F8F3715-AEF8-2D15-AE73-FA8E8CB52663}"/>
                    </a:ext>
                  </a:extLst>
                </p14:cNvPr>
                <p14:cNvContentPartPr/>
                <p14:nvPr/>
              </p14:nvContentPartPr>
              <p14:xfrm>
                <a:off x="8372487" y="3487220"/>
                <a:ext cx="478080" cy="348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F8F3715-AEF8-2D15-AE73-FA8E8CB5266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54487" y="3469580"/>
                  <a:ext cx="513720" cy="38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354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fferent colored question marks">
            <a:extLst>
              <a:ext uri="{FF2B5EF4-FFF2-40B4-BE49-F238E27FC236}">
                <a16:creationId xmlns:a16="http://schemas.microsoft.com/office/drawing/2014/main" id="{436F0E53-D551-1C9A-2C4B-BD39A9422D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3" r="8518"/>
          <a:stretch>
            <a:fillRect/>
          </a:stretch>
        </p:blipFill>
        <p:spPr>
          <a:xfrm>
            <a:off x="20" y="10"/>
            <a:ext cx="9780568" cy="6371341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968BBE-57D4-1BE9-F270-A07D4065D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1494" y="2204792"/>
            <a:ext cx="7950506" cy="1944000"/>
          </a:xfrm>
        </p:spPr>
        <p:txBody>
          <a:bodyPr anchor="t">
            <a:normAutofit/>
          </a:bodyPr>
          <a:lstStyle/>
          <a:p>
            <a:r>
              <a:rPr lang="en-AU" sz="5600"/>
              <a:t>What else do you want to talk about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0D19476-FD6A-A962-1C7C-DF376984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F4106-D3DF-12D1-D97C-C04694D3E953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1162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Maureen Ngeow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72552" y="4357713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73E3D-52BC-A730-36EA-49E8E7CF1D02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F93805-F5A6-61B8-0B61-FEF0316C42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13451" y="4321706"/>
            <a:ext cx="4755091" cy="316800"/>
          </a:xfrm>
        </p:spPr>
        <p:txBody>
          <a:bodyPr/>
          <a:lstStyle/>
          <a:p>
            <a:r>
              <a:rPr lang="en-AU" dirty="0"/>
              <a:t>www.linkedin.com/in/maureen-ngeow-94665a3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My background</a:t>
            </a:r>
          </a:p>
          <a:p>
            <a:r>
              <a:rPr lang="en-US" dirty="0"/>
              <a:t>29 years in financial services technology – large scale project/program management; portfolio directorship for business unit technology change portfolios</a:t>
            </a:r>
          </a:p>
          <a:p>
            <a:r>
              <a:rPr lang="en-US" dirty="0"/>
              <a:t>Including 5 years in Enterprise Service Management including leading Enterprise Problem Management</a:t>
            </a:r>
          </a:p>
          <a:p>
            <a:r>
              <a:rPr lang="en-US" dirty="0"/>
              <a:t>Business unit portfolios included Cards &amp; Payments; regulatory &amp; compliance; Enterprise Datawarehouse and Integration platforms; </a:t>
            </a:r>
          </a:p>
          <a:p>
            <a:r>
              <a:rPr lang="en-US" dirty="0"/>
              <a:t>Specializing in system integration, business process re-engineering, technology mergers, </a:t>
            </a:r>
            <a:r>
              <a:rPr lang="en-US" dirty="0" err="1"/>
              <a:t>replatforming</a:t>
            </a:r>
            <a:r>
              <a:rPr lang="en-US" dirty="0"/>
              <a:t>, data migrations.</a:t>
            </a:r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UWA graduate – B.Sc.  Information Technology and Chemistry.</a:t>
            </a:r>
          </a:p>
          <a:p>
            <a:r>
              <a:rPr lang="en-US" dirty="0"/>
              <a:t>35 years in corporate technology roles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0C33D-ACC0-3B4B-81C4-CD82A2907AAF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334" y="181462"/>
            <a:ext cx="6641900" cy="1124345"/>
          </a:xfrm>
        </p:spPr>
        <p:txBody>
          <a:bodyPr/>
          <a:lstStyle/>
          <a:p>
            <a:r>
              <a:rPr lang="en-US" dirty="0"/>
              <a:t>What will we cover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471" y="1944572"/>
            <a:ext cx="6641626" cy="590155"/>
          </a:xfrm>
        </p:spPr>
        <p:txBody>
          <a:bodyPr/>
          <a:lstStyle/>
          <a:p>
            <a:r>
              <a:rPr lang="en-US"/>
              <a:t>Principles </a:t>
            </a:r>
            <a:r>
              <a:rPr lang="en-US" dirty="0"/>
              <a:t>of Project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624403"/>
            <a:ext cx="5472000" cy="36485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Roles and responsibilities – what does a typical project structure look like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Stakeholder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Scope definition including requirements prioritization – how do you know when you are done 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Project plan - Task definition, documentation and management; key communication tool of responsibilities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Change request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RAID – Risks, Assumptions, Issues and Dependencies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E32A1-B7A5-A48E-9239-6A390907346E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667FA-7E57-814D-BB28-3E328A303630}"/>
              </a:ext>
            </a:extLst>
          </p:cNvPr>
          <p:cNvSpPr txBox="1"/>
          <p:nvPr/>
        </p:nvSpPr>
        <p:spPr>
          <a:xfrm>
            <a:off x="265745" y="3867675"/>
            <a:ext cx="30959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Heavy" panose="020B0903020102020204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Constantly asking and answering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Franklin Gothic Heavy" panose="020B0903020102020204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what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Franklin Gothic Heavy" panose="020B0903020102020204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who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Franklin Gothic Heavy" panose="020B0903020102020204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why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Franklin Gothic Heavy" panose="020B0903020102020204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Franklin Gothic Heavy" panose="020B0903020102020204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how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19F55-80D4-EADD-F285-7B7DB735D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F500-CF79-F8F9-F8C5-B6923BA0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12D04-487E-7840-35BB-319C5F7F4AA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944484"/>
          </a:xfrm>
        </p:spPr>
        <p:txBody>
          <a:bodyPr/>
          <a:lstStyle/>
          <a:p>
            <a:r>
              <a:rPr lang="en-US" dirty="0"/>
              <a:t>Clearly defining roles and responsibilities is crucial for teamwork, productivity and accountability.  It eliminates confusion, increases productivity and helps to create a healthier working environment.</a:t>
            </a:r>
          </a:p>
          <a:p>
            <a:r>
              <a:rPr lang="en-US" dirty="0"/>
              <a:t>Create the Project eco-system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668DAA-C440-BBFC-FE8B-269A46B5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E4CA2-04A0-D578-E02A-7466A51CE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32094"/>
            <a:ext cx="5472000" cy="360000"/>
          </a:xfrm>
        </p:spPr>
        <p:txBody>
          <a:bodyPr/>
          <a:lstStyle/>
          <a:p>
            <a:r>
              <a:rPr lang="en-US" dirty="0"/>
              <a:t>Typical technology project team roles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010B51-5D95-D534-4E8B-E52F9F00E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26073"/>
            <a:ext cx="5472000" cy="2194694"/>
          </a:xfrm>
        </p:spPr>
        <p:txBody>
          <a:bodyPr/>
          <a:lstStyle/>
          <a:p>
            <a:r>
              <a:rPr lang="en-US" dirty="0"/>
              <a:t>Project Manager</a:t>
            </a:r>
          </a:p>
          <a:p>
            <a:r>
              <a:rPr lang="en-US" dirty="0"/>
              <a:t>Architect/solution design/technical analysts</a:t>
            </a:r>
          </a:p>
          <a:p>
            <a:r>
              <a:rPr lang="en-US" dirty="0"/>
              <a:t>Developers/ Engineers</a:t>
            </a:r>
          </a:p>
          <a:p>
            <a:r>
              <a:rPr lang="en-US" dirty="0"/>
              <a:t>Test Manager and testers</a:t>
            </a:r>
          </a:p>
          <a:p>
            <a:r>
              <a:rPr lang="en-US" dirty="0"/>
              <a:t>Implementation Manager / Transition manager</a:t>
            </a:r>
          </a:p>
          <a:p>
            <a:r>
              <a:rPr lang="en-US" dirty="0"/>
              <a:t>Resources not part of the project team but their knowledge &amp; advice are required e.g. Network security consultant to review the internet facing component of the solution design.</a:t>
            </a:r>
          </a:p>
          <a:p>
            <a:r>
              <a:rPr lang="en-US" dirty="0"/>
              <a:t>Projects may require specialist skills e.g. data migration projects will require a substantial team of data architects and analysts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F27CD9-F352-63F3-EB09-775D8E0A5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E05D9F9-70D9-F6E5-5F6F-2B7F2F7D9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E6959E-3B2F-AB17-CCA6-5EE53F8BB0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32619"/>
            <a:ext cx="5472000" cy="358775"/>
          </a:xfrm>
        </p:spPr>
        <p:txBody>
          <a:bodyPr/>
          <a:lstStyle/>
          <a:p>
            <a:r>
              <a:rPr lang="en-US" dirty="0"/>
              <a:t>Key considerations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BD0954-8EC7-5511-9CCD-45E83078AC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767344"/>
            <a:ext cx="5472113" cy="3604007"/>
          </a:xfrm>
        </p:spPr>
        <p:txBody>
          <a:bodyPr/>
          <a:lstStyle/>
          <a:p>
            <a:r>
              <a:rPr lang="en-US" dirty="0"/>
              <a:t>The client must also have assigned key roles and responsibilities</a:t>
            </a:r>
          </a:p>
          <a:p>
            <a:r>
              <a:rPr lang="en-US" dirty="0"/>
              <a:t>A team is made up of individuals – motivated, authorized and enabled</a:t>
            </a:r>
          </a:p>
          <a:p>
            <a:r>
              <a:rPr lang="en-US" dirty="0"/>
              <a:t>Clear role definitions is essential – people react well when they know their boundaries</a:t>
            </a:r>
          </a:p>
          <a:p>
            <a:r>
              <a:rPr lang="en-US" dirty="0"/>
              <a:t>‘You are only as good as the people around you’</a:t>
            </a:r>
          </a:p>
          <a:p>
            <a:r>
              <a:rPr lang="en-US" dirty="0"/>
              <a:t>Must maintain ‘intellectual control’ across all aspects of the project – technical and management</a:t>
            </a:r>
          </a:p>
          <a:p>
            <a:r>
              <a:rPr lang="en-US" dirty="0"/>
              <a:t>Is it a self policing eco-system ?</a:t>
            </a:r>
          </a:p>
          <a:p>
            <a:r>
              <a:rPr lang="en-US" dirty="0"/>
              <a:t>Celebrate success !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28B2BE-0262-AF5B-6BBA-19E26D6927B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5506B2-E031-3C73-AFB8-E5DD5735BC4B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74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6579A-7D3E-0D98-8011-F262C3CB4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0E91-273D-6032-5CE7-27104350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24AE5-8019-B553-0702-698976B5CE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7999"/>
            <a:ext cx="9736328" cy="1109509"/>
          </a:xfrm>
        </p:spPr>
        <p:txBody>
          <a:bodyPr/>
          <a:lstStyle/>
          <a:p>
            <a:r>
              <a:rPr lang="en-US" dirty="0"/>
              <a:t>It is hard to under-estimate the importance of continual, strong stakeholder management.  </a:t>
            </a:r>
          </a:p>
          <a:p>
            <a:r>
              <a:rPr lang="en-US" dirty="0"/>
              <a:t>Identify key people – Who is key beneficiary ?</a:t>
            </a:r>
          </a:p>
          <a:p>
            <a:r>
              <a:rPr lang="en-US" dirty="0"/>
              <a:t>Who is funding the project ?  What is the funding source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EE7AE0-C094-F6FA-497B-C528A3F16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CB7BF-D18D-31C5-BFDD-423706310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/>
              <a:t>Why is this important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FD771C-BDC6-E772-32F2-516C9C6A6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7"/>
            <a:ext cx="5472000" cy="3420583"/>
          </a:xfrm>
        </p:spPr>
        <p:txBody>
          <a:bodyPr/>
          <a:lstStyle/>
          <a:p>
            <a:r>
              <a:rPr lang="en-US" dirty="0"/>
              <a:t>In identifying the ‘who’ it helps to define the ‘why’ </a:t>
            </a:r>
          </a:p>
          <a:p>
            <a:r>
              <a:rPr lang="en-US" dirty="0"/>
              <a:t>Strong relationships with your stakeholders are essential to get through the tough times.</a:t>
            </a:r>
          </a:p>
          <a:p>
            <a:r>
              <a:rPr lang="en-US" dirty="0"/>
              <a:t>It becomes a collaboration rather than transactional.</a:t>
            </a:r>
          </a:p>
          <a:p>
            <a:r>
              <a:rPr lang="en-US" dirty="0"/>
              <a:t>Influence business outcomes with technical opportunities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Walk in the shoes of your stakeholders – what pressure are they under ?</a:t>
            </a:r>
          </a:p>
          <a:p>
            <a:r>
              <a:rPr lang="en-US" dirty="0"/>
              <a:t>Understand the business case  =&gt; Pre-empt requirements</a:t>
            </a:r>
          </a:p>
          <a:p>
            <a:r>
              <a:rPr lang="en-US" dirty="0"/>
              <a:t>This includes the contractors / sub providers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B6A1A4-26CF-894B-B72B-351238F22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C8DEB-20E8-E52B-0C2E-D7292F7E1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2440E0-0EE2-D4C6-2174-8302633C3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/>
          <a:lstStyle/>
          <a:p>
            <a:r>
              <a:rPr lang="en-US" dirty="0"/>
              <a:t>It is bad when.....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AC06D8-4041-AE33-6C73-6C8C8B6262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/>
          <a:lstStyle/>
          <a:p>
            <a:r>
              <a:rPr lang="en-US" dirty="0"/>
              <a:t>Trust is broken</a:t>
            </a:r>
          </a:p>
          <a:p>
            <a:r>
              <a:rPr lang="en-US" dirty="0"/>
              <a:t>Stakeholders disengage – non-attendance at meetings, sending unauthorized subordinates</a:t>
            </a:r>
          </a:p>
          <a:p>
            <a:r>
              <a:rPr lang="en-US" dirty="0"/>
              <a:t>Lawyers are sitting in technical meetings with a copy of the contract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20C9A2-2356-EAFD-4D9D-EC5F82C72BA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00F7F-9283-048D-C346-A7A9508AB8E8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23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BA595-A747-3154-3090-576E0EAEE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D5AC-5DDC-6453-C260-ED29456F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RACI matrix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B4101-71B6-AEC6-E071-7C44D0B6F8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7999"/>
            <a:ext cx="11071938" cy="977495"/>
          </a:xfrm>
        </p:spPr>
        <p:txBody>
          <a:bodyPr/>
          <a:lstStyle/>
          <a:p>
            <a:r>
              <a:rPr lang="en-US" dirty="0"/>
              <a:t>Construct a stakeholder map classifying stakeholders into key groups – RACI This includes the team members and stakeholders – clear roles and responsibilities are crucial</a:t>
            </a:r>
          </a:p>
          <a:p>
            <a:r>
              <a:rPr lang="en-US" dirty="0"/>
              <a:t>Responsibility and accountability must be accompanied with authority -  </a:t>
            </a:r>
            <a:r>
              <a:rPr lang="en-US" b="1" i="1" dirty="0"/>
              <a:t>ENABLE SUCCESS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590EB8-3DC5-AAAE-E2B7-AC2C67D45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136C0-1DB4-B29C-3C41-B974AF2E0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/>
              <a:t>Key stakeholder groups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52BD86-B32A-2304-2C85-CB9D3F066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7"/>
            <a:ext cx="4998982" cy="3700945"/>
          </a:xfrm>
        </p:spPr>
        <p:txBody>
          <a:bodyPr/>
          <a:lstStyle/>
          <a:p>
            <a:r>
              <a:rPr lang="en-US" dirty="0"/>
              <a:t>Responsible – can be person, people or team.  But prefer a single person / team.  Every task must have at least 1 responsible assignee.</a:t>
            </a:r>
          </a:p>
          <a:p>
            <a:r>
              <a:rPr lang="en-US" dirty="0"/>
              <a:t>Accountable – there should be only 1 accountable person per task</a:t>
            </a:r>
          </a:p>
          <a:p>
            <a:r>
              <a:rPr lang="en-US" dirty="0"/>
              <a:t>Consulted – individuals or teams whose knowledge, input or opinions are required.  Typically, subject matter experts not part of the immediate project team.</a:t>
            </a:r>
          </a:p>
          <a:p>
            <a:r>
              <a:rPr lang="en-US" dirty="0"/>
              <a:t>Informed – individuals or team who need to be kept up to date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D2C84-63F1-B17C-6108-D80950EB2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3FEDCD9-632A-6900-6A9F-9564D8B4F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97B883-D982-9E69-7C7D-BEE0D5D30D7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CD3D1-D91C-4ECC-FFB1-6B44EAD33510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5B17D6D-8121-A1B4-907B-59E0057E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07" y="2502777"/>
            <a:ext cx="6352276" cy="39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4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729A2-6707-5C74-809E-8BD8F0B27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CB919-97E4-77B4-16A5-355E6A81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00" y="428166"/>
            <a:ext cx="11340000" cy="432000"/>
          </a:xfrm>
        </p:spPr>
        <p:txBody>
          <a:bodyPr/>
          <a:lstStyle/>
          <a:p>
            <a:r>
              <a:rPr lang="en-AU" dirty="0"/>
              <a:t>What is the difference between Accountability and Responsibility 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F18C1-9BD3-F10F-A567-0EC7E9CF8C4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7999"/>
            <a:ext cx="11339513" cy="944483"/>
          </a:xfrm>
        </p:spPr>
        <p:txBody>
          <a:bodyPr/>
          <a:lstStyle/>
          <a:p>
            <a:r>
              <a:rPr lang="en-US" dirty="0"/>
              <a:t>Responsibility is about the duties and tasks assigned to an individual or team doing the work, while accountability is about being answerable for the results and consequences of those tasks. </a:t>
            </a:r>
          </a:p>
          <a:p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FA6A79-6CF6-F761-138E-D96610435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71B6F-1B55-0781-502A-B8457B95A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/>
              <a:t>What does it look like in practice 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8F08BE-2554-86FB-DA06-372B3DA73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/>
              <a:t>Responsibility can be assigned to an individual or a team.</a:t>
            </a:r>
          </a:p>
          <a:p>
            <a:r>
              <a:rPr lang="en-US" dirty="0"/>
              <a:t>Accountability is held by a single individual</a:t>
            </a:r>
          </a:p>
          <a:p>
            <a:r>
              <a:rPr lang="en-US" dirty="0"/>
              <a:t>Responsible teams and team members will ultimately report to the accountable person. </a:t>
            </a:r>
          </a:p>
          <a:p>
            <a:r>
              <a:rPr lang="en-US" dirty="0"/>
              <a:t>Must be accompanied by appropriate AUTHORITY</a:t>
            </a:r>
          </a:p>
          <a:p>
            <a:pPr lvl="1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DC6FD8-7406-A583-35FA-BF91454B1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66A3E1E-13B8-BBE2-F6D2-5BB080B41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708DC9-7542-1836-8E29-7E8649267B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/>
          <a:lstStyle/>
          <a:p>
            <a:r>
              <a:rPr lang="en-US" dirty="0"/>
              <a:t>BEWARE !!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9D133A-7A84-64F3-9AD0-08049D7464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/>
          <a:lstStyle/>
          <a:p>
            <a:r>
              <a:rPr lang="en-US" dirty="0"/>
              <a:t>Delegated Accountability or Responsibility – did it come with delegated authority ?  </a:t>
            </a:r>
          </a:p>
          <a:p>
            <a:r>
              <a:rPr lang="en-US" dirty="0"/>
              <a:t>Did it come with the right people / teams ?</a:t>
            </a:r>
          </a:p>
          <a:p>
            <a:r>
              <a:rPr lang="en-US" dirty="0"/>
              <a:t>Is the delegation ENABLED to be successful ?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F3FB42-9D0A-5297-A55C-201A6DB327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B2BA8-A718-2054-01AF-F25C290C3BE7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376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0522-5592-A8BC-CEF9-23C30E86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does it look like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B97F1-5927-65C5-05AA-611AA15B7D3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26FE5-BCD6-F8A4-7238-06E8AA13A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202143"/>
            <a:ext cx="5300660" cy="2894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C67F1-DDCF-FB10-878C-D563FA062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419" y="2248876"/>
            <a:ext cx="6445581" cy="4000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F372E6-68BC-2341-FED1-05C32D7C6E4C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E6D536-5B00-11A8-EA5E-CF54B4EC0416}"/>
                  </a:ext>
                </a:extLst>
              </p14:cNvPr>
              <p14:cNvContentPartPr/>
              <p14:nvPr/>
            </p14:nvContentPartPr>
            <p14:xfrm>
              <a:off x="6613167" y="3900860"/>
              <a:ext cx="574920" cy="1858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E6D536-5B00-11A8-EA5E-CF54B4EC04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7047" y="3894740"/>
                <a:ext cx="587160" cy="18709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29084E5-73AD-F5D0-B70B-F943FF9960D4}"/>
              </a:ext>
            </a:extLst>
          </p:cNvPr>
          <p:cNvSpPr/>
          <p:nvPr/>
        </p:nvSpPr>
        <p:spPr>
          <a:xfrm>
            <a:off x="7697971" y="1337956"/>
            <a:ext cx="3019647" cy="1145553"/>
          </a:xfrm>
          <a:prstGeom prst="wedgeRoundRectCallout">
            <a:avLst>
              <a:gd name="adj1" fmla="val -72842"/>
              <a:gd name="adj2" fmla="val 174518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B8E18C-8650-2977-31E9-8BE82D6D2624}"/>
              </a:ext>
            </a:extLst>
          </p:cNvPr>
          <p:cNvSpPr txBox="1"/>
          <p:nvPr/>
        </p:nvSpPr>
        <p:spPr>
          <a:xfrm>
            <a:off x="7910622" y="1626781"/>
            <a:ext cx="2081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! Multiple accountable parties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307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00" y="428166"/>
            <a:ext cx="11340000" cy="432000"/>
          </a:xfrm>
        </p:spPr>
        <p:txBody>
          <a:bodyPr/>
          <a:lstStyle/>
          <a:p>
            <a:r>
              <a:rPr lang="en-US" dirty="0"/>
              <a:t>Scope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7999"/>
            <a:ext cx="11339513" cy="944483"/>
          </a:xfrm>
        </p:spPr>
        <p:txBody>
          <a:bodyPr/>
          <a:lstStyle/>
          <a:p>
            <a:r>
              <a:rPr lang="en-US" dirty="0"/>
              <a:t>How do you know when you are done ?</a:t>
            </a:r>
          </a:p>
          <a:p>
            <a:r>
              <a:rPr lang="en-US" dirty="0"/>
              <a:t>Identifies and enables </a:t>
            </a:r>
            <a:r>
              <a:rPr lang="en-US" dirty="0" err="1"/>
              <a:t>Prioritisation</a:t>
            </a:r>
            <a:r>
              <a:rPr lang="en-US" dirty="0"/>
              <a:t> decisions – you simply cannot do it all.</a:t>
            </a:r>
          </a:p>
          <a:p>
            <a:r>
              <a:rPr lang="en-US" dirty="0"/>
              <a:t>Regardless of chosen project methodology, this needs to be done with discipline.  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/>
              <a:t>What and why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/>
              <a:t>This is your ‘contract’ with your client</a:t>
            </a:r>
          </a:p>
          <a:p>
            <a:r>
              <a:rPr lang="en-US" dirty="0"/>
              <a:t>It is the basis of your estimates of time and cost.</a:t>
            </a:r>
          </a:p>
          <a:p>
            <a:r>
              <a:rPr lang="en-US" dirty="0"/>
              <a:t>It enables expectations to be managed and further changes to be quantified against a baseline.</a:t>
            </a:r>
          </a:p>
          <a:p>
            <a:r>
              <a:rPr lang="en-US" dirty="0"/>
              <a:t>Ensure Service Management is considered in scope – extremely expensive to add it in later</a:t>
            </a:r>
          </a:p>
          <a:p>
            <a:r>
              <a:rPr lang="en-US" dirty="0"/>
              <a:t>Clearly state what is IN SCOPE.  Equally important – state what is OUT OF SCOPE.</a:t>
            </a:r>
          </a:p>
          <a:p>
            <a:pPr lvl="1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/>
          <a:lstStyle/>
          <a:p>
            <a:r>
              <a:rPr lang="en-US" dirty="0"/>
              <a:t>What happens if it is not done 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/>
          <a:lstStyle/>
          <a:p>
            <a:r>
              <a:rPr lang="en-US" dirty="0"/>
              <a:t>There is nothing to measure against.</a:t>
            </a:r>
          </a:p>
          <a:p>
            <a:r>
              <a:rPr lang="en-US" dirty="0"/>
              <a:t>Changing requirements cannot be recognized and managed</a:t>
            </a:r>
          </a:p>
          <a:p>
            <a:r>
              <a:rPr lang="en-US" dirty="0"/>
              <a:t>And this is how projects ‘fail’ - exceed budget and schedule.  </a:t>
            </a:r>
          </a:p>
          <a:p>
            <a:r>
              <a:rPr lang="en-US" b="1" dirty="0">
                <a:solidFill>
                  <a:srgbClr val="FF0000"/>
                </a:solidFill>
              </a:rPr>
              <a:t>RED FLAG </a:t>
            </a:r>
            <a:r>
              <a:rPr lang="en-US" dirty="0"/>
              <a:t>: Requirements expressed as ‘like’ something else without explicitly calling out </a:t>
            </a:r>
            <a:r>
              <a:rPr lang="en-US"/>
              <a:t>the requirement.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5624C-2E7D-B45F-1134-63E56151FDDA}"/>
              </a:ext>
            </a:extLst>
          </p:cNvPr>
          <p:cNvSpPr txBox="1"/>
          <p:nvPr/>
        </p:nvSpPr>
        <p:spPr>
          <a:xfrm>
            <a:off x="9992516" y="6397009"/>
            <a:ext cx="1671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675E8371-EC70-4345-8B64-A71003B56298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90D0D0-7C1D-47FF-A2F0-9937AA567A3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C245E38-7A2C-4D38-96FA-24EAC5F220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1527</TotalTime>
  <Words>1785</Words>
  <Application>Microsoft Office PowerPoint</Application>
  <PresentationFormat>Widescreen</PresentationFormat>
  <Paragraphs>192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Candara</vt:lpstr>
      <vt:lpstr>Corbel</vt:lpstr>
      <vt:lpstr>Franklin Gothic Heavy</vt:lpstr>
      <vt:lpstr>Times New Roman</vt:lpstr>
      <vt:lpstr>Wingdings</vt:lpstr>
      <vt:lpstr>Custom</vt:lpstr>
      <vt:lpstr>Project Management Bootcamp</vt:lpstr>
      <vt:lpstr>About Me</vt:lpstr>
      <vt:lpstr>What will we cover ?</vt:lpstr>
      <vt:lpstr>Roles and Responsibilities</vt:lpstr>
      <vt:lpstr>Stakeholder Management</vt:lpstr>
      <vt:lpstr>The RACI matrix</vt:lpstr>
      <vt:lpstr>What is the difference between Accountability and Responsibility ?</vt:lpstr>
      <vt:lpstr>What does it look like ?</vt:lpstr>
      <vt:lpstr>Scope Definition</vt:lpstr>
      <vt:lpstr>Project Planning</vt:lpstr>
      <vt:lpstr>Change Request Management</vt:lpstr>
      <vt:lpstr>RAID</vt:lpstr>
      <vt:lpstr>RAID - continued</vt:lpstr>
      <vt:lpstr>Risk Heat Map</vt:lpstr>
      <vt:lpstr>What else do you want to talk about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Maureen Ngeow</dc:creator>
  <cp:lastModifiedBy>Maureen Ngeow</cp:lastModifiedBy>
  <cp:revision>4</cp:revision>
  <dcterms:created xsi:type="dcterms:W3CDTF">2025-06-03T01:55:02Z</dcterms:created>
  <dcterms:modified xsi:type="dcterms:W3CDTF">2025-07-30T01:51:27Z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