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roid Sans Fallback" charset="0"/>
        <a:cs typeface="Droid Sans Fallback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roid Sans Fallback" charset="0"/>
        <a:cs typeface="Droid Sans Fallback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roid Sans Fallback" charset="0"/>
        <a:cs typeface="Droid Sans Fallback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roid Sans Fallback" charset="0"/>
        <a:cs typeface="Droid Sans Fallback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roid Sans Fallback" charset="0"/>
        <a:cs typeface="Droid Sans Fallback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roid Sans Fallback" charset="0"/>
        <a:cs typeface="Droid Sans Fallback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roid Sans Fallback" charset="0"/>
        <a:cs typeface="Droid Sans Fallback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roid Sans Fallback" charset="0"/>
        <a:cs typeface="Droid Sans Fallback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roid Sans Fallback" charset="0"/>
        <a:cs typeface="Droid Sans Fallback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182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CFDBDBF1-0CED-4BD1-8565-091FC7AB1D6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55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2EFD64CE-FAB1-4C46-B0C4-E7B665158CA3}" type="slidenum">
              <a:rPr lang="en-AU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1</a:t>
            </a:fld>
            <a:endParaRPr lang="en-AU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10824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2A4C2612-063D-4733-B828-8437F7EFB406}" type="slidenum">
              <a:rPr lang="en-AU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10</a:t>
            </a:fld>
            <a:endParaRPr lang="en-AU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225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55486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D21C90B4-4585-48E8-AD10-FFD08A10B9CC}" type="slidenum">
              <a:rPr lang="en-AU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11</a:t>
            </a:fld>
            <a:endParaRPr lang="en-AU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245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97311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D08561E0-BE6B-4431-829F-62E30682A280}" type="slidenum">
              <a:rPr lang="en-AU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12</a:t>
            </a:fld>
            <a:endParaRPr lang="en-AU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266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49245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F58B8FAC-7909-4795-8203-AD6AE23FE2A9}" type="slidenum">
              <a:rPr lang="en-AU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13</a:t>
            </a:fld>
            <a:endParaRPr lang="en-AU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286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6010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BBA937FB-AEE4-47F2-B475-6B051A6EC031}" type="slidenum">
              <a:rPr lang="en-AU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14</a:t>
            </a:fld>
            <a:endParaRPr lang="en-AU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07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524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6ABE22C6-C0C3-410E-828B-F0C5F1CBEE7B}" type="slidenum">
              <a:rPr lang="en-AU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15</a:t>
            </a:fld>
            <a:endParaRPr lang="en-AU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27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55570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F9042D46-9A9C-46AE-AFA4-E8528C75494F}" type="slidenum">
              <a:rPr lang="en-AU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16</a:t>
            </a:fld>
            <a:endParaRPr lang="en-AU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48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4636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DA73F640-9D6F-4D42-813D-CA7715D3A1F9}" type="slidenum">
              <a:rPr lang="en-AU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17</a:t>
            </a:fld>
            <a:endParaRPr lang="en-AU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68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225525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D687541F-B8E5-4A29-B67F-7D25FD290613}" type="slidenum">
              <a:rPr lang="en-AU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18</a:t>
            </a:fld>
            <a:endParaRPr lang="en-AU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89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67229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B527F619-B9DC-48B7-955E-10C4D5A2AA97}" type="slidenum">
              <a:rPr lang="en-AU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19</a:t>
            </a:fld>
            <a:endParaRPr lang="en-AU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409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5720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FF61B395-FF9D-4A52-89EE-B960DF5C96F9}" type="slidenum">
              <a:rPr lang="en-AU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2</a:t>
            </a:fld>
            <a:endParaRPr lang="en-AU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954431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902058EB-9FE6-4FFC-8DE7-10F6C9403323}" type="slidenum">
              <a:rPr lang="en-AU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20</a:t>
            </a:fld>
            <a:endParaRPr lang="en-AU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430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64801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FDBA4CE1-EA7C-4B7E-B6B4-D878052D55E0}" type="slidenum">
              <a:rPr lang="en-AU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21</a:t>
            </a:fld>
            <a:endParaRPr lang="en-AU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450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381986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CFBDCB8F-18CE-4F06-8B58-6E0C6007A6AB}" type="slidenum">
              <a:rPr lang="en-AU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22</a:t>
            </a:fld>
            <a:endParaRPr lang="en-AU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471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80544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A51E7C8B-541C-4FBF-B27D-D12043D55774}" type="slidenum">
              <a:rPr lang="en-AU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23</a:t>
            </a:fld>
            <a:endParaRPr lang="en-AU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491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60247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215D39A3-B079-4F33-A5CB-B0E2D02830AA}" type="slidenum">
              <a:rPr lang="en-AU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24</a:t>
            </a:fld>
            <a:endParaRPr lang="en-AU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532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32083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9164ECBC-27C1-40A9-B6E4-136EADDE8C6C}" type="slidenum">
              <a:rPr lang="en-AU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25</a:t>
            </a:fld>
            <a:endParaRPr lang="en-AU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552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57270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47CB6A2E-E7D6-4834-AB29-71A715D46603}" type="slidenum">
              <a:rPr lang="en-AU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26</a:t>
            </a:fld>
            <a:endParaRPr lang="en-AU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573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055955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FF6B950A-0079-4379-ADE8-EB97DF38F94A}" type="slidenum">
              <a:rPr lang="en-AU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27</a:t>
            </a:fld>
            <a:endParaRPr lang="en-AU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593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57393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49332872-677F-438A-BDA3-15648582B37F}" type="slidenum">
              <a:rPr lang="en-AU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28</a:t>
            </a:fld>
            <a:endParaRPr lang="en-AU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614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446904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9686B40E-FBA9-4513-89E9-A55A1BE62425}" type="slidenum">
              <a:rPr lang="en-AU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29</a:t>
            </a:fld>
            <a:endParaRPr lang="en-AU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634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00837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F9AB744C-4112-4065-BEA6-BC28D5DABE1C}" type="slidenum">
              <a:rPr lang="en-AU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3</a:t>
            </a:fld>
            <a:endParaRPr lang="en-AU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81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666675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0C59832C-67C4-4CBA-890A-859920B21556}" type="slidenum">
              <a:rPr lang="en-AU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30</a:t>
            </a:fld>
            <a:endParaRPr lang="en-AU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655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55264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A04C0672-74BB-4F5F-848E-33A610D2AD6C}" type="slidenum">
              <a:rPr lang="en-AU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31</a:t>
            </a:fld>
            <a:endParaRPr lang="en-AU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675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50742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33FBB640-70D9-4556-ACDA-FD86C6DF9A1E}" type="slidenum">
              <a:rPr lang="en-AU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32</a:t>
            </a:fld>
            <a:endParaRPr lang="en-AU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696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01095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532DC550-2199-4D9C-9F32-BC2CDAA86A7A}" type="slidenum">
              <a:rPr lang="en-AU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33</a:t>
            </a:fld>
            <a:endParaRPr lang="en-AU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716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781340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5EF8C1CC-8807-4E31-8AB9-60C86BBC0368}" type="slidenum">
              <a:rPr lang="en-AU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34</a:t>
            </a:fld>
            <a:endParaRPr lang="en-AU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737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713053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3824EF55-D947-4C36-A2EA-D843D3941FD6}" type="slidenum">
              <a:rPr lang="en-AU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35</a:t>
            </a:fld>
            <a:endParaRPr lang="en-AU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757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706601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9AFE1D3C-F41A-4DDC-84E8-AC36FD6109EB}" type="slidenum">
              <a:rPr lang="en-AU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36</a:t>
            </a:fld>
            <a:endParaRPr lang="en-AU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778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298485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55DDDEAC-6F9A-41ED-88AA-1D2AA05E3E17}" type="slidenum">
              <a:rPr lang="en-AU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37</a:t>
            </a:fld>
            <a:endParaRPr lang="en-AU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798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553162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06AAFC77-C3AC-48CE-BCF0-8FFCFDAF9D0A}" type="slidenum">
              <a:rPr lang="en-AU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38</a:t>
            </a:fld>
            <a:endParaRPr lang="en-AU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819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285737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4119CA8C-5A11-470B-BC41-781D6371AB96}" type="slidenum">
              <a:rPr lang="en-AU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39</a:t>
            </a:fld>
            <a:endParaRPr lang="en-AU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21221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CE802078-357A-46DE-9300-91DCB08DB1AF}" type="slidenum">
              <a:rPr lang="en-AU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4</a:t>
            </a:fld>
            <a:endParaRPr lang="en-AU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102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32957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04B43525-1F70-42F7-9AD2-C56DB6AACE83}" type="slidenum">
              <a:rPr lang="en-AU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40</a:t>
            </a:fld>
            <a:endParaRPr lang="en-AU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860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44904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9C5701C7-8EF0-4E29-8E63-C91B6F898426}" type="slidenum">
              <a:rPr lang="en-AU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41</a:t>
            </a:fld>
            <a:endParaRPr lang="en-AU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880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606887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58D08D51-C7F4-4FE0-8901-E4A43F0D4E90}" type="slidenum">
              <a:rPr lang="en-AU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42</a:t>
            </a:fld>
            <a:endParaRPr lang="en-AU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901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4611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898C151A-FDE8-4FFC-A9BF-4AAA27B57332}" type="slidenum">
              <a:rPr lang="en-AU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43</a:t>
            </a:fld>
            <a:endParaRPr lang="en-AU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921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9738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DDCC34CF-6616-44AA-85EC-5AE1E6BAE436}" type="slidenum">
              <a:rPr lang="en-AU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44</a:t>
            </a:fld>
            <a:endParaRPr lang="en-AU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942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43240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C1B361AB-87A3-4CFF-9865-F1A283333925}" type="slidenum">
              <a:rPr lang="en-AU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5</a:t>
            </a:fld>
            <a:endParaRPr lang="en-AU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122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8433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41F23485-5D4A-40B6-9991-0FD6D658173D}" type="slidenum">
              <a:rPr lang="en-AU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6</a:t>
            </a:fld>
            <a:endParaRPr lang="en-AU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143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43423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C754E141-4E3A-4C68-90EA-00CFBC628FD5}" type="slidenum">
              <a:rPr lang="en-AU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7</a:t>
            </a:fld>
            <a:endParaRPr lang="en-AU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163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05939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8420EE06-7D53-4B42-B3F0-25526FF59663}" type="slidenum">
              <a:rPr lang="en-AU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8</a:t>
            </a:fld>
            <a:endParaRPr lang="en-AU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184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56856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164BBACB-04E8-4452-AC90-E213EE7E3643}" type="slidenum">
              <a:rPr lang="en-AU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9</a:t>
            </a:fld>
            <a:endParaRPr lang="en-AU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20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86362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228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499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5275" y="1655763"/>
            <a:ext cx="2065338" cy="457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7675" y="1655763"/>
            <a:ext cx="6045200" cy="457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846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549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503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7675" y="2663825"/>
            <a:ext cx="4037013" cy="357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088" y="2663825"/>
            <a:ext cx="4038600" cy="357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592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0316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9190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46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643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4763" y="6543675"/>
            <a:ext cx="9163051" cy="325438"/>
          </a:xfrm>
          <a:prstGeom prst="rect">
            <a:avLst/>
          </a:prstGeom>
          <a:solidFill>
            <a:srgbClr val="CE701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400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6746875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AU" sz="800" b="1" smtClean="0">
                <a:solidFill>
                  <a:srgbClr val="FFFFFF"/>
                </a:solidFill>
                <a:latin typeface="Georgia" panose="02040502050405020303" pitchFamily="18" charset="0"/>
                <a:ea typeface="ヒラギノ角ゴ ProN W3" charset="0"/>
                <a:cs typeface="ヒラギノ角ゴ ProN W3" charset="0"/>
              </a:rPr>
              <a:t>                                                      |      </a:t>
            </a:r>
            <a:fld id="{85E37415-056F-49AE-AA9C-A793B6AB012C}" type="slidenum">
              <a:rPr lang="en-AU" sz="800" b="1" smtClean="0">
                <a:solidFill>
                  <a:srgbClr val="FFFFFF"/>
                </a:solidFill>
                <a:latin typeface="Georgia" panose="02040502050405020303" pitchFamily="18" charset="0"/>
                <a:ea typeface="ヒラギノ角ゴ ProN W3" charset="0"/>
                <a:cs typeface="ヒラギノ角ゴ ProN W3" charset="0"/>
              </a:rPr>
              <a:pPr marL="6746875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t>‹#›</a:t>
            </a:fld>
            <a:endParaRPr lang="en-AU" sz="800" b="1" smtClean="0">
              <a:solidFill>
                <a:srgbClr val="FFFFFF"/>
              </a:solidFill>
              <a:latin typeface="Georgia" panose="02040502050405020303" pitchFamily="18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9161463" cy="107950"/>
          </a:xfrm>
          <a:prstGeom prst="rect">
            <a:avLst/>
          </a:prstGeom>
          <a:solidFill>
            <a:srgbClr val="CE701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AU"/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86"/>
          <a:stretch>
            <a:fillRect/>
          </a:stretch>
        </p:blipFill>
        <p:spPr bwMode="auto">
          <a:xfrm>
            <a:off x="-41275" y="112713"/>
            <a:ext cx="9288463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-38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86"/>
          <a:stretch>
            <a:fillRect/>
          </a:stretch>
        </p:blipFill>
        <p:spPr bwMode="auto">
          <a:xfrm>
            <a:off x="-41275" y="112713"/>
            <a:ext cx="9288463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-38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0"/>
            <a:ext cx="9144000" cy="107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AU"/>
          </a:p>
        </p:txBody>
      </p:sp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86"/>
          <a:stretch>
            <a:fillRect/>
          </a:stretch>
        </p:blipFill>
        <p:spPr bwMode="auto">
          <a:xfrm>
            <a:off x="-41275" y="112713"/>
            <a:ext cx="9288463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-38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0" y="0"/>
            <a:ext cx="9144000" cy="107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AU"/>
          </a:p>
        </p:txBody>
      </p:sp>
      <p:pic>
        <p:nvPicPr>
          <p:cNvPr id="1033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86"/>
          <a:stretch>
            <a:fillRect/>
          </a:stretch>
        </p:blipFill>
        <p:spPr bwMode="auto">
          <a:xfrm>
            <a:off x="-41275" y="112713"/>
            <a:ext cx="9288463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-38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0" y="0"/>
            <a:ext cx="9144000" cy="107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AU"/>
          </a:p>
        </p:txBody>
      </p:sp>
      <p:pic>
        <p:nvPicPr>
          <p:cNvPr id="1035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86"/>
          <a:stretch>
            <a:fillRect/>
          </a:stretch>
        </p:blipFill>
        <p:spPr bwMode="auto">
          <a:xfrm>
            <a:off x="-41275" y="112713"/>
            <a:ext cx="9288463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-38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0" y="0"/>
            <a:ext cx="9144000" cy="107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AU"/>
          </a:p>
        </p:txBody>
      </p:sp>
      <p:pic>
        <p:nvPicPr>
          <p:cNvPr id="1037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86"/>
          <a:stretch>
            <a:fillRect/>
          </a:stretch>
        </p:blipFill>
        <p:spPr bwMode="auto">
          <a:xfrm>
            <a:off x="-41275" y="112713"/>
            <a:ext cx="9288463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-38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4140200" y="6524625"/>
            <a:ext cx="38877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AU" sz="1000" b="1" smtClean="0">
                <a:solidFill>
                  <a:srgbClr val="FFFFFF"/>
                </a:solidFill>
                <a:latin typeface="Calibri" panose="020F0502020204030204" pitchFamily="34" charset="0"/>
              </a:rPr>
              <a:t>CITS2401 Computer Analysis &amp; Visualisation</a:t>
            </a:r>
          </a:p>
        </p:txBody>
      </p:sp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0" y="0"/>
            <a:ext cx="9161463" cy="107950"/>
          </a:xfrm>
          <a:prstGeom prst="rect">
            <a:avLst/>
          </a:prstGeom>
          <a:solidFill>
            <a:srgbClr val="CE701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AU"/>
          </a:p>
        </p:txBody>
      </p:sp>
      <p:sp>
        <p:nvSpPr>
          <p:cNvPr id="1040" name="Rectangle 15"/>
          <p:cNvSpPr>
            <a:spLocks noChangeArrowheads="1"/>
          </p:cNvSpPr>
          <p:nvPr/>
        </p:nvSpPr>
        <p:spPr bwMode="auto">
          <a:xfrm>
            <a:off x="0" y="0"/>
            <a:ext cx="9144000" cy="107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AU"/>
          </a:p>
        </p:txBody>
      </p:sp>
      <p:pic>
        <p:nvPicPr>
          <p:cNvPr id="1041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86"/>
          <a:stretch>
            <a:fillRect/>
          </a:stretch>
        </p:blipFill>
        <p:spPr bwMode="auto">
          <a:xfrm>
            <a:off x="-41275" y="112713"/>
            <a:ext cx="9288463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-38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2" name="Rectangle 17"/>
          <p:cNvSpPr>
            <a:spLocks noChangeArrowheads="1"/>
          </p:cNvSpPr>
          <p:nvPr/>
        </p:nvSpPr>
        <p:spPr bwMode="auto">
          <a:xfrm>
            <a:off x="19050" y="7938"/>
            <a:ext cx="9161463" cy="107950"/>
          </a:xfrm>
          <a:prstGeom prst="rect">
            <a:avLst/>
          </a:prstGeom>
          <a:solidFill>
            <a:srgbClr val="CE701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AU"/>
          </a:p>
        </p:txBody>
      </p:sp>
      <p:pic>
        <p:nvPicPr>
          <p:cNvPr id="1043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86"/>
          <a:stretch>
            <a:fillRect/>
          </a:stretch>
        </p:blipFill>
        <p:spPr bwMode="auto">
          <a:xfrm>
            <a:off x="-41275" y="112713"/>
            <a:ext cx="9288463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-38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4" name="Picture 1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86"/>
          <a:stretch>
            <a:fillRect/>
          </a:stretch>
        </p:blipFill>
        <p:spPr bwMode="auto">
          <a:xfrm>
            <a:off x="-41275" y="112713"/>
            <a:ext cx="9288463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-38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5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482600" y="1655763"/>
            <a:ext cx="8228013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formatClick to edit Master title style</a:t>
            </a:r>
          </a:p>
        </p:txBody>
      </p:sp>
      <p:sp>
        <p:nvSpPr>
          <p:cNvPr id="1046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7675" y="2663825"/>
            <a:ext cx="8228013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LevelClick to edit Master text styles</a:t>
            </a:r>
          </a:p>
          <a:p>
            <a:pPr lvl="4"/>
            <a:r>
              <a:rPr lang="en-GB" smtClean="0"/>
              <a:t>Second level</a:t>
            </a:r>
          </a:p>
          <a:p>
            <a:pPr lvl="4"/>
            <a:r>
              <a:rPr lang="en-GB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1A1A1A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1A1A1A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1A1A1A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384175" y="4149725"/>
            <a:ext cx="4254500" cy="719138"/>
          </a:xfrm>
          <a:gradFill rotWithShape="0">
            <a:gsLst>
              <a:gs pos="0">
                <a:srgbClr val="5E9EFF"/>
              </a:gs>
              <a:gs pos="100000">
                <a:srgbClr val="85C2FF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en-US" sz="2800" b="1" smtClean="0">
                <a:solidFill>
                  <a:srgbClr val="1A1A1A"/>
                </a:solidFill>
              </a:rPr>
              <a:t>Interpolation and curve fitting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84175" y="3500438"/>
            <a:ext cx="4238625" cy="503237"/>
          </a:xfrm>
          <a:prstGeom prst="rect">
            <a:avLst/>
          </a:prstGeom>
          <a:gradFill rotWithShape="0">
            <a:gsLst>
              <a:gs pos="0">
                <a:srgbClr val="A1E0E5"/>
              </a:gs>
              <a:gs pos="100000">
                <a:srgbClr val="C6EAE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488"/>
              </a:spcBef>
            </a:pPr>
            <a:r>
              <a:rPr lang="en-US" sz="2400" dirty="0">
                <a:solidFill>
                  <a:srgbClr val="1A1A1A"/>
                </a:solidFill>
                <a:ea typeface="ＭＳ Ｐゴシック" panose="020B0600070205080204" pitchFamily="34" charset="-128"/>
              </a:rPr>
              <a:t>Lecture </a:t>
            </a:r>
            <a:r>
              <a:rPr lang="en-US" sz="2400" dirty="0" smtClean="0">
                <a:solidFill>
                  <a:srgbClr val="1A1A1A"/>
                </a:solidFill>
                <a:ea typeface="ＭＳ Ｐゴシック" panose="020B0600070205080204" pitchFamily="34" charset="-128"/>
              </a:rPr>
              <a:t>9</a:t>
            </a:r>
            <a:endParaRPr lang="en-US" sz="2400" dirty="0">
              <a:solidFill>
                <a:srgbClr val="1A1A1A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2960688"/>
            <a:ext cx="383222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0" y="1052513"/>
            <a:ext cx="9144000" cy="1223962"/>
          </a:xfrm>
          <a:prstGeom prst="rect">
            <a:avLst/>
          </a:prstGeom>
          <a:solidFill>
            <a:srgbClr val="304C87"/>
          </a:solidFill>
          <a:ln w="38160">
            <a:solidFill>
              <a:srgbClr val="FFFFFF"/>
            </a:solidFill>
            <a:round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45000" rIns="90000" bIns="45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AU" sz="2400">
                <a:solidFill>
                  <a:srgbClr val="FFFFFF"/>
                </a:solidFill>
              </a:rPr>
              <a:t>CITS2401</a:t>
            </a:r>
            <a:br>
              <a:rPr lang="en-AU" sz="2400">
                <a:solidFill>
                  <a:srgbClr val="FFFFFF"/>
                </a:solidFill>
              </a:rPr>
            </a:br>
            <a:r>
              <a:rPr lang="en-AU" sz="2400">
                <a:solidFill>
                  <a:srgbClr val="FFFFFF"/>
                </a:solidFill>
              </a:rPr>
              <a:t>Computer Analysis and Visualization</a:t>
            </a:r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3924300" y="2336800"/>
            <a:ext cx="5219700" cy="333375"/>
          </a:xfrm>
          <a:prstGeom prst="rect">
            <a:avLst/>
          </a:prstGeom>
          <a:solidFill>
            <a:srgbClr val="D2631E">
              <a:alpha val="6313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n-AU" sz="1600">
                <a:solidFill>
                  <a:srgbClr val="000000"/>
                </a:solidFill>
              </a:rPr>
              <a:t>School of Computer Science and Software Engineering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1655763"/>
            <a:ext cx="8229600" cy="719137"/>
          </a:xfrm>
        </p:spPr>
        <p:txBody>
          <a:bodyPr lIns="0" tIns="18669" rIns="0" bIns="0"/>
          <a:lstStyle/>
          <a:p>
            <a:pPr eaLnBrk="1" hangingPunct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Cubic spline interpolation (2)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7675" y="2663825"/>
            <a:ext cx="8229600" cy="3573463"/>
          </a:xfrm>
        </p:spPr>
        <p:txBody>
          <a:bodyPr lIns="0" tIns="16002" rIns="0" bIns="0"/>
          <a:lstStyle/>
          <a:p>
            <a:pPr marL="431800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Using numpy and scipy, interpolation is done in 2 steps:</a:t>
            </a:r>
          </a:p>
          <a:p>
            <a:pPr marL="863600" lvl="1" indent="-323850" eaLnBrk="1" hangingPunct="1">
              <a:lnSpc>
                <a:spcPct val="94000"/>
              </a:lnSpc>
              <a:buSzPct val="75000"/>
              <a:buFont typeface="Symbol" panose="05050102010706020507" pitchFamily="18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>
                <a:latin typeface="Courier New" panose="02070309020205020404" pitchFamily="49" charset="0"/>
              </a:rPr>
              <a:t>scipy.interpolate.splrep(x_pts, y_pts)</a:t>
            </a:r>
            <a:r>
              <a:rPr lang="en-US" smtClean="0"/>
              <a:t> – returns a tuple representing the spline formulas needed</a:t>
            </a:r>
          </a:p>
          <a:p>
            <a:pPr marL="863600" lvl="1" indent="-323850" eaLnBrk="1" hangingPunct="1">
              <a:lnSpc>
                <a:spcPct val="94000"/>
              </a:lnSpc>
              <a:buSzPct val="75000"/>
              <a:buFont typeface="Symbol" panose="05050102010706020507" pitchFamily="18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>
                <a:latin typeface="Courier New" panose="02070309020205020404" pitchFamily="49" charset="0"/>
              </a:rPr>
              <a:t>scipy.interpolate.splev(x_vals, splines)</a:t>
            </a:r>
            <a:r>
              <a:rPr lang="en-US" smtClean="0"/>
              <a:t> ("spline evaluate") – evaluate the spline data returned by </a:t>
            </a:r>
            <a:r>
              <a:rPr lang="en-US" smtClean="0">
                <a:latin typeface="Courier New" panose="02070309020205020404" pitchFamily="49" charset="0"/>
              </a:rPr>
              <a:t>splrep</a:t>
            </a:r>
            <a:r>
              <a:rPr lang="en-US" smtClean="0"/>
              <a:t>, and use it to estimate y values.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1412875"/>
            <a:ext cx="8229600" cy="719138"/>
          </a:xfrm>
        </p:spPr>
        <p:txBody>
          <a:bodyPr lIns="0" tIns="18669" rIns="0" bIns="0"/>
          <a:lstStyle/>
          <a:p>
            <a:pPr eaLnBrk="1" hangingPunct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Cubic spline interpolation example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7675" y="2132013"/>
            <a:ext cx="8229600" cy="3862387"/>
          </a:xfrm>
        </p:spPr>
        <p:txBody>
          <a:bodyPr lIns="0" tIns="13716" rIns="0" bIns="0"/>
          <a:lstStyle/>
          <a:p>
            <a:pPr marL="179388" indent="0" eaLnBrk="1" hangingPunct="1">
              <a:lnSpc>
                <a:spcPct val="94000"/>
              </a:lnSpc>
              <a:spcBef>
                <a:spcPts val="1700"/>
              </a:spcBef>
              <a:spcAft>
                <a:spcPts val="170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600" smtClean="0">
                <a:latin typeface="Courier New" panose="02070309020205020404" pitchFamily="49" charset="0"/>
              </a:rPr>
              <a:t> </a:t>
            </a:r>
            <a:r>
              <a:rPr lang="en-US" sz="1600" b="1" smtClean="0">
                <a:solidFill>
                  <a:srgbClr val="AA22FF"/>
                </a:solidFill>
                <a:latin typeface="Courier New" panose="02070309020205020404" pitchFamily="49" charset="0"/>
              </a:rPr>
              <a:t>import</a:t>
            </a:r>
            <a:r>
              <a:rPr lang="en-US" sz="1600" smtClean="0">
                <a:latin typeface="Courier New" panose="02070309020205020404" pitchFamily="49" charset="0"/>
              </a:rPr>
              <a:t> </a:t>
            </a:r>
            <a:r>
              <a:rPr lang="en-US" sz="1600" b="1" smtClean="0">
                <a:solidFill>
                  <a:srgbClr val="0000FF"/>
                </a:solidFill>
                <a:latin typeface="Courier New" panose="02070309020205020404" pitchFamily="49" charset="0"/>
              </a:rPr>
              <a:t>numpy</a:t>
            </a:r>
            <a:r>
              <a:rPr lang="en-US" sz="1600" smtClean="0">
                <a:latin typeface="Courier New" panose="02070309020205020404" pitchFamily="49" charset="0"/>
              </a:rPr>
              <a:t> </a:t>
            </a:r>
            <a:r>
              <a:rPr lang="en-US" sz="1600" b="1" smtClean="0">
                <a:solidFill>
                  <a:srgbClr val="AA22FF"/>
                </a:solidFill>
                <a:latin typeface="Courier New" panose="02070309020205020404" pitchFamily="49" charset="0"/>
              </a:rPr>
              <a:t>as</a:t>
            </a:r>
            <a:r>
              <a:rPr lang="en-US" sz="1600" smtClean="0">
                <a:latin typeface="Courier New" panose="02070309020205020404" pitchFamily="49" charset="0"/>
              </a:rPr>
              <a:t> </a:t>
            </a:r>
            <a:r>
              <a:rPr lang="en-US" sz="1600" b="1" smtClean="0">
                <a:solidFill>
                  <a:srgbClr val="0000FF"/>
                </a:solidFill>
                <a:latin typeface="Courier New" panose="02070309020205020404" pitchFamily="49" charset="0"/>
              </a:rPr>
              <a:t>np</a:t>
            </a:r>
            <a:r>
              <a:rPr lang="en-US" sz="1600" smtClean="0">
                <a:latin typeface="Courier New" panose="02070309020205020404" pitchFamily="49" charset="0"/>
              </a:rPr>
              <a:t/>
            </a:r>
            <a:br>
              <a:rPr lang="en-US" sz="1600" smtClean="0">
                <a:latin typeface="Courier New" panose="02070309020205020404" pitchFamily="49" charset="0"/>
              </a:rPr>
            </a:b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600" smtClean="0">
                <a:latin typeface="Courier New" panose="02070309020205020404" pitchFamily="49" charset="0"/>
              </a:rPr>
              <a:t> </a:t>
            </a:r>
            <a:r>
              <a:rPr lang="en-US" sz="1600" b="1" smtClean="0">
                <a:solidFill>
                  <a:srgbClr val="AA22FF"/>
                </a:solidFill>
                <a:latin typeface="Courier New" panose="02070309020205020404" pitchFamily="49" charset="0"/>
              </a:rPr>
              <a:t>from</a:t>
            </a:r>
            <a:r>
              <a:rPr lang="en-US" sz="1600" smtClean="0">
                <a:latin typeface="Courier New" panose="02070309020205020404" pitchFamily="49" charset="0"/>
              </a:rPr>
              <a:t> </a:t>
            </a:r>
            <a:r>
              <a:rPr lang="en-US" sz="1600" b="1" smtClean="0">
                <a:solidFill>
                  <a:srgbClr val="0000FF"/>
                </a:solidFill>
                <a:latin typeface="Courier New" panose="02070309020205020404" pitchFamily="49" charset="0"/>
              </a:rPr>
              <a:t>scipy</a:t>
            </a:r>
            <a:r>
              <a:rPr lang="en-US" sz="1600" smtClean="0">
                <a:latin typeface="Courier New" panose="02070309020205020404" pitchFamily="49" charset="0"/>
              </a:rPr>
              <a:t> </a:t>
            </a:r>
            <a:r>
              <a:rPr lang="en-US" sz="1600" b="1" smtClean="0">
                <a:solidFill>
                  <a:srgbClr val="AA22FF"/>
                </a:solidFill>
                <a:latin typeface="Courier New" panose="02070309020205020404" pitchFamily="49" charset="0"/>
              </a:rPr>
              <a:t>import</a:t>
            </a:r>
            <a:r>
              <a:rPr lang="en-US" sz="1600" smtClean="0">
                <a:latin typeface="Courier New" panose="02070309020205020404" pitchFamily="49" charset="0"/>
              </a:rPr>
              <a:t> interpolate</a:t>
            </a:r>
            <a:br>
              <a:rPr lang="en-US" sz="1600" smtClean="0">
                <a:latin typeface="Courier New" panose="02070309020205020404" pitchFamily="49" charset="0"/>
              </a:rPr>
            </a:b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600" smtClean="0">
                <a:latin typeface="Courier New" panose="02070309020205020404" pitchFamily="49" charset="0"/>
              </a:rPr>
              <a:t> </a:t>
            </a:r>
            <a:r>
              <a:rPr lang="en-US" sz="1600" b="1" smtClean="0">
                <a:solidFill>
                  <a:srgbClr val="AA22FF"/>
                </a:solidFill>
                <a:latin typeface="Courier New" panose="02070309020205020404" pitchFamily="49" charset="0"/>
              </a:rPr>
              <a:t>import</a:t>
            </a:r>
            <a:r>
              <a:rPr lang="en-US" sz="1600" smtClean="0">
                <a:latin typeface="Courier New" panose="02070309020205020404" pitchFamily="49" charset="0"/>
              </a:rPr>
              <a:t> </a:t>
            </a:r>
            <a:r>
              <a:rPr lang="en-US" sz="1600" b="1" smtClean="0">
                <a:solidFill>
                  <a:srgbClr val="0000FF"/>
                </a:solidFill>
                <a:latin typeface="Courier New" panose="02070309020205020404" pitchFamily="49" charset="0"/>
              </a:rPr>
              <a:t>matplotlib.pyplot</a:t>
            </a:r>
            <a:r>
              <a:rPr lang="en-US" sz="1600" smtClean="0">
                <a:latin typeface="Courier New" panose="02070309020205020404" pitchFamily="49" charset="0"/>
              </a:rPr>
              <a:t> </a:t>
            </a:r>
            <a:r>
              <a:rPr lang="en-US" sz="1600" b="1" smtClean="0">
                <a:solidFill>
                  <a:srgbClr val="AA22FF"/>
                </a:solidFill>
                <a:latin typeface="Courier New" panose="02070309020205020404" pitchFamily="49" charset="0"/>
              </a:rPr>
              <a:t>as</a:t>
            </a:r>
            <a:r>
              <a:rPr lang="en-US" sz="1600" smtClean="0">
                <a:latin typeface="Courier New" panose="02070309020205020404" pitchFamily="49" charset="0"/>
              </a:rPr>
              <a:t> </a:t>
            </a:r>
            <a:r>
              <a:rPr lang="en-US" sz="1600" b="1" smtClean="0">
                <a:solidFill>
                  <a:srgbClr val="0000FF"/>
                </a:solidFill>
                <a:latin typeface="Courier New" panose="02070309020205020404" pitchFamily="49" charset="0"/>
              </a:rPr>
              <a:t>plt</a:t>
            </a:r>
            <a:r>
              <a:rPr lang="en-US" sz="1600" smtClean="0">
                <a:latin typeface="Courier New" panose="02070309020205020404" pitchFamily="49" charset="0"/>
              </a:rPr>
              <a:t/>
            </a:r>
            <a:br>
              <a:rPr lang="en-US" sz="1600" smtClean="0">
                <a:latin typeface="Courier New" panose="02070309020205020404" pitchFamily="49" charset="0"/>
              </a:rPr>
            </a:b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600" smtClean="0">
                <a:latin typeface="Courier New" panose="02070309020205020404" pitchFamily="49" charset="0"/>
              </a:rPr>
              <a:t> x_pts 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600" smtClean="0">
                <a:latin typeface="Courier New" panose="02070309020205020404" pitchFamily="49" charset="0"/>
              </a:rPr>
              <a:t> np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600" smtClean="0">
                <a:latin typeface="Courier New" panose="02070309020205020404" pitchFamily="49" charset="0"/>
              </a:rPr>
              <a:t>linspace(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0</a:t>
            </a:r>
            <a:r>
              <a:rPr lang="en-US" sz="1600" smtClean="0">
                <a:latin typeface="Courier New" panose="02070309020205020404" pitchFamily="49" charset="0"/>
              </a:rPr>
              <a:t>, 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2*</a:t>
            </a:r>
            <a:r>
              <a:rPr lang="en-US" sz="1600" smtClean="0">
                <a:latin typeface="Courier New" panose="02070309020205020404" pitchFamily="49" charset="0"/>
              </a:rPr>
              <a:t>np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600" smtClean="0">
                <a:latin typeface="Courier New" panose="02070309020205020404" pitchFamily="49" charset="0"/>
              </a:rPr>
              <a:t>pi, 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10</a:t>
            </a:r>
            <a:r>
              <a:rPr lang="en-US" sz="1600" smtClean="0">
                <a:latin typeface="Courier New" panose="02070309020205020404" pitchFamily="49" charset="0"/>
              </a:rPr>
              <a:t>)  </a:t>
            </a:r>
            <a:br>
              <a:rPr lang="en-US" sz="1600" smtClean="0">
                <a:latin typeface="Courier New" panose="02070309020205020404" pitchFamily="49" charset="0"/>
              </a:rPr>
            </a:br>
            <a:r>
              <a:rPr lang="en-US" sz="1600" smtClean="0">
                <a:latin typeface="Courier New" panose="02070309020205020404" pitchFamily="49" charset="0"/>
              </a:rPr>
              <a:t>    </a:t>
            </a:r>
            <a:r>
              <a:rPr lang="en-US" sz="1600" i="1" smtClean="0">
                <a:solidFill>
                  <a:srgbClr val="008800"/>
                </a:solidFill>
                <a:latin typeface="Courier New" panose="02070309020205020404" pitchFamily="49" charset="0"/>
              </a:rPr>
              <a:t># 10 equidistant x coords from 0 to 10</a:t>
            </a:r>
            <a:r>
              <a:rPr lang="en-US" sz="1600" smtClean="0">
                <a:latin typeface="Courier New" panose="02070309020205020404" pitchFamily="49" charset="0"/>
              </a:rPr>
              <a:t/>
            </a:r>
            <a:br>
              <a:rPr lang="en-US" sz="1600" smtClean="0">
                <a:latin typeface="Courier New" panose="02070309020205020404" pitchFamily="49" charset="0"/>
              </a:rPr>
            </a:b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600" smtClean="0">
                <a:latin typeface="Courier New" panose="02070309020205020404" pitchFamily="49" charset="0"/>
              </a:rPr>
              <a:t> y_pts 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600" smtClean="0">
                <a:latin typeface="Courier New" panose="02070309020205020404" pitchFamily="49" charset="0"/>
              </a:rPr>
              <a:t> np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600" smtClean="0">
                <a:latin typeface="Courier New" panose="02070309020205020404" pitchFamily="49" charset="0"/>
              </a:rPr>
              <a:t>sin(x_pts)</a:t>
            </a:r>
            <a:br>
              <a:rPr lang="en-US" sz="1600" smtClean="0">
                <a:latin typeface="Courier New" panose="02070309020205020404" pitchFamily="49" charset="0"/>
              </a:rPr>
            </a:b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600" smtClean="0">
                <a:latin typeface="Courier New" panose="02070309020205020404" pitchFamily="49" charset="0"/>
              </a:rPr>
              <a:t> splines 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600" smtClean="0">
                <a:latin typeface="Courier New" panose="02070309020205020404" pitchFamily="49" charset="0"/>
              </a:rPr>
              <a:t> interpolate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600" smtClean="0">
                <a:latin typeface="Courier New" panose="02070309020205020404" pitchFamily="49" charset="0"/>
              </a:rPr>
              <a:t>splrep(x_pts, y_pts)</a:t>
            </a:r>
            <a:br>
              <a:rPr lang="en-US" sz="1600" smtClean="0">
                <a:latin typeface="Courier New" panose="02070309020205020404" pitchFamily="49" charset="0"/>
              </a:rPr>
            </a:b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600" smtClean="0">
                <a:latin typeface="Courier New" panose="02070309020205020404" pitchFamily="49" charset="0"/>
              </a:rPr>
              <a:t> x_vals 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600" smtClean="0">
                <a:latin typeface="Courier New" panose="02070309020205020404" pitchFamily="49" charset="0"/>
              </a:rPr>
              <a:t> np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600" smtClean="0">
                <a:latin typeface="Courier New" panose="02070309020205020404" pitchFamily="49" charset="0"/>
              </a:rPr>
              <a:t>linspace(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0</a:t>
            </a:r>
            <a:r>
              <a:rPr lang="en-US" sz="1600" smtClean="0">
                <a:latin typeface="Courier New" panose="02070309020205020404" pitchFamily="49" charset="0"/>
              </a:rPr>
              <a:t>, 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2*</a:t>
            </a:r>
            <a:r>
              <a:rPr lang="en-US" sz="1600" smtClean="0">
                <a:latin typeface="Courier New" panose="02070309020205020404" pitchFamily="49" charset="0"/>
              </a:rPr>
              <a:t>np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600" smtClean="0">
                <a:latin typeface="Courier New" panose="02070309020205020404" pitchFamily="49" charset="0"/>
              </a:rPr>
              <a:t>pi, 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50</a:t>
            </a:r>
            <a:r>
              <a:rPr lang="en-US" sz="1600" smtClean="0">
                <a:latin typeface="Courier New" panose="02070309020205020404" pitchFamily="49" charset="0"/>
              </a:rPr>
              <a:t>) </a:t>
            </a:r>
            <a:br>
              <a:rPr lang="en-US" sz="1600" smtClean="0">
                <a:latin typeface="Courier New" panose="02070309020205020404" pitchFamily="49" charset="0"/>
              </a:rPr>
            </a:br>
            <a:r>
              <a:rPr lang="en-US" sz="1600" smtClean="0">
                <a:latin typeface="Courier New" panose="02070309020205020404" pitchFamily="49" charset="0"/>
              </a:rPr>
              <a:t>    </a:t>
            </a:r>
            <a:r>
              <a:rPr lang="en-US" sz="1600" i="1" smtClean="0">
                <a:solidFill>
                  <a:srgbClr val="008800"/>
                </a:solidFill>
                <a:latin typeface="Courier New" panose="02070309020205020404" pitchFamily="49" charset="0"/>
              </a:rPr>
              <a:t># 50 desired points</a:t>
            </a:r>
            <a:r>
              <a:rPr lang="en-US" sz="1600" smtClean="0">
                <a:latin typeface="Courier New" panose="02070309020205020404" pitchFamily="49" charset="0"/>
              </a:rPr>
              <a:t/>
            </a:r>
            <a:br>
              <a:rPr lang="en-US" sz="1600" smtClean="0">
                <a:latin typeface="Courier New" panose="02070309020205020404" pitchFamily="49" charset="0"/>
              </a:rPr>
            </a:b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600" smtClean="0">
                <a:latin typeface="Courier New" panose="02070309020205020404" pitchFamily="49" charset="0"/>
              </a:rPr>
              <a:t> y_vals 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600" smtClean="0">
                <a:latin typeface="Courier New" panose="02070309020205020404" pitchFamily="49" charset="0"/>
              </a:rPr>
              <a:t> interpolate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600" smtClean="0">
                <a:latin typeface="Courier New" panose="02070309020205020404" pitchFamily="49" charset="0"/>
              </a:rPr>
              <a:t>splev(x_vals, splines)</a:t>
            </a:r>
            <a:br>
              <a:rPr lang="en-US" sz="1600" smtClean="0">
                <a:latin typeface="Courier New" panose="02070309020205020404" pitchFamily="49" charset="0"/>
              </a:rPr>
            </a:b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600" smtClean="0">
                <a:latin typeface="Courier New" panose="02070309020205020404" pitchFamily="49" charset="0"/>
              </a:rPr>
              <a:t> plt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600" smtClean="0">
                <a:latin typeface="Courier New" panose="02070309020205020404" pitchFamily="49" charset="0"/>
              </a:rPr>
              <a:t>plot(x_pts, y_pts, </a:t>
            </a:r>
            <a:r>
              <a:rPr lang="en-US" sz="1600" smtClean="0">
                <a:solidFill>
                  <a:srgbClr val="BB4444"/>
                </a:solidFill>
                <a:latin typeface="Courier New" panose="02070309020205020404" pitchFamily="49" charset="0"/>
              </a:rPr>
              <a:t>'o'</a:t>
            </a:r>
            <a:r>
              <a:rPr lang="en-US" sz="1600" smtClean="0">
                <a:latin typeface="Courier New" panose="02070309020205020404" pitchFamily="49" charset="0"/>
              </a:rPr>
              <a:t>) </a:t>
            </a:r>
            <a:r>
              <a:rPr lang="en-US" sz="1600" i="1" smtClean="0">
                <a:solidFill>
                  <a:srgbClr val="008800"/>
                </a:solidFill>
                <a:latin typeface="Courier New" panose="02070309020205020404" pitchFamily="49" charset="0"/>
              </a:rPr>
              <a:t># plot known data points</a:t>
            </a:r>
            <a:r>
              <a:rPr lang="en-US" sz="1600" smtClean="0">
                <a:latin typeface="Courier New" panose="02070309020205020404" pitchFamily="49" charset="0"/>
              </a:rPr>
              <a:t/>
            </a:r>
            <a:br>
              <a:rPr lang="en-US" sz="1600" smtClean="0">
                <a:latin typeface="Courier New" panose="02070309020205020404" pitchFamily="49" charset="0"/>
              </a:rPr>
            </a:b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600" smtClean="0">
                <a:latin typeface="Courier New" panose="02070309020205020404" pitchFamily="49" charset="0"/>
              </a:rPr>
              <a:t> plt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600" smtClean="0">
                <a:latin typeface="Courier New" panose="02070309020205020404" pitchFamily="49" charset="0"/>
              </a:rPr>
              <a:t>plot(x_vals, y_vals, </a:t>
            </a:r>
            <a:r>
              <a:rPr lang="en-US" sz="1600" smtClean="0">
                <a:solidFill>
                  <a:srgbClr val="BB4444"/>
                </a:solidFill>
                <a:latin typeface="Courier New" panose="02070309020205020404" pitchFamily="49" charset="0"/>
              </a:rPr>
              <a:t>'-x'</a:t>
            </a:r>
            <a:r>
              <a:rPr lang="en-US" sz="1600" smtClean="0">
                <a:latin typeface="Courier New" panose="02070309020205020404" pitchFamily="49" charset="0"/>
              </a:rPr>
              <a:t>) </a:t>
            </a:r>
            <a:r>
              <a:rPr lang="en-US" sz="1600" i="1" smtClean="0">
                <a:solidFill>
                  <a:srgbClr val="008800"/>
                </a:solidFill>
                <a:latin typeface="Courier New" panose="02070309020205020404" pitchFamily="49" charset="0"/>
              </a:rPr>
              <a:t># plot interpolated points</a:t>
            </a:r>
            <a:r>
              <a:rPr lang="en-US" sz="1600" smtClean="0">
                <a:latin typeface="Courier New" panose="02070309020205020404" pitchFamily="49" charset="0"/>
              </a:rPr>
              <a:t/>
            </a:r>
            <a:br>
              <a:rPr lang="en-US" sz="1600" smtClean="0">
                <a:latin typeface="Courier New" panose="02070309020205020404" pitchFamily="49" charset="0"/>
              </a:rPr>
            </a:b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600" smtClean="0">
                <a:latin typeface="Courier New" panose="02070309020205020404" pitchFamily="49" charset="0"/>
              </a:rPr>
              <a:t> plt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600" smtClean="0">
                <a:latin typeface="Courier New" panose="02070309020205020404" pitchFamily="49" charset="0"/>
              </a:rPr>
              <a:t>show()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1655763"/>
            <a:ext cx="8229600" cy="719137"/>
          </a:xfrm>
        </p:spPr>
        <p:txBody>
          <a:bodyPr lIns="0" tIns="18669" rIns="0" bIns="0"/>
          <a:lstStyle/>
          <a:p>
            <a:pPr eaLnBrk="1" hangingPunct="1"/>
            <a:r>
              <a:rPr lang="en-US" smtClean="0"/>
              <a:t>Cubic spline interpolation example (2)</a:t>
            </a:r>
            <a:endParaRPr lang="en-AU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205038"/>
            <a:ext cx="52578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1655763"/>
            <a:ext cx="8229600" cy="719137"/>
          </a:xfrm>
        </p:spPr>
        <p:txBody>
          <a:bodyPr lIns="0" tIns="18669" rIns="0" bIns="0"/>
          <a:lstStyle/>
          <a:p>
            <a:pPr eaLnBrk="1" hangingPunct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2D interpolation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7675" y="2663825"/>
            <a:ext cx="8229600" cy="3573463"/>
          </a:xfrm>
        </p:spPr>
        <p:txBody>
          <a:bodyPr lIns="0" tIns="16002" rIns="0" bIns="0"/>
          <a:lstStyle/>
          <a:p>
            <a:pPr marL="431800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Just as we can do linear interpolation to estimate y values given x values – i.e. estimating a one-variable function f(x) – we can also do linear interpolation of a two-variable function f(x,y).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1655763"/>
            <a:ext cx="8229600" cy="719137"/>
          </a:xfrm>
        </p:spPr>
        <p:txBody>
          <a:bodyPr lIns="0" tIns="18669" rIns="0" bIns="0"/>
          <a:lstStyle/>
          <a:p>
            <a:pPr eaLnBrk="1" hangingPunct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2D interpolation – original data (1)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7675" y="2663825"/>
            <a:ext cx="8229600" cy="3573463"/>
          </a:xfrm>
        </p:spPr>
        <p:txBody>
          <a:bodyPr lIns="0" tIns="16002" rIns="0" bIns="0"/>
          <a:lstStyle/>
          <a:p>
            <a:pPr marL="431800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n-US" dirty="0" smtClean="0"/>
              <a:t>We will generate some data, and demonstrate what the original data points look like, and the interpolated version.</a:t>
            </a:r>
          </a:p>
          <a:p>
            <a:pPr marL="179388" indent="0" eaLnBrk="1" hangingPunct="1">
              <a:lnSpc>
                <a:spcPct val="94000"/>
              </a:lnSpc>
              <a:spcBef>
                <a:spcPts val="1700"/>
              </a:spcBef>
              <a:spcAft>
                <a:spcPts val="170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n-US" b="1" dirty="0" smtClean="0">
                <a:solidFill>
                  <a:srgbClr val="AA22FF"/>
                </a:solidFill>
                <a:latin typeface="Courier New" panose="02070309020205020404" pitchFamily="49" charset="0"/>
              </a:rPr>
              <a:t>from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mpl_toolkits.mplot3d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AA22FF"/>
                </a:solidFill>
                <a:latin typeface="Courier New" panose="02070309020205020404" pitchFamily="49" charset="0"/>
              </a:rPr>
              <a:t>import</a:t>
            </a:r>
            <a:r>
              <a:rPr lang="en-US" dirty="0" smtClean="0">
                <a:latin typeface="Courier New" panose="02070309020205020404" pitchFamily="49" charset="0"/>
              </a:rPr>
              <a:t> axes3d, Axes3D</a:t>
            </a:r>
            <a:br>
              <a:rPr lang="en-US" dirty="0" smtClean="0">
                <a:latin typeface="Courier New" panose="02070309020205020404" pitchFamily="49" charset="0"/>
              </a:rPr>
            </a:br>
            <a:r>
              <a:rPr lang="en-US" b="1" dirty="0" smtClean="0">
                <a:solidFill>
                  <a:srgbClr val="AA22FF"/>
                </a:solidFill>
                <a:latin typeface="Courier New" panose="02070309020205020404" pitchFamily="49" charset="0"/>
              </a:rPr>
              <a:t>import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matplotlib.pyplot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AA22FF"/>
                </a:solidFill>
                <a:latin typeface="Courier New" panose="02070309020205020404" pitchFamily="49" charset="0"/>
              </a:rPr>
              <a:t>as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plt</a:t>
            </a:r>
            <a:r>
              <a:rPr lang="en-US" dirty="0" smtClean="0">
                <a:latin typeface="Courier New" panose="02070309020205020404" pitchFamily="49" charset="0"/>
              </a:rPr>
              <a:t/>
            </a:r>
            <a:br>
              <a:rPr lang="en-US" dirty="0" smtClean="0">
                <a:latin typeface="Courier New" panose="02070309020205020404" pitchFamily="49" charset="0"/>
              </a:rPr>
            </a:br>
            <a:r>
              <a:rPr lang="en-US" b="1" dirty="0" smtClean="0">
                <a:solidFill>
                  <a:srgbClr val="AA22FF"/>
                </a:solidFill>
                <a:latin typeface="Courier New" panose="02070309020205020404" pitchFamily="49" charset="0"/>
              </a:rPr>
              <a:t>from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matplotlib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AA22FF"/>
                </a:solidFill>
                <a:latin typeface="Courier New" panose="02070309020205020404" pitchFamily="49" charset="0"/>
              </a:rPr>
              <a:t>import</a:t>
            </a:r>
            <a:r>
              <a:rPr lang="en-US" dirty="0" smtClean="0">
                <a:latin typeface="Courier New" panose="02070309020205020404" pitchFamily="49" charset="0"/>
              </a:rPr>
              <a:t> cm</a:t>
            </a:r>
            <a:br>
              <a:rPr lang="en-US" dirty="0" smtClean="0">
                <a:latin typeface="Courier New" panose="02070309020205020404" pitchFamily="49" charset="0"/>
              </a:rPr>
            </a:br>
            <a:r>
              <a:rPr lang="en-US" b="1" dirty="0" smtClean="0">
                <a:solidFill>
                  <a:srgbClr val="AA22FF"/>
                </a:solidFill>
                <a:latin typeface="Courier New" panose="02070309020205020404" pitchFamily="49" charset="0"/>
              </a:rPr>
              <a:t>import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numpy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AA22FF"/>
                </a:solidFill>
                <a:latin typeface="Courier New" panose="02070309020205020404" pitchFamily="49" charset="0"/>
              </a:rPr>
              <a:t>as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np</a:t>
            </a:r>
            <a:r>
              <a:rPr lang="en-US" dirty="0" smtClean="0">
                <a:latin typeface="Courier New" panose="02070309020205020404" pitchFamily="49" charset="0"/>
              </a:rPr>
              <a:t/>
            </a:r>
            <a:br>
              <a:rPr lang="en-US" dirty="0" smtClean="0">
                <a:latin typeface="Courier New" panose="02070309020205020404" pitchFamily="49" charset="0"/>
              </a:rPr>
            </a:br>
            <a:r>
              <a:rPr lang="en-US" b="1" dirty="0" smtClean="0">
                <a:solidFill>
                  <a:srgbClr val="AA22FF"/>
                </a:solidFill>
                <a:latin typeface="Courier New" panose="02070309020205020404" pitchFamily="49" charset="0"/>
              </a:rPr>
              <a:t>from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matplotlib.mlab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AA22FF"/>
                </a:solidFill>
                <a:latin typeface="Courier New" panose="02070309020205020404" pitchFamily="49" charset="0"/>
              </a:rPr>
              <a:t>import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</a:rPr>
              <a:t>bivariate_normal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br>
              <a:rPr lang="en-US" dirty="0" smtClean="0">
                <a:latin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</a:rPr>
              <a:t>...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1655763"/>
            <a:ext cx="8229600" cy="719137"/>
          </a:xfrm>
        </p:spPr>
        <p:txBody>
          <a:bodyPr lIns="0" tIns="18669" rIns="0" bIns="0"/>
          <a:lstStyle/>
          <a:p>
            <a:pPr eaLnBrk="1" hangingPunct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2D interpolation – original data (2)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7675" y="2663825"/>
            <a:ext cx="8229600" cy="3573463"/>
          </a:xfrm>
        </p:spPr>
        <p:txBody>
          <a:bodyPr lIns="0" tIns="13716" rIns="0" bIns="0"/>
          <a:lstStyle/>
          <a:p>
            <a:pPr marL="179388" indent="0" eaLnBrk="1" hangingPunct="1">
              <a:lnSpc>
                <a:spcPct val="94000"/>
              </a:lnSpc>
              <a:spcBef>
                <a:spcPts val="1700"/>
              </a:spcBef>
              <a:spcAft>
                <a:spcPts val="170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i="1" dirty="0" smtClean="0">
                <a:solidFill>
                  <a:srgbClr val="008800"/>
                </a:solidFill>
                <a:latin typeface="Courier New" panose="02070309020205020404" pitchFamily="49" charset="0"/>
              </a:rPr>
              <a:t>...</a:t>
            </a:r>
            <a:br>
              <a:rPr lang="en-US" i="1" dirty="0" smtClean="0">
                <a:solidFill>
                  <a:srgbClr val="008800"/>
                </a:solidFill>
                <a:latin typeface="Courier New" panose="02070309020205020404" pitchFamily="49" charset="0"/>
              </a:rPr>
            </a:br>
            <a:r>
              <a:rPr lang="en-US" i="1" dirty="0" smtClean="0">
                <a:solidFill>
                  <a:srgbClr val="008800"/>
                </a:solidFill>
                <a:latin typeface="Courier New" panose="02070309020205020404" pitchFamily="49" charset="0"/>
              </a:rPr>
              <a:t/>
            </a:r>
            <a:br>
              <a:rPr lang="en-US" i="1" dirty="0" smtClean="0">
                <a:solidFill>
                  <a:srgbClr val="008800"/>
                </a:solidFill>
                <a:latin typeface="Courier New" panose="02070309020205020404" pitchFamily="49" charset="0"/>
              </a:rPr>
            </a:br>
            <a:r>
              <a:rPr lang="en-US" i="1" dirty="0" smtClean="0">
                <a:solidFill>
                  <a:srgbClr val="008800"/>
                </a:solidFill>
                <a:latin typeface="Courier New" panose="02070309020205020404" pitchFamily="49" charset="0"/>
              </a:rPr>
              <a:t># </a:t>
            </a:r>
            <a:r>
              <a:rPr lang="en-US" i="1" dirty="0" smtClean="0">
                <a:solidFill>
                  <a:srgbClr val="008800"/>
                </a:solidFill>
                <a:latin typeface="Courier New" panose="02070309020205020404" pitchFamily="49" charset="0"/>
              </a:rPr>
              <a:t>a function to plot </a:t>
            </a:r>
            <a:r>
              <a:rPr lang="en-US" i="1" dirty="0" smtClean="0">
                <a:solidFill>
                  <a:srgbClr val="008800"/>
                </a:solidFill>
                <a:latin typeface="Courier New" panose="02070309020205020404" pitchFamily="49" charset="0"/>
              </a:rPr>
              <a:t>the surface</a:t>
            </a:r>
            <a:r>
              <a:rPr lang="en-US" i="1" dirty="0" smtClean="0">
                <a:solidFill>
                  <a:srgbClr val="008800"/>
                </a:solidFill>
                <a:latin typeface="Courier New" panose="02070309020205020404" pitchFamily="49" charset="0"/>
              </a:rPr>
              <a:t>.</a:t>
            </a:r>
            <a:br>
              <a:rPr lang="en-US" i="1" dirty="0" smtClean="0">
                <a:solidFill>
                  <a:srgbClr val="008800"/>
                </a:solidFill>
                <a:latin typeface="Courier New" panose="02070309020205020404" pitchFamily="49" charset="0"/>
              </a:rPr>
            </a:br>
            <a:r>
              <a:rPr lang="en-US" i="1" dirty="0" smtClean="0">
                <a:solidFill>
                  <a:srgbClr val="008800"/>
                </a:solidFill>
                <a:latin typeface="Courier New" panose="02070309020205020404" pitchFamily="49" charset="0"/>
              </a:rPr>
              <a:t># x, y and z should be arrays of data</a:t>
            </a:r>
            <a:r>
              <a:rPr lang="en-US" dirty="0" smtClean="0">
                <a:latin typeface="Courier New" panose="02070309020205020404" pitchFamily="49" charset="0"/>
              </a:rPr>
              <a:t/>
            </a:r>
            <a:br>
              <a:rPr lang="en-US" dirty="0" smtClean="0">
                <a:latin typeface="Courier New" panose="02070309020205020404" pitchFamily="49" charset="0"/>
              </a:rPr>
            </a:br>
            <a:r>
              <a:rPr lang="en-US" b="1" dirty="0" err="1" smtClean="0">
                <a:solidFill>
                  <a:srgbClr val="AA22FF"/>
                </a:solidFill>
                <a:latin typeface="Courier New" panose="02070309020205020404" pitchFamily="49" charset="0"/>
              </a:rPr>
              <a:t>def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dirty="0" err="1" smtClean="0">
                <a:solidFill>
                  <a:srgbClr val="00A000"/>
                </a:solidFill>
                <a:latin typeface="Courier New" panose="02070309020205020404" pitchFamily="49" charset="0"/>
              </a:rPr>
              <a:t>plot_data</a:t>
            </a:r>
            <a:r>
              <a:rPr lang="en-US" dirty="0" smtClean="0">
                <a:latin typeface="Courier New" panose="02070309020205020404" pitchFamily="49" charset="0"/>
              </a:rPr>
              <a:t>(x, y, z):</a:t>
            </a:r>
            <a:br>
              <a:rPr lang="en-US" dirty="0" smtClean="0">
                <a:latin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</a:rPr>
              <a:t>  fig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</a:rPr>
              <a:t>plt</a:t>
            </a:r>
            <a:r>
              <a:rPr lang="en-US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 smtClean="0">
                <a:latin typeface="Courier New" panose="02070309020205020404" pitchFamily="49" charset="0"/>
              </a:rPr>
              <a:t>figure</a:t>
            </a:r>
            <a:r>
              <a:rPr lang="en-US" dirty="0" smtClean="0">
                <a:latin typeface="Courier New" panose="02070309020205020404" pitchFamily="49" charset="0"/>
              </a:rPr>
              <a:t>()</a:t>
            </a:r>
            <a:br>
              <a:rPr lang="en-US" dirty="0" smtClean="0">
                <a:latin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</a:rPr>
              <a:t>  </a:t>
            </a:r>
            <a:r>
              <a:rPr lang="en-US" i="1" dirty="0" smtClean="0">
                <a:solidFill>
                  <a:srgbClr val="008800"/>
                </a:solidFill>
                <a:latin typeface="Courier New" panose="02070309020205020404" pitchFamily="49" charset="0"/>
              </a:rPr>
              <a:t>#ax = </a:t>
            </a:r>
            <a:r>
              <a:rPr lang="en-US" i="1" dirty="0" err="1" smtClean="0">
                <a:solidFill>
                  <a:srgbClr val="008800"/>
                </a:solidFill>
                <a:latin typeface="Courier New" panose="02070309020205020404" pitchFamily="49" charset="0"/>
              </a:rPr>
              <a:t>fig.gca</a:t>
            </a:r>
            <a:r>
              <a:rPr lang="en-US" i="1" dirty="0" smtClean="0">
                <a:solidFill>
                  <a:srgbClr val="008800"/>
                </a:solidFill>
                <a:latin typeface="Courier New" panose="02070309020205020404" pitchFamily="49" charset="0"/>
              </a:rPr>
              <a:t>(projection='3d')</a:t>
            </a:r>
            <a:r>
              <a:rPr lang="en-US" dirty="0" smtClean="0">
                <a:latin typeface="Courier New" panose="02070309020205020404" pitchFamily="49" charset="0"/>
              </a:rPr>
              <a:t/>
            </a:r>
            <a:br>
              <a:rPr lang="en-US" dirty="0" smtClean="0">
                <a:latin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</a:rPr>
              <a:t>  ax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dirty="0" smtClean="0">
                <a:latin typeface="Courier New" panose="02070309020205020404" pitchFamily="49" charset="0"/>
              </a:rPr>
              <a:t> Axes3D(fig)</a:t>
            </a:r>
            <a:br>
              <a:rPr lang="en-US" dirty="0" smtClean="0">
                <a:latin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</a:rPr>
              <a:t>  surf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</a:rPr>
              <a:t>ax</a:t>
            </a:r>
            <a:r>
              <a:rPr lang="en-US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 smtClean="0">
                <a:latin typeface="Courier New" panose="02070309020205020404" pitchFamily="49" charset="0"/>
              </a:rPr>
              <a:t>plot_surface</a:t>
            </a:r>
            <a:r>
              <a:rPr lang="en-US" dirty="0" smtClean="0">
                <a:latin typeface="Courier New" panose="02070309020205020404" pitchFamily="49" charset="0"/>
              </a:rPr>
              <a:t>(x, y, z, </a:t>
            </a:r>
            <a:r>
              <a:rPr lang="en-US" dirty="0" err="1" smtClean="0">
                <a:latin typeface="Courier New" panose="02070309020205020404" pitchFamily="49" charset="0"/>
              </a:rPr>
              <a:t>cmap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dirty="0" err="1" smtClean="0">
                <a:latin typeface="Courier New" panose="02070309020205020404" pitchFamily="49" charset="0"/>
              </a:rPr>
              <a:t>cm</a:t>
            </a:r>
            <a:r>
              <a:rPr lang="en-US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 smtClean="0">
                <a:latin typeface="Courier New" panose="02070309020205020404" pitchFamily="49" charset="0"/>
              </a:rPr>
              <a:t>coolwarm</a:t>
            </a:r>
            <a:r>
              <a:rPr lang="en-US" dirty="0" smtClean="0">
                <a:latin typeface="Courier New" panose="02070309020205020404" pitchFamily="49" charset="0"/>
              </a:rPr>
              <a:t>,</a:t>
            </a:r>
            <a:br>
              <a:rPr lang="en-US" dirty="0" smtClean="0">
                <a:latin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</a:rPr>
              <a:t>                         </a:t>
            </a:r>
            <a:r>
              <a:rPr lang="en-US" dirty="0" err="1" smtClean="0">
                <a:latin typeface="Courier New" panose="02070309020205020404" pitchFamily="49" charset="0"/>
              </a:rPr>
              <a:t>linewidth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=0</a:t>
            </a:r>
            <a:r>
              <a:rPr lang="en-US" dirty="0" smtClean="0">
                <a:latin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</a:rPr>
              <a:t>antialiased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dirty="0" smtClean="0">
                <a:solidFill>
                  <a:srgbClr val="AA22FF"/>
                </a:solidFill>
                <a:latin typeface="Courier New" panose="02070309020205020404" pitchFamily="49" charset="0"/>
              </a:rPr>
              <a:t>False</a:t>
            </a:r>
            <a:r>
              <a:rPr lang="en-US" dirty="0" smtClean="0">
                <a:latin typeface="Courier New" panose="02070309020205020404" pitchFamily="49" charset="0"/>
              </a:rPr>
              <a:t>)</a:t>
            </a:r>
            <a:br>
              <a:rPr lang="en-US" dirty="0" smtClean="0">
                <a:latin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</a:rPr>
              <a:t>plt</a:t>
            </a:r>
            <a:r>
              <a:rPr lang="en-US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 smtClean="0">
                <a:latin typeface="Courier New" panose="02070309020205020404" pitchFamily="49" charset="0"/>
              </a:rPr>
              <a:t>show</a:t>
            </a:r>
            <a:r>
              <a:rPr lang="en-US" dirty="0" smtClean="0">
                <a:latin typeface="Courier New" panose="02070309020205020404" pitchFamily="49" charset="0"/>
              </a:rPr>
              <a:t>()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1655763"/>
            <a:ext cx="8229600" cy="719137"/>
          </a:xfrm>
        </p:spPr>
        <p:txBody>
          <a:bodyPr lIns="0" tIns="18669" rIns="0" bIns="0"/>
          <a:lstStyle/>
          <a:p>
            <a:pPr eaLnBrk="1" hangingPunct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2D interpolation – original data (3)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7675" y="2663825"/>
            <a:ext cx="8229600" cy="3573463"/>
          </a:xfrm>
        </p:spPr>
        <p:txBody>
          <a:bodyPr lIns="0" tIns="13716" rIns="0" bIns="0"/>
          <a:lstStyle/>
          <a:p>
            <a:pPr marL="179388" indent="0" eaLnBrk="1" hangingPunct="1">
              <a:lnSpc>
                <a:spcPct val="94000"/>
              </a:lnSpc>
              <a:spcBef>
                <a:spcPts val="1700"/>
              </a:spcBef>
              <a:spcAft>
                <a:spcPts val="170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</a:rPr>
              <a:t>x_pts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</a:rPr>
              <a:t>np</a:t>
            </a:r>
            <a:r>
              <a:rPr lang="en-US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 smtClean="0">
                <a:latin typeface="Courier New" panose="02070309020205020404" pitchFamily="49" charset="0"/>
              </a:rPr>
              <a:t>arange</a:t>
            </a:r>
            <a:r>
              <a:rPr lang="en-US" dirty="0" smtClean="0">
                <a:latin typeface="Courier New" panose="02070309020205020404" pitchFamily="49" charset="0"/>
              </a:rPr>
              <a:t>(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-3</a:t>
            </a:r>
            <a:r>
              <a:rPr lang="en-US" dirty="0" smtClean="0">
                <a:latin typeface="Courier New" panose="02070309020205020404" pitchFamily="49" charset="0"/>
              </a:rPr>
              <a:t>,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3</a:t>
            </a:r>
            <a:r>
              <a:rPr lang="en-US" dirty="0" smtClean="0">
                <a:latin typeface="Courier New" panose="02070309020205020404" pitchFamily="49" charset="0"/>
              </a:rPr>
              <a:t>,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1</a:t>
            </a:r>
            <a:r>
              <a:rPr lang="en-US" dirty="0" smtClean="0">
                <a:latin typeface="Courier New" panose="02070309020205020404" pitchFamily="49" charset="0"/>
              </a:rPr>
              <a:t>) </a:t>
            </a:r>
            <a:br>
              <a:rPr lang="en-US" dirty="0" smtClean="0">
                <a:latin typeface="Courier New" panose="02070309020205020404" pitchFamily="49" charset="0"/>
              </a:rPr>
            </a:b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</a:rPr>
              <a:t>y_pts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</a:rPr>
              <a:t>np</a:t>
            </a:r>
            <a:r>
              <a:rPr lang="en-US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 smtClean="0">
                <a:latin typeface="Courier New" panose="02070309020205020404" pitchFamily="49" charset="0"/>
              </a:rPr>
              <a:t>arange</a:t>
            </a:r>
            <a:r>
              <a:rPr lang="en-US" dirty="0" smtClean="0">
                <a:latin typeface="Courier New" panose="02070309020205020404" pitchFamily="49" charset="0"/>
              </a:rPr>
              <a:t>(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-3</a:t>
            </a:r>
            <a:r>
              <a:rPr lang="en-US" dirty="0" smtClean="0">
                <a:latin typeface="Courier New" panose="02070309020205020404" pitchFamily="49" charset="0"/>
              </a:rPr>
              <a:t>,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3</a:t>
            </a:r>
            <a:r>
              <a:rPr lang="en-US" dirty="0" smtClean="0">
                <a:latin typeface="Courier New" panose="02070309020205020404" pitchFamily="49" charset="0"/>
              </a:rPr>
              <a:t>,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1</a:t>
            </a:r>
            <a:r>
              <a:rPr lang="en-US" dirty="0" smtClean="0">
                <a:latin typeface="Courier New" panose="02070309020205020404" pitchFamily="49" charset="0"/>
              </a:rPr>
              <a:t>) </a:t>
            </a:r>
            <a:br>
              <a:rPr lang="en-US" dirty="0" smtClean="0">
                <a:latin typeface="Courier New" panose="02070309020205020404" pitchFamily="49" charset="0"/>
              </a:rPr>
            </a:b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 smtClean="0">
                <a:latin typeface="Courier New" panose="02070309020205020404" pitchFamily="49" charset="0"/>
              </a:rPr>
              <a:t> xx, </a:t>
            </a:r>
            <a:r>
              <a:rPr lang="en-US" dirty="0" err="1" smtClean="0">
                <a:latin typeface="Courier New" panose="02070309020205020404" pitchFamily="49" charset="0"/>
              </a:rPr>
              <a:t>yy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</a:rPr>
              <a:t>np</a:t>
            </a:r>
            <a:r>
              <a:rPr lang="en-US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 smtClean="0">
                <a:latin typeface="Courier New" panose="02070309020205020404" pitchFamily="49" charset="0"/>
              </a:rPr>
              <a:t>meshgrid</a:t>
            </a:r>
            <a:r>
              <a:rPr lang="en-US" dirty="0" smtClean="0">
                <a:latin typeface="Courier New" panose="02070309020205020404" pitchFamily="49" charset="0"/>
              </a:rPr>
              <a:t>(</a:t>
            </a:r>
            <a:r>
              <a:rPr lang="en-US" dirty="0" err="1" smtClean="0">
                <a:latin typeface="Courier New" panose="02070309020205020404" pitchFamily="49" charset="0"/>
              </a:rPr>
              <a:t>x_pts</a:t>
            </a:r>
            <a:r>
              <a:rPr lang="en-US" dirty="0" smtClean="0">
                <a:latin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</a:rPr>
              <a:t>y_pts</a:t>
            </a:r>
            <a:r>
              <a:rPr lang="en-US" dirty="0" smtClean="0">
                <a:latin typeface="Courier New" panose="02070309020205020404" pitchFamily="49" charset="0"/>
              </a:rPr>
              <a:t>)</a:t>
            </a:r>
            <a:br>
              <a:rPr lang="en-US" dirty="0" smtClean="0">
                <a:latin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</a:rPr>
              <a:t>    </a:t>
            </a:r>
            <a:r>
              <a:rPr lang="en-US" i="1" dirty="0" smtClean="0">
                <a:solidFill>
                  <a:srgbClr val="008800"/>
                </a:solidFill>
                <a:latin typeface="Courier New" panose="02070309020205020404" pitchFamily="49" charset="0"/>
              </a:rPr>
              <a:t># the plotting functions require the x and </a:t>
            </a:r>
            <a:r>
              <a:rPr lang="en-US" dirty="0" smtClean="0">
                <a:latin typeface="Courier New" panose="02070309020205020404" pitchFamily="49" charset="0"/>
              </a:rPr>
              <a:t/>
            </a:r>
            <a:br>
              <a:rPr lang="en-US" dirty="0" smtClean="0">
                <a:latin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</a:rPr>
              <a:t>    </a:t>
            </a:r>
            <a:r>
              <a:rPr lang="en-US" i="1" dirty="0" smtClean="0">
                <a:solidFill>
                  <a:srgbClr val="008800"/>
                </a:solidFill>
                <a:latin typeface="Courier New" panose="02070309020205020404" pitchFamily="49" charset="0"/>
              </a:rPr>
              <a:t># y values in a </a:t>
            </a:r>
            <a:r>
              <a:rPr lang="en-US" i="1" dirty="0" smtClean="0">
                <a:solidFill>
                  <a:srgbClr val="008800"/>
                </a:solidFill>
                <a:latin typeface="Courier New" panose="02070309020205020404" pitchFamily="49" charset="0"/>
              </a:rPr>
              <a:t>grid </a:t>
            </a:r>
            <a:r>
              <a:rPr lang="en-US" i="1" dirty="0" smtClean="0">
                <a:solidFill>
                  <a:srgbClr val="008800"/>
                </a:solidFill>
                <a:latin typeface="Courier New" panose="02070309020205020404" pitchFamily="49" charset="0"/>
              </a:rPr>
              <a:t>format</a:t>
            </a:r>
            <a:r>
              <a:rPr lang="en-US" dirty="0" smtClean="0">
                <a:latin typeface="Courier New" panose="02070309020205020404" pitchFamily="49" charset="0"/>
              </a:rPr>
              <a:t/>
            </a:r>
            <a:br>
              <a:rPr lang="en-US" dirty="0" smtClean="0">
                <a:latin typeface="Courier New" panose="02070309020205020404" pitchFamily="49" charset="0"/>
              </a:rPr>
            </a:b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</a:rPr>
              <a:t>zz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</a:rPr>
              <a:t>np</a:t>
            </a:r>
            <a:r>
              <a:rPr lang="en-US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 smtClean="0">
                <a:latin typeface="Courier New" panose="02070309020205020404" pitchFamily="49" charset="0"/>
              </a:rPr>
              <a:t>sin</a:t>
            </a:r>
            <a:r>
              <a:rPr lang="en-US" dirty="0" smtClean="0">
                <a:latin typeface="Courier New" panose="02070309020205020404" pitchFamily="49" charset="0"/>
              </a:rPr>
              <a:t>(xx)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+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</a:rPr>
              <a:t>np</a:t>
            </a:r>
            <a:r>
              <a:rPr lang="en-US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 smtClean="0">
                <a:latin typeface="Courier New" panose="02070309020205020404" pitchFamily="49" charset="0"/>
              </a:rPr>
              <a:t>cos</a:t>
            </a:r>
            <a:r>
              <a:rPr lang="en-US" dirty="0" smtClean="0">
                <a:latin typeface="Courier New" panose="02070309020205020404" pitchFamily="49" charset="0"/>
              </a:rPr>
              <a:t>(</a:t>
            </a:r>
            <a:r>
              <a:rPr lang="en-US" dirty="0" err="1" smtClean="0">
                <a:latin typeface="Courier New" panose="02070309020205020404" pitchFamily="49" charset="0"/>
              </a:rPr>
              <a:t>yy</a:t>
            </a:r>
            <a:r>
              <a:rPr lang="en-US" dirty="0" smtClean="0">
                <a:latin typeface="Courier New" panose="02070309020205020404" pitchFamily="49" charset="0"/>
              </a:rPr>
              <a:t>)     </a:t>
            </a:r>
            <a:br>
              <a:rPr lang="en-US" dirty="0" smtClean="0">
                <a:latin typeface="Courier New" panose="02070309020205020404" pitchFamily="49" charset="0"/>
              </a:rPr>
            </a:b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</a:rPr>
              <a:t>plot_data</a:t>
            </a:r>
            <a:r>
              <a:rPr lang="en-US" dirty="0" smtClean="0">
                <a:latin typeface="Courier New" panose="02070309020205020404" pitchFamily="49" charset="0"/>
              </a:rPr>
              <a:t>(</a:t>
            </a:r>
            <a:r>
              <a:rPr lang="en-US" dirty="0" err="1" smtClean="0">
                <a:latin typeface="Courier New" panose="02070309020205020404" pitchFamily="49" charset="0"/>
              </a:rPr>
              <a:t>xx,yy,zz</a:t>
            </a:r>
            <a:r>
              <a:rPr lang="en-US" dirty="0" smtClean="0">
                <a:latin typeface="Courier New" panose="02070309020205020404" pitchFamily="49" charset="0"/>
              </a:rPr>
              <a:t>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1484313"/>
            <a:ext cx="8229600" cy="719137"/>
          </a:xfrm>
        </p:spPr>
        <p:txBody>
          <a:bodyPr lIns="0" tIns="18669" rIns="0" bIns="0"/>
          <a:lstStyle/>
          <a:p>
            <a:pPr eaLnBrk="1" hangingPunct="1"/>
            <a:r>
              <a:rPr lang="en-US" smtClean="0"/>
              <a:t>2D interpolation – original data (4)</a:t>
            </a:r>
            <a:endParaRPr lang="en-AU" smtClean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060575"/>
            <a:ext cx="5259388" cy="394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1341438"/>
            <a:ext cx="8229600" cy="719137"/>
          </a:xfrm>
        </p:spPr>
        <p:txBody>
          <a:bodyPr lIns="0" tIns="18669" rIns="0" bIns="0"/>
          <a:lstStyle/>
          <a:p>
            <a:pPr eaLnBrk="1" hangingPunct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2D interpolation – linearly interpolated data 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7675" y="2060575"/>
            <a:ext cx="8229600" cy="4176713"/>
          </a:xfrm>
        </p:spPr>
        <p:txBody>
          <a:bodyPr lIns="0" tIns="16002" rIns="0" bIns="0"/>
          <a:lstStyle/>
          <a:p>
            <a:pPr marL="431800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n-US" dirty="0" smtClean="0"/>
              <a:t>Now we'll perform linear interpolation.</a:t>
            </a:r>
          </a:p>
          <a:p>
            <a:pPr marL="431800" indent="-323850" eaLnBrk="1" hangingPunct="1">
              <a:lnSpc>
                <a:spcPct val="94000"/>
              </a:lnSpc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n-US" dirty="0" smtClean="0">
                <a:latin typeface="Courier New" panose="02070309020205020404" pitchFamily="49" charset="0"/>
              </a:rPr>
              <a:t>interpolate.interp2d(x, y, z, kind='linear')</a:t>
            </a:r>
            <a:r>
              <a:rPr lang="en-US" dirty="0" smtClean="0"/>
              <a:t> returns a function which, when called, returns the actual interpolated values.</a:t>
            </a:r>
          </a:p>
          <a:p>
            <a:pPr marL="179388" indent="0" eaLnBrk="1" hangingPunct="1">
              <a:lnSpc>
                <a:spcPct val="94000"/>
              </a:lnSpc>
              <a:spcBef>
                <a:spcPts val="1700"/>
              </a:spcBef>
              <a:spcAft>
                <a:spcPts val="170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600" dirty="0" smtClean="0">
                <a:latin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AA22FF"/>
                </a:solidFill>
                <a:latin typeface="Courier New" panose="02070309020205020404" pitchFamily="49" charset="0"/>
              </a:rPr>
              <a:t>from</a:t>
            </a:r>
            <a:r>
              <a:rPr lang="en-US" sz="1600" dirty="0" smtClean="0">
                <a:latin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scipy</a:t>
            </a:r>
            <a:r>
              <a:rPr lang="en-US" sz="1600" dirty="0" smtClean="0">
                <a:latin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AA22FF"/>
                </a:solidFill>
                <a:latin typeface="Courier New" panose="02070309020205020404" pitchFamily="49" charset="0"/>
              </a:rPr>
              <a:t>import</a:t>
            </a:r>
            <a:r>
              <a:rPr lang="en-US" sz="1600" dirty="0" smtClean="0">
                <a:latin typeface="Courier New" panose="02070309020205020404" pitchFamily="49" charset="0"/>
              </a:rPr>
              <a:t> interpolate</a:t>
            </a:r>
            <a:br>
              <a:rPr lang="en-US" sz="1600" dirty="0" smtClean="0">
                <a:latin typeface="Courier New" panose="02070309020205020404" pitchFamily="49" charset="0"/>
              </a:rPr>
            </a:b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600" dirty="0" smtClean="0">
                <a:latin typeface="Courier New" panose="02070309020205020404" pitchFamily="49" charset="0"/>
              </a:rPr>
              <a:t> f </a:t>
            </a: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600" dirty="0" smtClean="0">
                <a:latin typeface="Courier New" panose="02070309020205020404" pitchFamily="49" charset="0"/>
              </a:rPr>
              <a:t> interpolate</a:t>
            </a: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600" dirty="0" smtClean="0">
                <a:latin typeface="Courier New" panose="02070309020205020404" pitchFamily="49" charset="0"/>
              </a:rPr>
              <a:t>interp2d(</a:t>
            </a:r>
            <a:r>
              <a:rPr lang="en-US" sz="1600" dirty="0" err="1" smtClean="0">
                <a:latin typeface="Courier New" panose="02070309020205020404" pitchFamily="49" charset="0"/>
              </a:rPr>
              <a:t>x_pts</a:t>
            </a:r>
            <a:r>
              <a:rPr lang="en-US" sz="1600" dirty="0" smtClean="0">
                <a:latin typeface="Courier New" panose="02070309020205020404" pitchFamily="49" charset="0"/>
              </a:rPr>
              <a:t>, </a:t>
            </a:r>
            <a:r>
              <a:rPr lang="en-US" sz="1600" dirty="0" err="1" smtClean="0">
                <a:latin typeface="Courier New" panose="02070309020205020404" pitchFamily="49" charset="0"/>
              </a:rPr>
              <a:t>y_pts</a:t>
            </a:r>
            <a:r>
              <a:rPr lang="en-US" sz="1600" dirty="0" smtClean="0">
                <a:latin typeface="Courier New" panose="02070309020205020404" pitchFamily="49" charset="0"/>
              </a:rPr>
              <a:t>, </a:t>
            </a:r>
            <a:r>
              <a:rPr lang="en-US" sz="1600" dirty="0" err="1" smtClean="0">
                <a:latin typeface="Courier New" panose="02070309020205020404" pitchFamily="49" charset="0"/>
              </a:rPr>
              <a:t>zz</a:t>
            </a:r>
            <a:r>
              <a:rPr lang="en-US" sz="1600" dirty="0" smtClean="0">
                <a:latin typeface="Courier New" panose="02070309020205020404" pitchFamily="49" charset="0"/>
              </a:rPr>
              <a:t>, kind</a:t>
            </a: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600" dirty="0" smtClean="0">
                <a:solidFill>
                  <a:srgbClr val="BB4444"/>
                </a:solidFill>
                <a:latin typeface="Courier New" panose="02070309020205020404" pitchFamily="49" charset="0"/>
              </a:rPr>
              <a:t>'linear'</a:t>
            </a:r>
            <a:r>
              <a:rPr lang="en-US" sz="1600" dirty="0" smtClean="0">
                <a:latin typeface="Courier New" panose="02070309020205020404" pitchFamily="49" charset="0"/>
              </a:rPr>
              <a:t>)</a:t>
            </a:r>
            <a:br>
              <a:rPr lang="en-US" sz="1600" dirty="0" smtClean="0">
                <a:latin typeface="Courier New" panose="02070309020205020404" pitchFamily="49" charset="0"/>
              </a:rPr>
            </a:br>
            <a:r>
              <a:rPr lang="en-US" sz="1600" dirty="0" smtClean="0">
                <a:latin typeface="Courier New" panose="02070309020205020404" pitchFamily="49" charset="0"/>
              </a:rPr>
              <a:t>    </a:t>
            </a:r>
            <a:r>
              <a:rPr lang="en-US" sz="1600" i="1" dirty="0" smtClean="0">
                <a:solidFill>
                  <a:srgbClr val="008800"/>
                </a:solidFill>
                <a:latin typeface="Courier New" panose="02070309020205020404" pitchFamily="49" charset="0"/>
              </a:rPr>
              <a:t># "kind" specifies whether we're doing linear, cubic, etc.</a:t>
            </a:r>
            <a:r>
              <a:rPr lang="en-US" sz="1600" dirty="0" smtClean="0">
                <a:latin typeface="Courier New" panose="02070309020205020404" pitchFamily="49" charset="0"/>
              </a:rPr>
              <a:t/>
            </a:r>
            <a:br>
              <a:rPr lang="en-US" sz="1600" dirty="0" smtClean="0">
                <a:latin typeface="Courier New" panose="02070309020205020404" pitchFamily="49" charset="0"/>
              </a:rPr>
            </a:b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600" dirty="0" smtClean="0">
                <a:latin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</a:rPr>
              <a:t>x_vals</a:t>
            </a:r>
            <a:r>
              <a:rPr lang="en-US" sz="1600" dirty="0" smtClean="0">
                <a:latin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600" dirty="0" smtClean="0">
                <a:latin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</a:rPr>
              <a:t>np</a:t>
            </a:r>
            <a:r>
              <a:rPr lang="en-US" sz="1600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600" dirty="0" err="1" smtClean="0">
                <a:latin typeface="Courier New" panose="02070309020205020404" pitchFamily="49" charset="0"/>
              </a:rPr>
              <a:t>arange</a:t>
            </a:r>
            <a:r>
              <a:rPr lang="en-US" sz="1600" dirty="0" smtClean="0">
                <a:latin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-3</a:t>
            </a:r>
            <a:r>
              <a:rPr lang="en-US" sz="1600" dirty="0" smtClean="0">
                <a:latin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3</a:t>
            </a:r>
            <a:r>
              <a:rPr lang="en-US" sz="1600" dirty="0" smtClean="0">
                <a:latin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0.1</a:t>
            </a:r>
            <a:r>
              <a:rPr lang="en-US" sz="1600" dirty="0" smtClean="0">
                <a:latin typeface="Courier New" panose="02070309020205020404" pitchFamily="49" charset="0"/>
              </a:rPr>
              <a:t>) </a:t>
            </a:r>
            <a:br>
              <a:rPr lang="en-US" sz="1600" dirty="0" smtClean="0">
                <a:latin typeface="Courier New" panose="02070309020205020404" pitchFamily="49" charset="0"/>
              </a:rPr>
            </a:b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600" dirty="0" smtClean="0">
                <a:latin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</a:rPr>
              <a:t>y_vals</a:t>
            </a:r>
            <a:r>
              <a:rPr lang="en-US" sz="1600" dirty="0" smtClean="0">
                <a:latin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600" dirty="0" smtClean="0">
                <a:latin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</a:rPr>
              <a:t>np</a:t>
            </a:r>
            <a:r>
              <a:rPr lang="en-US" sz="1600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600" dirty="0" err="1" smtClean="0">
                <a:latin typeface="Courier New" panose="02070309020205020404" pitchFamily="49" charset="0"/>
              </a:rPr>
              <a:t>arange</a:t>
            </a:r>
            <a:r>
              <a:rPr lang="en-US" sz="1600" dirty="0" smtClean="0">
                <a:latin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-3</a:t>
            </a:r>
            <a:r>
              <a:rPr lang="en-US" sz="1600" dirty="0" smtClean="0">
                <a:latin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3</a:t>
            </a:r>
            <a:r>
              <a:rPr lang="en-US" sz="1600" dirty="0" smtClean="0">
                <a:latin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0.1</a:t>
            </a:r>
            <a:r>
              <a:rPr lang="en-US" sz="1600" dirty="0" smtClean="0">
                <a:latin typeface="Courier New" panose="02070309020205020404" pitchFamily="49" charset="0"/>
              </a:rPr>
              <a:t>)</a:t>
            </a:r>
            <a:br>
              <a:rPr lang="en-US" sz="1600" dirty="0" smtClean="0">
                <a:latin typeface="Courier New" panose="02070309020205020404" pitchFamily="49" charset="0"/>
              </a:rPr>
            </a:b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600" dirty="0" smtClean="0">
                <a:latin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</a:rPr>
              <a:t>xx_v</a:t>
            </a:r>
            <a:r>
              <a:rPr lang="en-US" sz="1600" dirty="0" smtClean="0">
                <a:latin typeface="Courier New" panose="02070309020205020404" pitchFamily="49" charset="0"/>
              </a:rPr>
              <a:t>, </a:t>
            </a:r>
            <a:r>
              <a:rPr lang="en-US" sz="1600" dirty="0" err="1" smtClean="0">
                <a:latin typeface="Courier New" panose="02070309020205020404" pitchFamily="49" charset="0"/>
              </a:rPr>
              <a:t>yy_v</a:t>
            </a:r>
            <a:r>
              <a:rPr lang="en-US" sz="1600" dirty="0" smtClean="0">
                <a:latin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600" dirty="0" smtClean="0">
                <a:latin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</a:rPr>
              <a:t>np</a:t>
            </a:r>
            <a:r>
              <a:rPr lang="en-US" sz="1600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600" dirty="0" err="1" smtClean="0">
                <a:latin typeface="Courier New" panose="02070309020205020404" pitchFamily="49" charset="0"/>
              </a:rPr>
              <a:t>meshgrid</a:t>
            </a:r>
            <a:r>
              <a:rPr lang="en-US" sz="1600" dirty="0" smtClean="0">
                <a:latin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</a:rPr>
              <a:t>x_vals</a:t>
            </a:r>
            <a:r>
              <a:rPr lang="en-US" sz="1600" dirty="0" smtClean="0">
                <a:latin typeface="Courier New" panose="02070309020205020404" pitchFamily="49" charset="0"/>
              </a:rPr>
              <a:t>, </a:t>
            </a:r>
            <a:r>
              <a:rPr lang="en-US" sz="1600" dirty="0" err="1" smtClean="0">
                <a:latin typeface="Courier New" panose="02070309020205020404" pitchFamily="49" charset="0"/>
              </a:rPr>
              <a:t>y_vals</a:t>
            </a:r>
            <a:r>
              <a:rPr lang="en-US" sz="1600" dirty="0" smtClean="0">
                <a:latin typeface="Courier New" panose="02070309020205020404" pitchFamily="49" charset="0"/>
              </a:rPr>
              <a:t>)  </a:t>
            </a:r>
            <a:br>
              <a:rPr lang="en-US" sz="1600" dirty="0" smtClean="0">
                <a:latin typeface="Courier New" panose="02070309020205020404" pitchFamily="49" charset="0"/>
              </a:rPr>
            </a:b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600" dirty="0" smtClean="0">
                <a:latin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</a:rPr>
              <a:t>zz_v</a:t>
            </a:r>
            <a:r>
              <a:rPr lang="en-US" sz="1600" dirty="0" smtClean="0">
                <a:latin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600" dirty="0" smtClean="0">
                <a:latin typeface="Courier New" panose="02070309020205020404" pitchFamily="49" charset="0"/>
              </a:rPr>
              <a:t> f(</a:t>
            </a:r>
            <a:r>
              <a:rPr lang="en-US" sz="1600" dirty="0" err="1" smtClean="0">
                <a:latin typeface="Courier New" panose="02070309020205020404" pitchFamily="49" charset="0"/>
              </a:rPr>
              <a:t>x_vals</a:t>
            </a:r>
            <a:r>
              <a:rPr lang="en-US" sz="1600" dirty="0" smtClean="0">
                <a:latin typeface="Courier New" panose="02070309020205020404" pitchFamily="49" charset="0"/>
              </a:rPr>
              <a:t>, </a:t>
            </a:r>
            <a:r>
              <a:rPr lang="en-US" sz="1600" dirty="0" err="1" smtClean="0">
                <a:latin typeface="Courier New" panose="02070309020205020404" pitchFamily="49" charset="0"/>
              </a:rPr>
              <a:t>y_vals</a:t>
            </a:r>
            <a:r>
              <a:rPr lang="en-US" sz="1600" dirty="0" smtClean="0">
                <a:latin typeface="Courier New" panose="02070309020205020404" pitchFamily="49" charset="0"/>
              </a:rPr>
              <a:t>)</a:t>
            </a:r>
            <a:br>
              <a:rPr lang="en-US" sz="1600" dirty="0" smtClean="0">
                <a:latin typeface="Courier New" panose="02070309020205020404" pitchFamily="49" charset="0"/>
              </a:rPr>
            </a:b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600" dirty="0" smtClean="0">
                <a:latin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</a:rPr>
              <a:t>plot_data</a:t>
            </a:r>
            <a:r>
              <a:rPr lang="en-US" sz="1600" dirty="0" smtClean="0">
                <a:latin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</a:rPr>
              <a:t>xx_v,yy_v,zz_v</a:t>
            </a:r>
            <a:r>
              <a:rPr lang="en-US" sz="1600" dirty="0" smtClean="0">
                <a:latin typeface="Courier New" panose="02070309020205020404" pitchFamily="49" charset="0"/>
              </a:rPr>
              <a:t>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1412875"/>
            <a:ext cx="8229600" cy="719138"/>
          </a:xfrm>
        </p:spPr>
        <p:txBody>
          <a:bodyPr lIns="0" tIns="18669" rIns="0" bIns="0"/>
          <a:lstStyle/>
          <a:p>
            <a:pPr eaLnBrk="1" hangingPunct="1"/>
            <a:r>
              <a:rPr lang="en-US" smtClean="0"/>
              <a:t>2D interpolation – linearly interpolated data (2)</a:t>
            </a:r>
            <a:endParaRPr lang="en-AU" smtClean="0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132013"/>
            <a:ext cx="5259388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1655763"/>
            <a:ext cx="8229600" cy="719137"/>
          </a:xfrm>
        </p:spPr>
        <p:txBody>
          <a:bodyPr lIns="0" tIns="18669" rIns="0" bIns="0"/>
          <a:lstStyle/>
          <a:p>
            <a:pPr eaLnBrk="1" hangingPunct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Summary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7675" y="2663825"/>
            <a:ext cx="8229600" cy="3573463"/>
          </a:xfrm>
        </p:spPr>
        <p:txBody>
          <a:bodyPr lIns="0" tIns="16002" rIns="0" bIns="0"/>
          <a:lstStyle/>
          <a:p>
            <a:pPr marL="431800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dirty="0" smtClean="0"/>
              <a:t>Interpolation</a:t>
            </a:r>
          </a:p>
          <a:p>
            <a:pPr marL="431800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dirty="0" smtClean="0"/>
              <a:t>Curve fitting</a:t>
            </a:r>
          </a:p>
          <a:p>
            <a:pPr marL="431800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dirty="0" smtClean="0"/>
              <a:t>Linear regression (for single variables)</a:t>
            </a:r>
          </a:p>
          <a:p>
            <a:pPr marL="431800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dirty="0" smtClean="0"/>
              <a:t>Polynomial regression</a:t>
            </a:r>
          </a:p>
          <a:p>
            <a:pPr marL="431800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dirty="0" smtClean="0"/>
              <a:t>Multiple variable regression</a:t>
            </a:r>
          </a:p>
          <a:p>
            <a:pPr marL="431800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dirty="0" smtClean="0"/>
              <a:t>Non-linear terms in regression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1484313"/>
            <a:ext cx="8229600" cy="719137"/>
          </a:xfrm>
        </p:spPr>
        <p:txBody>
          <a:bodyPr lIns="0" tIns="18669" rIns="0" bIns="0"/>
          <a:lstStyle/>
          <a:p>
            <a:pPr eaLnBrk="1" hangingPunct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2D interpolation – cubic interpolated data 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7675" y="2203450"/>
            <a:ext cx="8229600" cy="4033838"/>
          </a:xfrm>
        </p:spPr>
        <p:txBody>
          <a:bodyPr lIns="0" tIns="16002" rIns="0" bIns="0"/>
          <a:lstStyle/>
          <a:p>
            <a:pPr marL="431800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n-US" dirty="0" smtClean="0"/>
              <a:t>Now we'll perform cubic interpolation.</a:t>
            </a:r>
          </a:p>
          <a:p>
            <a:pPr marL="431800" indent="-323850" eaLnBrk="1" hangingPunct="1">
              <a:lnSpc>
                <a:spcPct val="94000"/>
              </a:lnSpc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n-US" dirty="0" smtClean="0">
                <a:latin typeface="Courier New" panose="02070309020205020404" pitchFamily="49" charset="0"/>
              </a:rPr>
              <a:t>interpolate.interp2d(x, y, z, kind='linear')</a:t>
            </a:r>
            <a:r>
              <a:rPr lang="en-US" dirty="0" smtClean="0"/>
              <a:t> returns a function which, when called, returns the actual interpolated values.</a:t>
            </a:r>
          </a:p>
          <a:p>
            <a:pPr marL="179388" indent="0" eaLnBrk="1" hangingPunct="1">
              <a:lnSpc>
                <a:spcPct val="94000"/>
              </a:lnSpc>
              <a:spcBef>
                <a:spcPts val="1700"/>
              </a:spcBef>
              <a:spcAft>
                <a:spcPts val="170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600" dirty="0" smtClean="0">
                <a:latin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AA22FF"/>
                </a:solidFill>
                <a:latin typeface="Courier New" panose="02070309020205020404" pitchFamily="49" charset="0"/>
              </a:rPr>
              <a:t>from</a:t>
            </a:r>
            <a:r>
              <a:rPr lang="en-US" sz="1600" dirty="0" smtClean="0">
                <a:latin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scipy</a:t>
            </a:r>
            <a:r>
              <a:rPr lang="en-US" sz="1600" dirty="0" smtClean="0">
                <a:latin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AA22FF"/>
                </a:solidFill>
                <a:latin typeface="Courier New" panose="02070309020205020404" pitchFamily="49" charset="0"/>
              </a:rPr>
              <a:t>import</a:t>
            </a:r>
            <a:r>
              <a:rPr lang="en-US" sz="1600" dirty="0" smtClean="0">
                <a:latin typeface="Courier New" panose="02070309020205020404" pitchFamily="49" charset="0"/>
              </a:rPr>
              <a:t> interpolate</a:t>
            </a:r>
            <a:br>
              <a:rPr lang="en-US" sz="1600" dirty="0" smtClean="0">
                <a:latin typeface="Courier New" panose="02070309020205020404" pitchFamily="49" charset="0"/>
              </a:rPr>
            </a:b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600" dirty="0" smtClean="0">
                <a:latin typeface="Courier New" panose="02070309020205020404" pitchFamily="49" charset="0"/>
              </a:rPr>
              <a:t> f </a:t>
            </a: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600" dirty="0" smtClean="0">
                <a:latin typeface="Courier New" panose="02070309020205020404" pitchFamily="49" charset="0"/>
              </a:rPr>
              <a:t> interpolate</a:t>
            </a: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600" dirty="0" smtClean="0">
                <a:latin typeface="Courier New" panose="02070309020205020404" pitchFamily="49" charset="0"/>
              </a:rPr>
              <a:t>interp2d(</a:t>
            </a:r>
            <a:r>
              <a:rPr lang="en-US" sz="1600" dirty="0" err="1" smtClean="0">
                <a:latin typeface="Courier New" panose="02070309020205020404" pitchFamily="49" charset="0"/>
              </a:rPr>
              <a:t>x_pts</a:t>
            </a:r>
            <a:r>
              <a:rPr lang="en-US" sz="1600" dirty="0" smtClean="0">
                <a:latin typeface="Courier New" panose="02070309020205020404" pitchFamily="49" charset="0"/>
              </a:rPr>
              <a:t>, </a:t>
            </a:r>
            <a:r>
              <a:rPr lang="en-US" sz="1600" dirty="0" err="1" smtClean="0">
                <a:latin typeface="Courier New" panose="02070309020205020404" pitchFamily="49" charset="0"/>
              </a:rPr>
              <a:t>y_pts</a:t>
            </a:r>
            <a:r>
              <a:rPr lang="en-US" sz="1600" dirty="0" smtClean="0">
                <a:latin typeface="Courier New" panose="02070309020205020404" pitchFamily="49" charset="0"/>
              </a:rPr>
              <a:t>, </a:t>
            </a:r>
            <a:r>
              <a:rPr lang="en-US" sz="1600" dirty="0" err="1" smtClean="0">
                <a:latin typeface="Courier New" panose="02070309020205020404" pitchFamily="49" charset="0"/>
              </a:rPr>
              <a:t>zz</a:t>
            </a:r>
            <a:r>
              <a:rPr lang="en-US" sz="1600" dirty="0" smtClean="0">
                <a:latin typeface="Courier New" panose="02070309020205020404" pitchFamily="49" charset="0"/>
              </a:rPr>
              <a:t>, kind</a:t>
            </a: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600" dirty="0" smtClean="0">
                <a:solidFill>
                  <a:srgbClr val="BB4444"/>
                </a:solidFill>
                <a:latin typeface="Courier New" panose="02070309020205020404" pitchFamily="49" charset="0"/>
              </a:rPr>
              <a:t>'cubic'</a:t>
            </a:r>
            <a:r>
              <a:rPr lang="en-US" sz="1600" dirty="0" smtClean="0">
                <a:latin typeface="Courier New" panose="02070309020205020404" pitchFamily="49" charset="0"/>
              </a:rPr>
              <a:t>)</a:t>
            </a:r>
            <a:br>
              <a:rPr lang="en-US" sz="1600" dirty="0" smtClean="0">
                <a:latin typeface="Courier New" panose="02070309020205020404" pitchFamily="49" charset="0"/>
              </a:rPr>
            </a:b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600" dirty="0" smtClean="0">
                <a:latin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</a:rPr>
              <a:t>x_vals</a:t>
            </a:r>
            <a:r>
              <a:rPr lang="en-US" sz="1600" dirty="0" smtClean="0">
                <a:latin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600" dirty="0" smtClean="0">
                <a:latin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</a:rPr>
              <a:t>np</a:t>
            </a:r>
            <a:r>
              <a:rPr lang="en-US" sz="1600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600" dirty="0" err="1" smtClean="0">
                <a:latin typeface="Courier New" panose="02070309020205020404" pitchFamily="49" charset="0"/>
              </a:rPr>
              <a:t>arange</a:t>
            </a:r>
            <a:r>
              <a:rPr lang="en-US" sz="1600" dirty="0" smtClean="0">
                <a:latin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-3</a:t>
            </a:r>
            <a:r>
              <a:rPr lang="en-US" sz="1600" dirty="0" smtClean="0">
                <a:latin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3</a:t>
            </a:r>
            <a:r>
              <a:rPr lang="en-US" sz="1600" dirty="0" smtClean="0">
                <a:latin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0.1</a:t>
            </a:r>
            <a:r>
              <a:rPr lang="en-US" sz="1600" dirty="0" smtClean="0">
                <a:latin typeface="Courier New" panose="02070309020205020404" pitchFamily="49" charset="0"/>
              </a:rPr>
              <a:t>) </a:t>
            </a:r>
            <a:br>
              <a:rPr lang="en-US" sz="1600" dirty="0" smtClean="0">
                <a:latin typeface="Courier New" panose="02070309020205020404" pitchFamily="49" charset="0"/>
              </a:rPr>
            </a:b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600" dirty="0" smtClean="0">
                <a:latin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</a:rPr>
              <a:t>y_vals</a:t>
            </a:r>
            <a:r>
              <a:rPr lang="en-US" sz="1600" dirty="0" smtClean="0">
                <a:latin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600" dirty="0" smtClean="0">
                <a:latin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</a:rPr>
              <a:t>np</a:t>
            </a:r>
            <a:r>
              <a:rPr lang="en-US" sz="1600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600" dirty="0" err="1" smtClean="0">
                <a:latin typeface="Courier New" panose="02070309020205020404" pitchFamily="49" charset="0"/>
              </a:rPr>
              <a:t>arange</a:t>
            </a:r>
            <a:r>
              <a:rPr lang="en-US" sz="1600" dirty="0" smtClean="0">
                <a:latin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-3</a:t>
            </a:r>
            <a:r>
              <a:rPr lang="en-US" sz="1600" dirty="0" smtClean="0">
                <a:latin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3</a:t>
            </a:r>
            <a:r>
              <a:rPr lang="en-US" sz="1600" dirty="0" smtClean="0">
                <a:latin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0.1</a:t>
            </a:r>
            <a:r>
              <a:rPr lang="en-US" sz="1600" dirty="0" smtClean="0">
                <a:latin typeface="Courier New" panose="02070309020205020404" pitchFamily="49" charset="0"/>
              </a:rPr>
              <a:t>)</a:t>
            </a:r>
            <a:br>
              <a:rPr lang="en-US" sz="1600" dirty="0" smtClean="0">
                <a:latin typeface="Courier New" panose="02070309020205020404" pitchFamily="49" charset="0"/>
              </a:rPr>
            </a:b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600" dirty="0" smtClean="0">
                <a:latin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</a:rPr>
              <a:t>xx_v</a:t>
            </a:r>
            <a:r>
              <a:rPr lang="en-US" sz="1600" dirty="0" smtClean="0">
                <a:latin typeface="Courier New" panose="02070309020205020404" pitchFamily="49" charset="0"/>
              </a:rPr>
              <a:t>, </a:t>
            </a:r>
            <a:r>
              <a:rPr lang="en-US" sz="1600" dirty="0" err="1" smtClean="0">
                <a:latin typeface="Courier New" panose="02070309020205020404" pitchFamily="49" charset="0"/>
              </a:rPr>
              <a:t>yy_v</a:t>
            </a:r>
            <a:r>
              <a:rPr lang="en-US" sz="1600" dirty="0" smtClean="0">
                <a:latin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600" dirty="0" smtClean="0">
                <a:latin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</a:rPr>
              <a:t>np</a:t>
            </a:r>
            <a:r>
              <a:rPr lang="en-US" sz="1600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600" dirty="0" err="1" smtClean="0">
                <a:latin typeface="Courier New" panose="02070309020205020404" pitchFamily="49" charset="0"/>
              </a:rPr>
              <a:t>meshgrid</a:t>
            </a:r>
            <a:r>
              <a:rPr lang="en-US" sz="1600" dirty="0" smtClean="0">
                <a:latin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</a:rPr>
              <a:t>x_vals</a:t>
            </a:r>
            <a:r>
              <a:rPr lang="en-US" sz="1600" dirty="0" smtClean="0">
                <a:latin typeface="Courier New" panose="02070309020205020404" pitchFamily="49" charset="0"/>
              </a:rPr>
              <a:t>, </a:t>
            </a:r>
            <a:r>
              <a:rPr lang="en-US" sz="1600" dirty="0" err="1" smtClean="0">
                <a:latin typeface="Courier New" panose="02070309020205020404" pitchFamily="49" charset="0"/>
              </a:rPr>
              <a:t>y_vals</a:t>
            </a:r>
            <a:r>
              <a:rPr lang="en-US" sz="1600" dirty="0" smtClean="0">
                <a:latin typeface="Courier New" panose="02070309020205020404" pitchFamily="49" charset="0"/>
              </a:rPr>
              <a:t>)  </a:t>
            </a:r>
            <a:br>
              <a:rPr lang="en-US" sz="1600" dirty="0" smtClean="0">
                <a:latin typeface="Courier New" panose="02070309020205020404" pitchFamily="49" charset="0"/>
              </a:rPr>
            </a:b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600" dirty="0" smtClean="0">
                <a:latin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</a:rPr>
              <a:t>zz_v</a:t>
            </a:r>
            <a:r>
              <a:rPr lang="en-US" sz="1600" dirty="0" smtClean="0">
                <a:latin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600" dirty="0" smtClean="0">
                <a:latin typeface="Courier New" panose="02070309020205020404" pitchFamily="49" charset="0"/>
              </a:rPr>
              <a:t> f(</a:t>
            </a:r>
            <a:r>
              <a:rPr lang="en-US" sz="1600" dirty="0" err="1" smtClean="0">
                <a:latin typeface="Courier New" panose="02070309020205020404" pitchFamily="49" charset="0"/>
              </a:rPr>
              <a:t>x_vals</a:t>
            </a:r>
            <a:r>
              <a:rPr lang="en-US" sz="1600" dirty="0" smtClean="0">
                <a:latin typeface="Courier New" panose="02070309020205020404" pitchFamily="49" charset="0"/>
              </a:rPr>
              <a:t>, </a:t>
            </a:r>
            <a:r>
              <a:rPr lang="en-US" sz="1600" dirty="0" err="1" smtClean="0">
                <a:latin typeface="Courier New" panose="02070309020205020404" pitchFamily="49" charset="0"/>
              </a:rPr>
              <a:t>y_vals</a:t>
            </a:r>
            <a:r>
              <a:rPr lang="en-US" sz="1600" dirty="0" smtClean="0">
                <a:latin typeface="Courier New" panose="02070309020205020404" pitchFamily="49" charset="0"/>
              </a:rPr>
              <a:t>)</a:t>
            </a:r>
            <a:br>
              <a:rPr lang="en-US" sz="1600" dirty="0" smtClean="0">
                <a:latin typeface="Courier New" panose="02070309020205020404" pitchFamily="49" charset="0"/>
              </a:rPr>
            </a:b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600" dirty="0" smtClean="0">
                <a:latin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</a:rPr>
              <a:t>plot_data</a:t>
            </a:r>
            <a:r>
              <a:rPr lang="en-US" sz="1600" dirty="0" smtClean="0">
                <a:latin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</a:rPr>
              <a:t>xx_v,yy_v,zz_v</a:t>
            </a:r>
            <a:r>
              <a:rPr lang="en-US" sz="1600" dirty="0" smtClean="0">
                <a:latin typeface="Courier New" panose="02070309020205020404" pitchFamily="49" charset="0"/>
              </a:rPr>
              <a:t>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1655763"/>
            <a:ext cx="8229600" cy="719137"/>
          </a:xfrm>
        </p:spPr>
        <p:txBody>
          <a:bodyPr lIns="0" tIns="18669" rIns="0" bIns="0"/>
          <a:lstStyle/>
          <a:p>
            <a:pPr eaLnBrk="1" hangingPunct="1"/>
            <a:r>
              <a:rPr lang="en-US" smtClean="0"/>
              <a:t>2D interpolation – cubic interpolated data (2)</a:t>
            </a:r>
            <a:endParaRPr lang="en-AU" smtClean="0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8" y="2663825"/>
            <a:ext cx="4764087" cy="357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1655763"/>
            <a:ext cx="8229600" cy="719137"/>
          </a:xfrm>
        </p:spPr>
        <p:txBody>
          <a:bodyPr lIns="0" tIns="18669" rIns="0" bIns="0"/>
          <a:lstStyle/>
          <a:p>
            <a:pPr eaLnBrk="1" hangingPunct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Curve fitting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7675" y="2663825"/>
            <a:ext cx="8229600" cy="3573463"/>
          </a:xfrm>
        </p:spPr>
        <p:txBody>
          <a:bodyPr lIns="0" tIns="16002" rIns="0" bIns="0"/>
          <a:lstStyle/>
          <a:p>
            <a:pPr marL="431800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dirty="0" smtClean="0"/>
              <a:t>Collected data always contains some degree of error or imprecision</a:t>
            </a:r>
          </a:p>
          <a:p>
            <a:pPr marL="431800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dirty="0" smtClean="0"/>
              <a:t>Whereas interpolation is used when we assume that all data points are accurate and we want to infer new intermediate data points –</a:t>
            </a:r>
            <a:br>
              <a:rPr lang="en-US" dirty="0" smtClean="0"/>
            </a:br>
            <a:r>
              <a:rPr lang="en-US" i="1" dirty="0" smtClean="0"/>
              <a:t>curve </a:t>
            </a:r>
            <a:r>
              <a:rPr lang="en-US" i="1" dirty="0" smtClean="0"/>
              <a:t>fitting</a:t>
            </a:r>
            <a:r>
              <a:rPr lang="en-US" dirty="0" smtClean="0"/>
              <a:t> is used when we want to match an analytical (or symbolic) model to a set of measurements which may contain some error.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1196752"/>
            <a:ext cx="8228013" cy="717550"/>
          </a:xfrm>
        </p:spPr>
        <p:txBody>
          <a:bodyPr lIns="0" tIns="18669" rIns="0" bIns="0"/>
          <a:lstStyle/>
          <a:p>
            <a:pPr eaLnBrk="1" hangingPunct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dirty="0" smtClean="0"/>
              <a:t>Curve fitting (2)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251520" y="2420888"/>
            <a:ext cx="4037013" cy="3571875"/>
          </a:xfrm>
        </p:spPr>
        <p:txBody>
          <a:bodyPr lIns="0" tIns="16002" rIns="0" bIns="0"/>
          <a:lstStyle/>
          <a:p>
            <a:pPr marL="431800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dirty="0" smtClean="0"/>
              <a:t>For instance, we may have data points which seem to represent noisy data obtained from an underlying linear relationship – how can we estimate or model that underlying relationship?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" r="5477"/>
          <a:stretch/>
        </p:blipFill>
        <p:spPr bwMode="auto">
          <a:xfrm>
            <a:off x="4283968" y="1644302"/>
            <a:ext cx="4752528" cy="394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1655763"/>
            <a:ext cx="8229600" cy="719137"/>
          </a:xfrm>
        </p:spPr>
        <p:txBody>
          <a:bodyPr lIns="0" tIns="18669" rIns="0" bIns="0"/>
          <a:lstStyle/>
          <a:p>
            <a:pPr eaLnBrk="1" hangingPunct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Linear regression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7675" y="2663825"/>
            <a:ext cx="8229600" cy="3573463"/>
          </a:xfrm>
        </p:spPr>
        <p:txBody>
          <a:bodyPr lIns="0" tIns="16002" rIns="0" bIns="0"/>
          <a:lstStyle/>
          <a:p>
            <a:pPr marL="431800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dirty="0" smtClean="0"/>
              <a:t>One method of curve fitting is linear regression – it minimizes the "square of the errors" (where the "error" is the distance each point is from the line).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(In Excel, there is a function called "</a:t>
            </a:r>
            <a:r>
              <a:rPr lang="en-US" dirty="0" smtClean="0">
                <a:latin typeface="Courier New" panose="02070309020205020404" pitchFamily="49" charset="0"/>
              </a:rPr>
              <a:t>SLOPE</a:t>
            </a:r>
            <a:r>
              <a:rPr lang="en-US" dirty="0" smtClean="0"/>
              <a:t>" which performs linear regression on a set of data points, similar to the Python functions we will see here.)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1655763"/>
            <a:ext cx="8229600" cy="719137"/>
          </a:xfrm>
        </p:spPr>
        <p:txBody>
          <a:bodyPr lIns="0" tIns="18669" rIns="0" bIns="0"/>
          <a:lstStyle/>
          <a:p>
            <a:pPr eaLnBrk="1" hangingPunct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Polynomial regression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7675" y="2663825"/>
            <a:ext cx="8229600" cy="3573463"/>
          </a:xfrm>
        </p:spPr>
        <p:txBody>
          <a:bodyPr lIns="0" tIns="16002" rIns="0" bIns="0"/>
          <a:lstStyle/>
          <a:p>
            <a:pPr marL="431800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Linear regression is a special case of </a:t>
            </a:r>
            <a:r>
              <a:rPr lang="en-US" i="1" smtClean="0"/>
              <a:t>polynomial regression</a:t>
            </a:r>
            <a:r>
              <a:rPr lang="en-US" smtClean="0"/>
              <a:t> –</a:t>
            </a:r>
          </a:p>
          <a:p>
            <a:pPr marL="431800" indent="-323850" eaLnBrk="1" hangingPunct="1">
              <a:buSzPct val="45000"/>
              <a:buFont typeface="Wingdings" panose="05000000000000000000" pitchFamily="2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	since a line (i.e., an equation of the form </a:t>
            </a:r>
            <a:r>
              <a:rPr lang="en-US" i="1" smtClean="0"/>
              <a:t>ax + b</a:t>
            </a:r>
            <a:r>
              <a:rPr lang="en-US" smtClean="0"/>
              <a:t>) is a simple polynomial.</a:t>
            </a:r>
          </a:p>
          <a:p>
            <a:pPr marL="431800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But your data may not reflect a linear relationship – a polynomial of a higher order may be a better fit.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1125538"/>
            <a:ext cx="8229600" cy="717550"/>
          </a:xfrm>
        </p:spPr>
        <p:txBody>
          <a:bodyPr lIns="0" tIns="18669" rIns="0" bIns="0"/>
          <a:lstStyle/>
          <a:p>
            <a:pPr eaLnBrk="1" hangingPunct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Linear regression (2)</a:t>
            </a: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924050"/>
            <a:ext cx="8229600" cy="4025900"/>
          </a:xfrm>
        </p:spPr>
        <p:txBody>
          <a:bodyPr lIns="0" tIns="16002" rIns="0" bIns="0"/>
          <a:lstStyle/>
          <a:p>
            <a:pPr marL="431800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z="1700" smtClean="0"/>
              <a:t>Both linear and non-linear polynomial regression can be done with Numpy's </a:t>
            </a:r>
            <a:r>
              <a:rPr lang="en-US" sz="1700" smtClean="0">
                <a:latin typeface="Courier New" panose="02070309020205020404" pitchFamily="49" charset="0"/>
              </a:rPr>
              <a:t>polyfit</a:t>
            </a:r>
            <a:r>
              <a:rPr lang="en-US" sz="1700" smtClean="0"/>
              <a:t> function:</a:t>
            </a:r>
            <a:br>
              <a:rPr lang="en-US" sz="1700" smtClean="0"/>
            </a:br>
            <a:r>
              <a:rPr lang="en-US" sz="1700" smtClean="0"/>
              <a:t/>
            </a:r>
            <a:br>
              <a:rPr lang="en-US" sz="1700" smtClean="0"/>
            </a:br>
            <a:r>
              <a:rPr lang="en-US" sz="1700" smtClean="0">
                <a:latin typeface="Courier New" panose="02070309020205020404" pitchFamily="49" charset="0"/>
              </a:rPr>
              <a:t>numpy</a:t>
            </a:r>
            <a:r>
              <a:rPr lang="en-US" sz="1700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700" smtClean="0">
                <a:latin typeface="Courier New" panose="02070309020205020404" pitchFamily="49" charset="0"/>
              </a:rPr>
              <a:t>polyfit(x, y, degree) </a:t>
            </a:r>
          </a:p>
          <a:p>
            <a:pPr marL="431800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z="1700" smtClean="0"/>
              <a:t>It returns the coeffficients for the polynomial;</a:t>
            </a:r>
          </a:p>
          <a:p>
            <a:pPr marL="431800" indent="-323850" eaLnBrk="1" hangingPunct="1">
              <a:buSzPct val="45000"/>
              <a:buFont typeface="Wingdings" panose="05000000000000000000" pitchFamily="2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z="1700" smtClean="0"/>
              <a:t>	the easiest way to then use these in code is to use the </a:t>
            </a:r>
            <a:r>
              <a:rPr lang="en-US" sz="1700" smtClean="0">
                <a:latin typeface="Courier New" panose="02070309020205020404" pitchFamily="49" charset="0"/>
              </a:rPr>
              <a:t>numpy.poly1d</a:t>
            </a:r>
            <a:r>
              <a:rPr lang="en-US" sz="1700" smtClean="0"/>
              <a:t> class.</a:t>
            </a:r>
            <a:br>
              <a:rPr lang="en-US" sz="1700" smtClean="0"/>
            </a:br>
            <a:r>
              <a:rPr lang="en-US" sz="1700" smtClean="0"/>
              <a:t/>
            </a:r>
            <a:br>
              <a:rPr lang="en-US" sz="1700" smtClean="0"/>
            </a:br>
            <a:r>
              <a:rPr lang="en-US" sz="170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700" smtClean="0">
                <a:latin typeface="Courier New" panose="02070309020205020404" pitchFamily="49" charset="0"/>
              </a:rPr>
              <a:t> </a:t>
            </a:r>
            <a:r>
              <a:rPr lang="en-US" sz="1700" b="1" smtClean="0">
                <a:solidFill>
                  <a:srgbClr val="AA22FF"/>
                </a:solidFill>
                <a:latin typeface="Courier New" panose="02070309020205020404" pitchFamily="49" charset="0"/>
              </a:rPr>
              <a:t>import</a:t>
            </a:r>
            <a:r>
              <a:rPr lang="en-US" sz="1700" smtClean="0">
                <a:latin typeface="Courier New" panose="02070309020205020404" pitchFamily="49" charset="0"/>
              </a:rPr>
              <a:t> </a:t>
            </a:r>
            <a:r>
              <a:rPr lang="en-US" sz="1700" b="1" smtClean="0">
                <a:solidFill>
                  <a:srgbClr val="0000FF"/>
                </a:solidFill>
                <a:latin typeface="Courier New" panose="02070309020205020404" pitchFamily="49" charset="0"/>
              </a:rPr>
              <a:t>numpy</a:t>
            </a:r>
            <a:r>
              <a:rPr lang="en-US" sz="1700" smtClean="0">
                <a:latin typeface="Courier New" panose="02070309020205020404" pitchFamily="49" charset="0"/>
              </a:rPr>
              <a:t> </a:t>
            </a:r>
            <a:r>
              <a:rPr lang="en-US" sz="1700" b="1" smtClean="0">
                <a:solidFill>
                  <a:srgbClr val="AA22FF"/>
                </a:solidFill>
                <a:latin typeface="Courier New" panose="02070309020205020404" pitchFamily="49" charset="0"/>
              </a:rPr>
              <a:t>as</a:t>
            </a:r>
            <a:r>
              <a:rPr lang="en-US" sz="1700" smtClean="0">
                <a:latin typeface="Courier New" panose="02070309020205020404" pitchFamily="49" charset="0"/>
              </a:rPr>
              <a:t> </a:t>
            </a:r>
            <a:r>
              <a:rPr lang="en-US" sz="1700" b="1" smtClean="0">
                <a:solidFill>
                  <a:srgbClr val="0000FF"/>
                </a:solidFill>
                <a:latin typeface="Courier New" panose="02070309020205020404" pitchFamily="49" charset="0"/>
              </a:rPr>
              <a:t>np</a:t>
            </a:r>
            <a:r>
              <a:rPr lang="en-US" sz="1700" smtClean="0">
                <a:latin typeface="Courier New" panose="02070309020205020404" pitchFamily="49" charset="0"/>
              </a:rPr>
              <a:t/>
            </a:r>
            <a:br>
              <a:rPr lang="en-US" sz="1700" smtClean="0">
                <a:latin typeface="Courier New" panose="02070309020205020404" pitchFamily="49" charset="0"/>
              </a:rPr>
            </a:br>
            <a:r>
              <a:rPr lang="en-US" sz="170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700" smtClean="0">
                <a:latin typeface="Courier New" panose="02070309020205020404" pitchFamily="49" charset="0"/>
              </a:rPr>
              <a:t> </a:t>
            </a:r>
            <a:r>
              <a:rPr lang="en-US" sz="1700" b="1" smtClean="0">
                <a:solidFill>
                  <a:srgbClr val="AA22FF"/>
                </a:solidFill>
                <a:latin typeface="Courier New" panose="02070309020205020404" pitchFamily="49" charset="0"/>
              </a:rPr>
              <a:t>from</a:t>
            </a:r>
            <a:r>
              <a:rPr lang="en-US" sz="1700" smtClean="0">
                <a:latin typeface="Courier New" panose="02070309020205020404" pitchFamily="49" charset="0"/>
              </a:rPr>
              <a:t> </a:t>
            </a:r>
            <a:r>
              <a:rPr lang="en-US" sz="1700" b="1" smtClean="0">
                <a:solidFill>
                  <a:srgbClr val="0000FF"/>
                </a:solidFill>
                <a:latin typeface="Courier New" panose="02070309020205020404" pitchFamily="49" charset="0"/>
              </a:rPr>
              <a:t>scipy.stats</a:t>
            </a:r>
            <a:r>
              <a:rPr lang="en-US" sz="1700" smtClean="0">
                <a:latin typeface="Courier New" panose="02070309020205020404" pitchFamily="49" charset="0"/>
              </a:rPr>
              <a:t> </a:t>
            </a:r>
            <a:r>
              <a:rPr lang="en-US" sz="1700" b="1" smtClean="0">
                <a:solidFill>
                  <a:srgbClr val="AA22FF"/>
                </a:solidFill>
                <a:latin typeface="Courier New" panose="02070309020205020404" pitchFamily="49" charset="0"/>
              </a:rPr>
              <a:t>import</a:t>
            </a:r>
            <a:r>
              <a:rPr lang="en-US" sz="1700" smtClean="0">
                <a:latin typeface="Courier New" panose="02070309020205020404" pitchFamily="49" charset="0"/>
              </a:rPr>
              <a:t> linregress  </a:t>
            </a:r>
            <a:br>
              <a:rPr lang="en-US" sz="1700" smtClean="0">
                <a:latin typeface="Courier New" panose="02070309020205020404" pitchFamily="49" charset="0"/>
              </a:rPr>
            </a:br>
            <a:r>
              <a:rPr lang="en-US" sz="170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700" smtClean="0">
                <a:latin typeface="Courier New" panose="02070309020205020404" pitchFamily="49" charset="0"/>
              </a:rPr>
              <a:t> x_pts </a:t>
            </a:r>
            <a:r>
              <a:rPr lang="en-US" sz="170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700" smtClean="0">
                <a:latin typeface="Courier New" panose="02070309020205020404" pitchFamily="49" charset="0"/>
              </a:rPr>
              <a:t> np</a:t>
            </a:r>
            <a:r>
              <a:rPr lang="en-US" sz="1700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700" smtClean="0">
                <a:latin typeface="Courier New" panose="02070309020205020404" pitchFamily="49" charset="0"/>
              </a:rPr>
              <a:t>arange(</a:t>
            </a:r>
            <a:r>
              <a:rPr lang="en-US" sz="1700" smtClean="0">
                <a:solidFill>
                  <a:srgbClr val="666666"/>
                </a:solidFill>
                <a:latin typeface="Courier New" panose="02070309020205020404" pitchFamily="49" charset="0"/>
              </a:rPr>
              <a:t>0</a:t>
            </a:r>
            <a:r>
              <a:rPr lang="en-US" sz="1700" smtClean="0">
                <a:latin typeface="Courier New" panose="02070309020205020404" pitchFamily="49" charset="0"/>
              </a:rPr>
              <a:t>,</a:t>
            </a:r>
            <a:r>
              <a:rPr lang="en-US" sz="1700" smtClean="0">
                <a:solidFill>
                  <a:srgbClr val="666666"/>
                </a:solidFill>
                <a:latin typeface="Courier New" panose="02070309020205020404" pitchFamily="49" charset="0"/>
              </a:rPr>
              <a:t>6</a:t>
            </a:r>
            <a:r>
              <a:rPr lang="en-US" sz="1700" smtClean="0">
                <a:latin typeface="Courier New" panose="02070309020205020404" pitchFamily="49" charset="0"/>
              </a:rPr>
              <a:t>,</a:t>
            </a:r>
            <a:r>
              <a:rPr lang="en-US" sz="1700" smtClean="0">
                <a:solidFill>
                  <a:srgbClr val="666666"/>
                </a:solidFill>
                <a:latin typeface="Courier New" panose="02070309020205020404" pitchFamily="49" charset="0"/>
              </a:rPr>
              <a:t>1</a:t>
            </a:r>
            <a:r>
              <a:rPr lang="en-US" sz="1700" smtClean="0">
                <a:latin typeface="Courier New" panose="02070309020205020404" pitchFamily="49" charset="0"/>
              </a:rPr>
              <a:t>)</a:t>
            </a:r>
            <a:br>
              <a:rPr lang="en-US" sz="1700" smtClean="0">
                <a:latin typeface="Courier New" panose="02070309020205020404" pitchFamily="49" charset="0"/>
              </a:rPr>
            </a:br>
            <a:r>
              <a:rPr lang="en-US" sz="170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700" smtClean="0">
                <a:latin typeface="Courier New" panose="02070309020205020404" pitchFamily="49" charset="0"/>
              </a:rPr>
              <a:t> y_pts </a:t>
            </a:r>
            <a:r>
              <a:rPr lang="en-US" sz="170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700" smtClean="0">
                <a:latin typeface="Courier New" panose="02070309020205020404" pitchFamily="49" charset="0"/>
              </a:rPr>
              <a:t> np</a:t>
            </a:r>
            <a:r>
              <a:rPr lang="en-US" sz="1700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700" smtClean="0">
                <a:latin typeface="Courier New" panose="02070309020205020404" pitchFamily="49" charset="0"/>
              </a:rPr>
              <a:t>array([</a:t>
            </a:r>
            <a:r>
              <a:rPr lang="en-US" sz="1700" smtClean="0">
                <a:solidFill>
                  <a:srgbClr val="666666"/>
                </a:solidFill>
                <a:latin typeface="Courier New" panose="02070309020205020404" pitchFamily="49" charset="0"/>
              </a:rPr>
              <a:t>15</a:t>
            </a:r>
            <a:r>
              <a:rPr lang="en-US" sz="1700" smtClean="0">
                <a:latin typeface="Courier New" panose="02070309020205020404" pitchFamily="49" charset="0"/>
              </a:rPr>
              <a:t>, </a:t>
            </a:r>
            <a:r>
              <a:rPr lang="en-US" sz="1700" smtClean="0">
                <a:solidFill>
                  <a:srgbClr val="666666"/>
                </a:solidFill>
                <a:latin typeface="Courier New" panose="02070309020205020404" pitchFamily="49" charset="0"/>
              </a:rPr>
              <a:t>10</a:t>
            </a:r>
            <a:r>
              <a:rPr lang="en-US" sz="1700" smtClean="0">
                <a:latin typeface="Courier New" panose="02070309020205020404" pitchFamily="49" charset="0"/>
              </a:rPr>
              <a:t>, </a:t>
            </a:r>
            <a:r>
              <a:rPr lang="en-US" sz="1700" smtClean="0">
                <a:solidFill>
                  <a:srgbClr val="666666"/>
                </a:solidFill>
                <a:latin typeface="Courier New" panose="02070309020205020404" pitchFamily="49" charset="0"/>
              </a:rPr>
              <a:t>9</a:t>
            </a:r>
            <a:r>
              <a:rPr lang="en-US" sz="1700" smtClean="0">
                <a:latin typeface="Courier New" panose="02070309020205020404" pitchFamily="49" charset="0"/>
              </a:rPr>
              <a:t>, </a:t>
            </a:r>
            <a:r>
              <a:rPr lang="en-US" sz="1700" smtClean="0">
                <a:solidFill>
                  <a:srgbClr val="666666"/>
                </a:solidFill>
                <a:latin typeface="Courier New" panose="02070309020205020404" pitchFamily="49" charset="0"/>
              </a:rPr>
              <a:t>6</a:t>
            </a:r>
            <a:r>
              <a:rPr lang="en-US" sz="1700" smtClean="0">
                <a:latin typeface="Courier New" panose="02070309020205020404" pitchFamily="49" charset="0"/>
              </a:rPr>
              <a:t>, </a:t>
            </a:r>
            <a:r>
              <a:rPr lang="en-US" sz="1700" smtClean="0">
                <a:solidFill>
                  <a:srgbClr val="666666"/>
                </a:solidFill>
                <a:latin typeface="Courier New" panose="02070309020205020404" pitchFamily="49" charset="0"/>
              </a:rPr>
              <a:t>2</a:t>
            </a:r>
            <a:r>
              <a:rPr lang="en-US" sz="1700" smtClean="0">
                <a:latin typeface="Courier New" panose="02070309020205020404" pitchFamily="49" charset="0"/>
              </a:rPr>
              <a:t>, </a:t>
            </a:r>
            <a:r>
              <a:rPr lang="en-US" sz="1700" smtClean="0">
                <a:solidFill>
                  <a:srgbClr val="666666"/>
                </a:solidFill>
                <a:latin typeface="Courier New" panose="02070309020205020404" pitchFamily="49" charset="0"/>
              </a:rPr>
              <a:t>0</a:t>
            </a:r>
            <a:r>
              <a:rPr lang="en-US" sz="1700" smtClean="0">
                <a:latin typeface="Courier New" panose="02070309020205020404" pitchFamily="49" charset="0"/>
              </a:rPr>
              <a:t>])</a:t>
            </a:r>
            <a:br>
              <a:rPr lang="en-US" sz="1700" smtClean="0">
                <a:latin typeface="Courier New" panose="02070309020205020404" pitchFamily="49" charset="0"/>
              </a:rPr>
            </a:br>
            <a:r>
              <a:rPr lang="en-US" sz="170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700" smtClean="0">
                <a:latin typeface="Courier New" panose="02070309020205020404" pitchFamily="49" charset="0"/>
              </a:rPr>
              <a:t> f </a:t>
            </a:r>
            <a:r>
              <a:rPr lang="en-US" sz="170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700" smtClean="0">
                <a:latin typeface="Courier New" panose="02070309020205020404" pitchFamily="49" charset="0"/>
              </a:rPr>
              <a:t> np</a:t>
            </a:r>
            <a:r>
              <a:rPr lang="en-US" sz="1700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700" smtClean="0">
                <a:latin typeface="Courier New" panose="02070309020205020404" pitchFamily="49" charset="0"/>
              </a:rPr>
              <a:t>poly1d( np</a:t>
            </a:r>
            <a:r>
              <a:rPr lang="en-US" sz="1700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700" smtClean="0">
                <a:latin typeface="Courier New" panose="02070309020205020404" pitchFamily="49" charset="0"/>
              </a:rPr>
              <a:t>polyfit(x_pts, y_pts, </a:t>
            </a:r>
            <a:r>
              <a:rPr lang="en-US" sz="1700" smtClean="0">
                <a:solidFill>
                  <a:srgbClr val="666666"/>
                </a:solidFill>
                <a:latin typeface="Courier New" panose="02070309020205020404" pitchFamily="49" charset="0"/>
              </a:rPr>
              <a:t>1</a:t>
            </a:r>
            <a:r>
              <a:rPr lang="en-US" sz="1700" smtClean="0">
                <a:latin typeface="Courier New" panose="02070309020205020404" pitchFamily="49" charset="0"/>
              </a:rPr>
              <a:t>))</a:t>
            </a:r>
            <a:br>
              <a:rPr lang="en-US" sz="1700" smtClean="0">
                <a:latin typeface="Courier New" panose="02070309020205020404" pitchFamily="49" charset="0"/>
              </a:rPr>
            </a:br>
            <a:r>
              <a:rPr lang="en-US" sz="1700" smtClean="0">
                <a:latin typeface="Courier New" panose="02070309020205020404" pitchFamily="49" charset="0"/>
              </a:rPr>
              <a:t>    </a:t>
            </a:r>
            <a:r>
              <a:rPr lang="en-US" sz="1700" i="1" smtClean="0">
                <a:solidFill>
                  <a:srgbClr val="008800"/>
                </a:solidFill>
                <a:latin typeface="Courier New" panose="02070309020205020404" pitchFamily="49" charset="0"/>
              </a:rPr>
              <a:t># linear regression</a:t>
            </a:r>
            <a:r>
              <a:rPr lang="en-US" sz="1700" smtClean="0">
                <a:latin typeface="Courier New" panose="02070309020205020404" pitchFamily="49" charset="0"/>
              </a:rPr>
              <a:t/>
            </a:r>
            <a:br>
              <a:rPr lang="en-US" sz="1700" smtClean="0">
                <a:latin typeface="Courier New" panose="02070309020205020404" pitchFamily="49" charset="0"/>
              </a:rPr>
            </a:br>
            <a:r>
              <a:rPr lang="en-US" sz="170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700" smtClean="0">
                <a:latin typeface="Courier New" panose="02070309020205020404" pitchFamily="49" charset="0"/>
              </a:rPr>
              <a:t> x_vals </a:t>
            </a:r>
            <a:r>
              <a:rPr lang="en-US" sz="170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700" smtClean="0">
                <a:latin typeface="Courier New" panose="02070309020205020404" pitchFamily="49" charset="0"/>
              </a:rPr>
              <a:t> np</a:t>
            </a:r>
            <a:r>
              <a:rPr lang="en-US" sz="1700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700" smtClean="0">
                <a:latin typeface="Courier New" panose="02070309020205020404" pitchFamily="49" charset="0"/>
              </a:rPr>
              <a:t>linspace(</a:t>
            </a:r>
            <a:r>
              <a:rPr lang="en-US" sz="1700" smtClean="0">
                <a:solidFill>
                  <a:srgbClr val="666666"/>
                </a:solidFill>
                <a:latin typeface="Courier New" panose="02070309020205020404" pitchFamily="49" charset="0"/>
              </a:rPr>
              <a:t>0</a:t>
            </a:r>
            <a:r>
              <a:rPr lang="en-US" sz="1700" smtClean="0">
                <a:latin typeface="Courier New" panose="02070309020205020404" pitchFamily="49" charset="0"/>
              </a:rPr>
              <a:t>, </a:t>
            </a:r>
            <a:r>
              <a:rPr lang="en-US" sz="1700" smtClean="0">
                <a:solidFill>
                  <a:srgbClr val="666666"/>
                </a:solidFill>
                <a:latin typeface="Courier New" panose="02070309020205020404" pitchFamily="49" charset="0"/>
              </a:rPr>
              <a:t>6</a:t>
            </a:r>
            <a:r>
              <a:rPr lang="en-US" sz="1700" smtClean="0">
                <a:latin typeface="Courier New" panose="02070309020205020404" pitchFamily="49" charset="0"/>
              </a:rPr>
              <a:t>, </a:t>
            </a:r>
            <a:r>
              <a:rPr lang="en-US" sz="1700" smtClean="0">
                <a:solidFill>
                  <a:srgbClr val="666666"/>
                </a:solidFill>
                <a:latin typeface="Courier New" panose="02070309020205020404" pitchFamily="49" charset="0"/>
              </a:rPr>
              <a:t>100</a:t>
            </a:r>
            <a:r>
              <a:rPr lang="en-US" sz="1700" smtClean="0">
                <a:latin typeface="Courier New" panose="02070309020205020404" pitchFamily="49" charset="0"/>
              </a:rPr>
              <a:t>)</a:t>
            </a:r>
            <a:br>
              <a:rPr lang="en-US" sz="1700" smtClean="0">
                <a:latin typeface="Courier New" panose="02070309020205020404" pitchFamily="49" charset="0"/>
              </a:rPr>
            </a:br>
            <a:r>
              <a:rPr lang="en-US" sz="170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700" smtClean="0">
                <a:latin typeface="Courier New" panose="02070309020205020404" pitchFamily="49" charset="0"/>
              </a:rPr>
              <a:t> plt</a:t>
            </a:r>
            <a:r>
              <a:rPr lang="en-US" sz="1700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700" smtClean="0">
                <a:latin typeface="Courier New" panose="02070309020205020404" pitchFamily="49" charset="0"/>
              </a:rPr>
              <a:t>plot(x_pts, y_pts, </a:t>
            </a:r>
            <a:r>
              <a:rPr lang="en-US" sz="1700" smtClean="0">
                <a:solidFill>
                  <a:srgbClr val="BB4444"/>
                </a:solidFill>
                <a:latin typeface="Courier New" panose="02070309020205020404" pitchFamily="49" charset="0"/>
              </a:rPr>
              <a:t>'.'</a:t>
            </a:r>
            <a:r>
              <a:rPr lang="en-US" sz="1700" smtClean="0">
                <a:latin typeface="Courier New" panose="02070309020205020404" pitchFamily="49" charset="0"/>
              </a:rPr>
              <a:t>)         </a:t>
            </a:r>
            <a:br>
              <a:rPr lang="en-US" sz="1700" smtClean="0">
                <a:latin typeface="Courier New" panose="02070309020205020404" pitchFamily="49" charset="0"/>
              </a:rPr>
            </a:br>
            <a:r>
              <a:rPr lang="en-US" sz="170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700" smtClean="0">
                <a:latin typeface="Courier New" panose="02070309020205020404" pitchFamily="49" charset="0"/>
              </a:rPr>
              <a:t> plt</a:t>
            </a:r>
            <a:r>
              <a:rPr lang="en-US" sz="1700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700" smtClean="0">
                <a:latin typeface="Courier New" panose="02070309020205020404" pitchFamily="49" charset="0"/>
              </a:rPr>
              <a:t>plot(x_vals, f(x_vals), </a:t>
            </a:r>
            <a:r>
              <a:rPr lang="en-US" sz="1700" smtClean="0">
                <a:solidFill>
                  <a:srgbClr val="BB4444"/>
                </a:solidFill>
                <a:latin typeface="Courier New" panose="02070309020205020404" pitchFamily="49" charset="0"/>
              </a:rPr>
              <a:t>'-'</a:t>
            </a:r>
            <a:r>
              <a:rPr lang="en-US" sz="1700" smtClean="0">
                <a:latin typeface="Courier New" panose="02070309020205020404" pitchFamily="49" charset="0"/>
              </a:rPr>
              <a:t>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1412875"/>
            <a:ext cx="8229600" cy="719138"/>
          </a:xfrm>
        </p:spPr>
        <p:txBody>
          <a:bodyPr lIns="0" tIns="18669" rIns="0" bIns="0"/>
          <a:lstStyle/>
          <a:p>
            <a:pPr eaLnBrk="1" hangingPunct="1"/>
            <a:r>
              <a:rPr lang="en-US" smtClean="0"/>
              <a:t>Linear regression (3)</a:t>
            </a:r>
            <a:endParaRPr lang="en-AU" smtClean="0"/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276475"/>
            <a:ext cx="5257800" cy="394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1341438"/>
            <a:ext cx="8229600" cy="719137"/>
          </a:xfrm>
        </p:spPr>
        <p:txBody>
          <a:bodyPr lIns="0" tIns="18669" rIns="0" bIns="0"/>
          <a:lstStyle/>
          <a:p>
            <a:pPr eaLnBrk="1" hangingPunct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Polynomial regression 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7675" y="2133600"/>
            <a:ext cx="8229600" cy="3573463"/>
          </a:xfrm>
        </p:spPr>
        <p:txBody>
          <a:bodyPr lIns="0" tIns="16002" rIns="0" bIns="0"/>
          <a:lstStyle/>
          <a:p>
            <a:pPr marL="431800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n-US" dirty="0" smtClean="0"/>
              <a:t>If we have 6 data points, then a fifth-order polynomial will be able to give a perfect fit for them</a:t>
            </a:r>
          </a:p>
          <a:p>
            <a:pPr marL="431800" indent="-323850" eaLnBrk="1" hangingPunct="1">
              <a:buSzPct val="45000"/>
              <a:buFont typeface="Wingdings" panose="05000000000000000000" pitchFamily="2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n-US" dirty="0" smtClean="0"/>
              <a:t>	(i.e., there is some fifth-order polynomial on which all the data points fall exactly).</a:t>
            </a:r>
          </a:p>
          <a:p>
            <a:pPr marL="179388" indent="0" eaLnBrk="1" hangingPunct="1">
              <a:lnSpc>
                <a:spcPct val="94000"/>
              </a:lnSpc>
              <a:spcBef>
                <a:spcPts val="1700"/>
              </a:spcBef>
              <a:spcAft>
                <a:spcPts val="170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600" dirty="0" smtClean="0">
                <a:latin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AA22FF"/>
                </a:solidFill>
                <a:latin typeface="Courier New" panose="02070309020205020404" pitchFamily="49" charset="0"/>
              </a:rPr>
              <a:t>import</a:t>
            </a:r>
            <a:r>
              <a:rPr lang="en-US" sz="1600" dirty="0" smtClean="0">
                <a:latin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numpy</a:t>
            </a:r>
            <a:r>
              <a:rPr lang="en-US" sz="1600" dirty="0" smtClean="0">
                <a:latin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AA22FF"/>
                </a:solidFill>
                <a:latin typeface="Courier New" panose="02070309020205020404" pitchFamily="49" charset="0"/>
              </a:rPr>
              <a:t>as</a:t>
            </a:r>
            <a:r>
              <a:rPr lang="en-US" sz="1600" dirty="0" smtClean="0">
                <a:latin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np</a:t>
            </a:r>
            <a:r>
              <a:rPr lang="en-US" sz="1600" dirty="0" smtClean="0">
                <a:latin typeface="Courier New" panose="02070309020205020404" pitchFamily="49" charset="0"/>
              </a:rPr>
              <a:t/>
            </a:r>
            <a:br>
              <a:rPr lang="en-US" sz="1600" dirty="0" smtClean="0">
                <a:latin typeface="Courier New" panose="02070309020205020404" pitchFamily="49" charset="0"/>
              </a:rPr>
            </a:b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600" dirty="0" smtClean="0">
                <a:latin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AA22FF"/>
                </a:solidFill>
                <a:latin typeface="Courier New" panose="02070309020205020404" pitchFamily="49" charset="0"/>
              </a:rPr>
              <a:t>from</a:t>
            </a:r>
            <a:r>
              <a:rPr lang="en-US" sz="1600" dirty="0" smtClean="0">
                <a:latin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scipy.stats</a:t>
            </a:r>
            <a:r>
              <a:rPr lang="en-US" sz="1600" dirty="0" smtClean="0">
                <a:latin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AA22FF"/>
                </a:solidFill>
                <a:latin typeface="Courier New" panose="02070309020205020404" pitchFamily="49" charset="0"/>
              </a:rPr>
              <a:t>import</a:t>
            </a:r>
            <a:r>
              <a:rPr lang="en-US" sz="1600" dirty="0" smtClean="0">
                <a:latin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</a:rPr>
              <a:t>linregress</a:t>
            </a:r>
            <a:r>
              <a:rPr lang="en-US" sz="1600" dirty="0" smtClean="0">
                <a:latin typeface="Courier New" panose="02070309020205020404" pitchFamily="49" charset="0"/>
              </a:rPr>
              <a:t>  </a:t>
            </a:r>
            <a:br>
              <a:rPr lang="en-US" sz="1600" dirty="0" smtClean="0">
                <a:latin typeface="Courier New" panose="02070309020205020404" pitchFamily="49" charset="0"/>
              </a:rPr>
            </a:b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600" dirty="0" smtClean="0">
                <a:latin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</a:rPr>
              <a:t>x_pts</a:t>
            </a:r>
            <a:r>
              <a:rPr lang="en-US" sz="1600" dirty="0" smtClean="0">
                <a:latin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600" dirty="0" smtClean="0">
                <a:latin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</a:rPr>
              <a:t>np</a:t>
            </a:r>
            <a:r>
              <a:rPr lang="en-US" sz="1600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600" dirty="0" err="1" smtClean="0">
                <a:latin typeface="Courier New" panose="02070309020205020404" pitchFamily="49" charset="0"/>
              </a:rPr>
              <a:t>arange</a:t>
            </a:r>
            <a:r>
              <a:rPr lang="en-US" sz="1600" dirty="0" smtClean="0">
                <a:latin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</a:rPr>
              <a:t>,</a:t>
            </a: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6</a:t>
            </a:r>
            <a:r>
              <a:rPr lang="en-US" sz="1600" dirty="0" smtClean="0">
                <a:latin typeface="Courier New" panose="02070309020205020404" pitchFamily="49" charset="0"/>
              </a:rPr>
              <a:t>,</a:t>
            </a: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</a:rPr>
              <a:t>)</a:t>
            </a:r>
            <a:br>
              <a:rPr lang="en-US" sz="1600" dirty="0" smtClean="0">
                <a:latin typeface="Courier New" panose="02070309020205020404" pitchFamily="49" charset="0"/>
              </a:rPr>
            </a:b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600" dirty="0" smtClean="0">
                <a:latin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</a:rPr>
              <a:t>y_pts</a:t>
            </a:r>
            <a:r>
              <a:rPr lang="en-US" sz="1600" dirty="0" smtClean="0">
                <a:latin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600" dirty="0" smtClean="0">
                <a:latin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</a:rPr>
              <a:t>np</a:t>
            </a:r>
            <a:r>
              <a:rPr lang="en-US" sz="1600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600" dirty="0" err="1" smtClean="0">
                <a:latin typeface="Courier New" panose="02070309020205020404" pitchFamily="49" charset="0"/>
              </a:rPr>
              <a:t>array</a:t>
            </a:r>
            <a:r>
              <a:rPr lang="en-US" sz="1600" dirty="0" smtClean="0">
                <a:latin typeface="Courier New" panose="02070309020205020404" pitchFamily="49" charset="0"/>
              </a:rPr>
              <a:t>([</a:t>
            </a: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15</a:t>
            </a:r>
            <a:r>
              <a:rPr lang="en-US" sz="1600" dirty="0" smtClean="0">
                <a:latin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10</a:t>
            </a:r>
            <a:r>
              <a:rPr lang="en-US" sz="1600" dirty="0" smtClean="0">
                <a:latin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9</a:t>
            </a:r>
            <a:r>
              <a:rPr lang="en-US" sz="1600" dirty="0" smtClean="0">
                <a:latin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6</a:t>
            </a:r>
            <a:r>
              <a:rPr lang="en-US" sz="1600" dirty="0" smtClean="0">
                <a:latin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</a:rPr>
              <a:t>])</a:t>
            </a:r>
            <a:br>
              <a:rPr lang="en-US" sz="1600" dirty="0" smtClean="0">
                <a:latin typeface="Courier New" panose="02070309020205020404" pitchFamily="49" charset="0"/>
              </a:rPr>
            </a:b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600" dirty="0" smtClean="0">
                <a:latin typeface="Courier New" panose="02070309020205020404" pitchFamily="49" charset="0"/>
              </a:rPr>
              <a:t> f </a:t>
            </a: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600" dirty="0" smtClean="0">
                <a:latin typeface="Courier New" panose="02070309020205020404" pitchFamily="49" charset="0"/>
              </a:rPr>
              <a:t> np</a:t>
            </a: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600" dirty="0" smtClean="0">
                <a:latin typeface="Courier New" panose="02070309020205020404" pitchFamily="49" charset="0"/>
              </a:rPr>
              <a:t>poly1d( </a:t>
            </a:r>
            <a:r>
              <a:rPr lang="en-US" sz="1600" dirty="0" err="1" smtClean="0">
                <a:latin typeface="Courier New" panose="02070309020205020404" pitchFamily="49" charset="0"/>
              </a:rPr>
              <a:t>np</a:t>
            </a:r>
            <a:r>
              <a:rPr lang="en-US" sz="1600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600" dirty="0" err="1" smtClean="0">
                <a:latin typeface="Courier New" panose="02070309020205020404" pitchFamily="49" charset="0"/>
              </a:rPr>
              <a:t>polyfit</a:t>
            </a:r>
            <a:r>
              <a:rPr lang="en-US" sz="1600" dirty="0" smtClean="0">
                <a:latin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</a:rPr>
              <a:t>x_pts</a:t>
            </a:r>
            <a:r>
              <a:rPr lang="en-US" sz="1600" dirty="0" smtClean="0">
                <a:latin typeface="Courier New" panose="02070309020205020404" pitchFamily="49" charset="0"/>
              </a:rPr>
              <a:t>, </a:t>
            </a:r>
            <a:r>
              <a:rPr lang="en-US" sz="1600" dirty="0" err="1" smtClean="0">
                <a:latin typeface="Courier New" panose="02070309020205020404" pitchFamily="49" charset="0"/>
              </a:rPr>
              <a:t>y_pts</a:t>
            </a:r>
            <a:r>
              <a:rPr lang="en-US" sz="1600" dirty="0" smtClean="0">
                <a:latin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5</a:t>
            </a:r>
            <a:r>
              <a:rPr lang="en-US" sz="1600" dirty="0" smtClean="0">
                <a:latin typeface="Courier New" panose="02070309020205020404" pitchFamily="49" charset="0"/>
              </a:rPr>
              <a:t>))</a:t>
            </a:r>
            <a:br>
              <a:rPr lang="en-US" sz="1600" dirty="0" smtClean="0">
                <a:latin typeface="Courier New" panose="02070309020205020404" pitchFamily="49" charset="0"/>
              </a:rPr>
            </a:br>
            <a:r>
              <a:rPr lang="en-US" sz="1600" dirty="0" smtClean="0">
                <a:latin typeface="Courier New" panose="02070309020205020404" pitchFamily="49" charset="0"/>
              </a:rPr>
              <a:t>    </a:t>
            </a:r>
            <a:r>
              <a:rPr lang="en-US" sz="1600" i="1" dirty="0" smtClean="0">
                <a:solidFill>
                  <a:srgbClr val="008800"/>
                </a:solidFill>
                <a:latin typeface="Courier New" panose="02070309020205020404" pitchFamily="49" charset="0"/>
              </a:rPr>
              <a:t># 5th-order polynomial</a:t>
            </a:r>
            <a:r>
              <a:rPr lang="en-US" sz="1600" dirty="0" smtClean="0">
                <a:latin typeface="Courier New" panose="02070309020205020404" pitchFamily="49" charset="0"/>
              </a:rPr>
              <a:t/>
            </a:r>
            <a:br>
              <a:rPr lang="en-US" sz="1600" dirty="0" smtClean="0">
                <a:latin typeface="Courier New" panose="02070309020205020404" pitchFamily="49" charset="0"/>
              </a:rPr>
            </a:b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600" dirty="0" smtClean="0">
                <a:latin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</a:rPr>
              <a:t>x_vals</a:t>
            </a:r>
            <a:r>
              <a:rPr lang="en-US" sz="1600" dirty="0" smtClean="0">
                <a:latin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600" dirty="0" smtClean="0">
                <a:latin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</a:rPr>
              <a:t>np</a:t>
            </a:r>
            <a:r>
              <a:rPr lang="en-US" sz="1600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600" dirty="0" err="1" smtClean="0">
                <a:latin typeface="Courier New" panose="02070309020205020404" pitchFamily="49" charset="0"/>
              </a:rPr>
              <a:t>linspace</a:t>
            </a:r>
            <a:r>
              <a:rPr lang="en-US" sz="1600" dirty="0" smtClean="0">
                <a:latin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6</a:t>
            </a:r>
            <a:r>
              <a:rPr lang="en-US" sz="1600" dirty="0" smtClean="0">
                <a:latin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100</a:t>
            </a:r>
            <a:r>
              <a:rPr lang="en-US" sz="1600" dirty="0" smtClean="0">
                <a:latin typeface="Courier New" panose="02070309020205020404" pitchFamily="49" charset="0"/>
              </a:rPr>
              <a:t>)</a:t>
            </a:r>
            <a:br>
              <a:rPr lang="en-US" sz="1600" dirty="0" smtClean="0">
                <a:latin typeface="Courier New" panose="02070309020205020404" pitchFamily="49" charset="0"/>
              </a:rPr>
            </a:b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600" dirty="0" smtClean="0">
                <a:latin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</a:rPr>
              <a:t>plt</a:t>
            </a:r>
            <a:r>
              <a:rPr lang="en-US" sz="1600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600" dirty="0" err="1" smtClean="0">
                <a:latin typeface="Courier New" panose="02070309020205020404" pitchFamily="49" charset="0"/>
              </a:rPr>
              <a:t>plot</a:t>
            </a:r>
            <a:r>
              <a:rPr lang="en-US" sz="1600" dirty="0" smtClean="0">
                <a:latin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</a:rPr>
              <a:t>x_pts</a:t>
            </a:r>
            <a:r>
              <a:rPr lang="en-US" sz="1600" dirty="0" smtClean="0">
                <a:latin typeface="Courier New" panose="02070309020205020404" pitchFamily="49" charset="0"/>
              </a:rPr>
              <a:t>, </a:t>
            </a:r>
            <a:r>
              <a:rPr lang="en-US" sz="1600" dirty="0" err="1" smtClean="0">
                <a:latin typeface="Courier New" panose="02070309020205020404" pitchFamily="49" charset="0"/>
              </a:rPr>
              <a:t>y_pts</a:t>
            </a:r>
            <a:r>
              <a:rPr lang="en-US" sz="1600" dirty="0" smtClean="0">
                <a:latin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BB4444"/>
                </a:solidFill>
                <a:latin typeface="Courier New" panose="02070309020205020404" pitchFamily="49" charset="0"/>
              </a:rPr>
              <a:t>'.'</a:t>
            </a:r>
            <a:r>
              <a:rPr lang="en-US" sz="1600" dirty="0" smtClean="0">
                <a:latin typeface="Courier New" panose="02070309020205020404" pitchFamily="49" charset="0"/>
              </a:rPr>
              <a:t>)         </a:t>
            </a:r>
            <a:br>
              <a:rPr lang="en-US" sz="1600" dirty="0" smtClean="0">
                <a:latin typeface="Courier New" panose="02070309020205020404" pitchFamily="49" charset="0"/>
              </a:rPr>
            </a:br>
            <a:r>
              <a:rPr lang="en-US" sz="16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600" dirty="0" smtClean="0">
                <a:latin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</a:rPr>
              <a:t>plt</a:t>
            </a:r>
            <a:r>
              <a:rPr lang="en-US" sz="1600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600" dirty="0" err="1" smtClean="0">
                <a:latin typeface="Courier New" panose="02070309020205020404" pitchFamily="49" charset="0"/>
              </a:rPr>
              <a:t>plot</a:t>
            </a:r>
            <a:r>
              <a:rPr lang="en-US" sz="1600" dirty="0" smtClean="0">
                <a:latin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</a:rPr>
              <a:t>x_vals</a:t>
            </a:r>
            <a:r>
              <a:rPr lang="en-US" sz="1600" dirty="0" smtClean="0">
                <a:latin typeface="Courier New" panose="02070309020205020404" pitchFamily="49" charset="0"/>
              </a:rPr>
              <a:t>, f(</a:t>
            </a:r>
            <a:r>
              <a:rPr lang="en-US" sz="1600" dirty="0" err="1" smtClean="0">
                <a:latin typeface="Courier New" panose="02070309020205020404" pitchFamily="49" charset="0"/>
              </a:rPr>
              <a:t>x_vals</a:t>
            </a:r>
            <a:r>
              <a:rPr lang="en-US" sz="1600" dirty="0" smtClean="0">
                <a:latin typeface="Courier New" panose="02070309020205020404" pitchFamily="49" charset="0"/>
              </a:rPr>
              <a:t>), </a:t>
            </a:r>
            <a:r>
              <a:rPr lang="en-US" sz="1600" dirty="0" smtClean="0">
                <a:solidFill>
                  <a:srgbClr val="BB4444"/>
                </a:solidFill>
                <a:latin typeface="Courier New" panose="02070309020205020404" pitchFamily="49" charset="0"/>
              </a:rPr>
              <a:t>'-'</a:t>
            </a:r>
            <a:r>
              <a:rPr lang="en-US" sz="1600" dirty="0" smtClean="0">
                <a:latin typeface="Courier New" panose="02070309020205020404" pitchFamily="49" charset="0"/>
              </a:rPr>
              <a:t>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1412875"/>
            <a:ext cx="8229600" cy="719138"/>
          </a:xfrm>
        </p:spPr>
        <p:txBody>
          <a:bodyPr lIns="0" tIns="18669" rIns="0" bIns="0"/>
          <a:lstStyle/>
          <a:p>
            <a:pPr eaLnBrk="1" hangingPunct="1"/>
            <a:r>
              <a:rPr lang="en-US" smtClean="0"/>
              <a:t>Polynomial regression (2)</a:t>
            </a:r>
            <a:endParaRPr lang="en-AU" smtClean="0"/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2132013"/>
            <a:ext cx="52578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1655763"/>
            <a:ext cx="8229600" cy="719137"/>
          </a:xfrm>
        </p:spPr>
        <p:txBody>
          <a:bodyPr lIns="0" tIns="18669" rIns="0" bIns="0"/>
          <a:lstStyle/>
          <a:p>
            <a:pPr eaLnBrk="1" hangingPunct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Interpolation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7675" y="2663825"/>
            <a:ext cx="8229600" cy="3573463"/>
          </a:xfrm>
        </p:spPr>
        <p:txBody>
          <a:bodyPr lIns="0" tIns="16002" rIns="0" bIns="0"/>
          <a:lstStyle/>
          <a:p>
            <a:pPr marL="431800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Suppose you have some </a:t>
            </a:r>
            <a:r>
              <a:rPr lang="en-US" i="1" smtClean="0"/>
              <a:t>known</a:t>
            </a:r>
            <a:r>
              <a:rPr lang="en-US" smtClean="0"/>
              <a:t> data points, and you wish to predict what other data points might be – how can you do this?</a:t>
            </a:r>
          </a:p>
          <a:p>
            <a:pPr marL="431800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For example:</a:t>
            </a:r>
          </a:p>
          <a:p>
            <a:pPr marL="863600" lvl="1" indent="-323850" eaLnBrk="1" hangingPunct="1">
              <a:buSzPct val="75000"/>
              <a:buFont typeface="Symbol" panose="05050102010706020507" pitchFamily="18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If at t = 1 second, distance traveled = 2m, and</a:t>
            </a:r>
          </a:p>
          <a:p>
            <a:pPr marL="863600" lvl="1" indent="-323850" eaLnBrk="1" hangingPunct="1">
              <a:buSzPct val="75000"/>
              <a:buFont typeface="Symbol" panose="05050102010706020507" pitchFamily="18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at t = 5 seconds, distance traveled = 10m ...</a:t>
            </a:r>
          </a:p>
          <a:p>
            <a:pPr marL="863600" lvl="1" indent="-323850" eaLnBrk="1" hangingPunct="1">
              <a:buSzPct val="75000"/>
              <a:buFont typeface="Symbol" panose="05050102010706020507" pitchFamily="18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What would be the distance traveled at, say, t = 3 seconds?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1655763"/>
            <a:ext cx="8229600" cy="719137"/>
          </a:xfrm>
        </p:spPr>
        <p:txBody>
          <a:bodyPr lIns="0" tIns="18669" rIns="0" bIns="0"/>
          <a:lstStyle/>
          <a:p>
            <a:pPr eaLnBrk="1" hangingPunct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Interpolation and curve fitting – part 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1655763"/>
            <a:ext cx="8229600" cy="719137"/>
          </a:xfrm>
        </p:spPr>
        <p:txBody>
          <a:bodyPr lIns="0" tIns="18669" rIns="0" bIns="0"/>
          <a:lstStyle/>
          <a:p>
            <a:pPr eaLnBrk="1" hangingPunct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Overview</a:t>
            </a: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7675" y="2663825"/>
            <a:ext cx="8229600" cy="3573463"/>
          </a:xfrm>
        </p:spPr>
        <p:txBody>
          <a:bodyPr lIns="0" tIns="16002" rIns="0" bIns="0"/>
          <a:lstStyle/>
          <a:p>
            <a:pPr marL="431800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Multiple variable regression</a:t>
            </a:r>
          </a:p>
          <a:p>
            <a:pPr marL="431800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Non-linear terms in regression</a:t>
            </a:r>
          </a:p>
          <a:p>
            <a:pPr marL="431800" indent="-323850" eaLnBrk="1" hangingPunct="1">
              <a:buSzPct val="45000"/>
              <a:buFont typeface="Wingdings" panose="05000000000000000000" pitchFamily="2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1655763"/>
            <a:ext cx="8229600" cy="719137"/>
          </a:xfrm>
        </p:spPr>
        <p:txBody>
          <a:bodyPr lIns="0" tIns="18669" rIns="0" bIns="0"/>
          <a:lstStyle/>
          <a:p>
            <a:pPr eaLnBrk="1" hangingPunct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Multiple variable data</a:t>
            </a: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7675" y="2663825"/>
            <a:ext cx="8229600" cy="3573463"/>
          </a:xfrm>
        </p:spPr>
        <p:txBody>
          <a:bodyPr lIns="0" tIns="16002" rIns="0" bIns="0"/>
          <a:lstStyle/>
          <a:p>
            <a:pPr marL="431800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In our regression examples, we have used models where a single output variable changes with respect to a single input variable.But real data may have multiple input variables.</a:t>
            </a:r>
          </a:p>
          <a:p>
            <a:pPr marL="431800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For example, the top speed of a vehicle will depend on many variables such as engine size, weight, air resistance etc.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1655763"/>
            <a:ext cx="8229600" cy="719137"/>
          </a:xfrm>
        </p:spPr>
        <p:txBody>
          <a:bodyPr lIns="0" tIns="18669" rIns="0" bIns="0"/>
          <a:lstStyle/>
          <a:p>
            <a:pPr eaLnBrk="1" hangingPunct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Predictor and response variables</a:t>
            </a: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7675" y="2663825"/>
            <a:ext cx="8229600" cy="3573463"/>
          </a:xfrm>
        </p:spPr>
        <p:txBody>
          <a:bodyPr lIns="0" tIns="16002" rIns="0" bIns="0"/>
          <a:lstStyle/>
          <a:p>
            <a:pPr marL="431800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The input variables are called the</a:t>
            </a:r>
          </a:p>
          <a:p>
            <a:pPr marL="863600" lvl="1" indent="-323850" eaLnBrk="1" hangingPunct="1">
              <a:buSzPct val="75000"/>
              <a:buFont typeface="Symbol" panose="05050102010706020507" pitchFamily="18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independent variables, OR</a:t>
            </a:r>
          </a:p>
          <a:p>
            <a:pPr marL="863600" lvl="1" indent="-323850" eaLnBrk="1" hangingPunct="1">
              <a:buSzPct val="75000"/>
              <a:buFont typeface="Symbol" panose="05050102010706020507" pitchFamily="18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predictor variables, OR</a:t>
            </a:r>
          </a:p>
          <a:p>
            <a:pPr marL="863600" lvl="1" indent="-323850" eaLnBrk="1" hangingPunct="1">
              <a:buSzPct val="75000"/>
              <a:buFont typeface="Symbol" panose="05050102010706020507" pitchFamily="18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experimental variables</a:t>
            </a:r>
          </a:p>
          <a:p>
            <a:pPr marL="431800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The output variable is referred to as the</a:t>
            </a:r>
          </a:p>
          <a:p>
            <a:pPr marL="863600" lvl="1" indent="-323850" eaLnBrk="1" hangingPunct="1">
              <a:buSzPct val="75000"/>
              <a:buFont typeface="Symbol" panose="05050102010706020507" pitchFamily="18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dependent variable, OR</a:t>
            </a:r>
          </a:p>
          <a:p>
            <a:pPr marL="863600" lvl="1" indent="-323850" eaLnBrk="1" hangingPunct="1">
              <a:buSzPct val="75000"/>
              <a:buFont typeface="Symbol" panose="05050102010706020507" pitchFamily="18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response variable, OR</a:t>
            </a:r>
          </a:p>
          <a:p>
            <a:pPr marL="863600" lvl="1" indent="-323850" eaLnBrk="1" hangingPunct="1">
              <a:buSzPct val="75000"/>
              <a:buFont typeface="Symbol" panose="05050102010706020507" pitchFamily="18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outcome variable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1655763"/>
            <a:ext cx="8229600" cy="719137"/>
          </a:xfrm>
        </p:spPr>
        <p:txBody>
          <a:bodyPr lIns="0" tIns="18669" rIns="0" bIns="0"/>
          <a:lstStyle/>
          <a:p>
            <a:pPr eaLnBrk="1" hangingPunct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Predictor and response variables (2)</a:t>
            </a: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7675" y="2663825"/>
            <a:ext cx="8229600" cy="3573463"/>
          </a:xfrm>
        </p:spPr>
        <p:txBody>
          <a:bodyPr lIns="0" tIns="16002" rIns="0" bIns="0"/>
          <a:lstStyle/>
          <a:p>
            <a:pPr marL="431800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We can use regression to find the relationship between input and output variables.</a:t>
            </a:r>
          </a:p>
          <a:p>
            <a:pPr marL="431800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We will use the following for our data points: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z="1600" b="1" smtClean="0">
                <a:solidFill>
                  <a:srgbClr val="AA22FF"/>
                </a:solidFill>
                <a:latin typeface="Courier New" panose="02070309020205020404" pitchFamily="49" charset="0"/>
              </a:rPr>
              <a:t>import</a:t>
            </a:r>
            <a:r>
              <a:rPr lang="en-US" sz="1600" smtClean="0">
                <a:latin typeface="Courier New" panose="02070309020205020404" pitchFamily="49" charset="0"/>
              </a:rPr>
              <a:t> </a:t>
            </a:r>
            <a:r>
              <a:rPr lang="en-US" sz="1600" b="1" smtClean="0">
                <a:solidFill>
                  <a:srgbClr val="0000FF"/>
                </a:solidFill>
                <a:latin typeface="Courier New" panose="02070309020205020404" pitchFamily="49" charset="0"/>
              </a:rPr>
              <a:t>numpy</a:t>
            </a:r>
            <a:r>
              <a:rPr lang="en-US" sz="1600" smtClean="0">
                <a:latin typeface="Courier New" panose="02070309020205020404" pitchFamily="49" charset="0"/>
              </a:rPr>
              <a:t> </a:t>
            </a:r>
            <a:r>
              <a:rPr lang="en-US" sz="1600" b="1" smtClean="0">
                <a:solidFill>
                  <a:srgbClr val="AA22FF"/>
                </a:solidFill>
                <a:latin typeface="Courier New" panose="02070309020205020404" pitchFamily="49" charset="0"/>
              </a:rPr>
              <a:t>as</a:t>
            </a:r>
            <a:r>
              <a:rPr lang="en-US" sz="1600" smtClean="0">
                <a:latin typeface="Courier New" panose="02070309020205020404" pitchFamily="49" charset="0"/>
              </a:rPr>
              <a:t> </a:t>
            </a:r>
            <a:r>
              <a:rPr lang="en-US" sz="1600" b="1" smtClean="0">
                <a:solidFill>
                  <a:srgbClr val="0000FF"/>
                </a:solidFill>
                <a:latin typeface="Courier New" panose="02070309020205020404" pitchFamily="49" charset="0"/>
              </a:rPr>
              <a:t>np</a:t>
            </a:r>
            <a:r>
              <a:rPr lang="en-US" sz="1600" smtClean="0">
                <a:latin typeface="Courier New" panose="02070309020205020404" pitchFamily="49" charset="0"/>
              </a:rPr>
              <a:t/>
            </a:r>
            <a:br>
              <a:rPr lang="en-US" sz="1600" smtClean="0">
                <a:latin typeface="Courier New" panose="02070309020205020404" pitchFamily="49" charset="0"/>
              </a:rPr>
            </a:br>
            <a:r>
              <a:rPr lang="en-US" sz="1600" smtClean="0">
                <a:latin typeface="Courier New" panose="02070309020205020404" pitchFamily="49" charset="0"/>
              </a:rPr>
              <a:t>x_pts 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600" smtClean="0">
                <a:latin typeface="Courier New" panose="02070309020205020404" pitchFamily="49" charset="0"/>
              </a:rPr>
              <a:t> np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600" smtClean="0">
                <a:latin typeface="Courier New" panose="02070309020205020404" pitchFamily="49" charset="0"/>
              </a:rPr>
              <a:t>arange(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-5</a:t>
            </a:r>
            <a:r>
              <a:rPr lang="en-US" sz="1600" smtClean="0">
                <a:latin typeface="Courier New" panose="02070309020205020404" pitchFamily="49" charset="0"/>
              </a:rPr>
              <a:t>,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5</a:t>
            </a:r>
            <a:r>
              <a:rPr lang="en-US" sz="1600" smtClean="0">
                <a:latin typeface="Courier New" panose="02070309020205020404" pitchFamily="49" charset="0"/>
              </a:rPr>
              <a:t>,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0.5</a:t>
            </a:r>
            <a:r>
              <a:rPr lang="en-US" sz="1600" smtClean="0">
                <a:latin typeface="Courier New" panose="02070309020205020404" pitchFamily="49" charset="0"/>
              </a:rPr>
              <a:t>)    </a:t>
            </a:r>
            <a:br>
              <a:rPr lang="en-US" sz="1600" smtClean="0">
                <a:latin typeface="Courier New" panose="02070309020205020404" pitchFamily="49" charset="0"/>
              </a:rPr>
            </a:br>
            <a:r>
              <a:rPr lang="en-US" sz="1600" smtClean="0">
                <a:latin typeface="Courier New" panose="02070309020205020404" pitchFamily="49" charset="0"/>
              </a:rPr>
              <a:t>y_pts 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600" smtClean="0">
                <a:latin typeface="Courier New" panose="02070309020205020404" pitchFamily="49" charset="0"/>
              </a:rPr>
              <a:t> np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600" smtClean="0">
                <a:latin typeface="Courier New" panose="02070309020205020404" pitchFamily="49" charset="0"/>
              </a:rPr>
              <a:t>arange(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-5</a:t>
            </a:r>
            <a:r>
              <a:rPr lang="en-US" sz="1600" smtClean="0">
                <a:latin typeface="Courier New" panose="02070309020205020404" pitchFamily="49" charset="0"/>
              </a:rPr>
              <a:t>,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5</a:t>
            </a:r>
            <a:r>
              <a:rPr lang="en-US" sz="1600" smtClean="0">
                <a:latin typeface="Courier New" panose="02070309020205020404" pitchFamily="49" charset="0"/>
              </a:rPr>
              <a:t>,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0.5</a:t>
            </a:r>
            <a:r>
              <a:rPr lang="en-US" sz="1600" smtClean="0">
                <a:latin typeface="Courier New" panose="02070309020205020404" pitchFamily="49" charset="0"/>
              </a:rPr>
              <a:t>)     </a:t>
            </a:r>
            <a:br>
              <a:rPr lang="en-US" sz="1600" smtClean="0">
                <a:latin typeface="Courier New" panose="02070309020205020404" pitchFamily="49" charset="0"/>
              </a:rPr>
            </a:br>
            <a:r>
              <a:rPr lang="en-US" sz="1600" smtClean="0">
                <a:latin typeface="Courier New" panose="02070309020205020404" pitchFamily="49" charset="0"/>
              </a:rPr>
              <a:t>xx, yy 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600" smtClean="0">
                <a:latin typeface="Courier New" panose="02070309020205020404" pitchFamily="49" charset="0"/>
              </a:rPr>
              <a:t> np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600" smtClean="0">
                <a:latin typeface="Courier New" panose="02070309020205020404" pitchFamily="49" charset="0"/>
              </a:rPr>
              <a:t>meshgrid(x_pts, y_pts) </a:t>
            </a:r>
            <a:br>
              <a:rPr lang="en-US" sz="1600" smtClean="0">
                <a:latin typeface="Courier New" panose="02070309020205020404" pitchFamily="49" charset="0"/>
              </a:rPr>
            </a:br>
            <a:r>
              <a:rPr lang="en-US" sz="1600" i="1" smtClean="0">
                <a:solidFill>
                  <a:srgbClr val="008800"/>
                </a:solidFill>
                <a:latin typeface="Courier New" panose="02070309020205020404" pitchFamily="49" charset="0"/>
              </a:rPr>
              <a:t># our dependent variable is a linear function of</a:t>
            </a:r>
            <a:r>
              <a:rPr lang="en-US" sz="1600" smtClean="0">
                <a:latin typeface="Courier New" panose="02070309020205020404" pitchFamily="49" charset="0"/>
              </a:rPr>
              <a:t/>
            </a:r>
            <a:br>
              <a:rPr lang="en-US" sz="1600" smtClean="0">
                <a:latin typeface="Courier New" panose="02070309020205020404" pitchFamily="49" charset="0"/>
              </a:rPr>
            </a:br>
            <a:r>
              <a:rPr lang="en-US" sz="1600" i="1" smtClean="0">
                <a:solidFill>
                  <a:srgbClr val="008800"/>
                </a:solidFill>
                <a:latin typeface="Courier New" panose="02070309020205020404" pitchFamily="49" charset="0"/>
              </a:rPr>
              <a:t># x and y, plus random noise.</a:t>
            </a:r>
            <a:r>
              <a:rPr lang="en-US" sz="1600" smtClean="0">
                <a:latin typeface="Courier New" panose="02070309020205020404" pitchFamily="49" charset="0"/>
              </a:rPr>
              <a:t/>
            </a:r>
            <a:br>
              <a:rPr lang="en-US" sz="1600" smtClean="0">
                <a:latin typeface="Courier New" panose="02070309020205020404" pitchFamily="49" charset="0"/>
              </a:rPr>
            </a:br>
            <a:r>
              <a:rPr lang="en-US" sz="1600" smtClean="0">
                <a:latin typeface="Courier New" panose="02070309020205020404" pitchFamily="49" charset="0"/>
              </a:rPr>
              <a:t>zz 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600" smtClean="0">
                <a:latin typeface="Courier New" panose="02070309020205020404" pitchFamily="49" charset="0"/>
              </a:rPr>
              <a:t> 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3*</a:t>
            </a:r>
            <a:r>
              <a:rPr lang="en-US" sz="1600" smtClean="0">
                <a:latin typeface="Courier New" panose="02070309020205020404" pitchFamily="49" charset="0"/>
              </a:rPr>
              <a:t>xx 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-</a:t>
            </a:r>
            <a:r>
              <a:rPr lang="en-US" sz="1600" smtClean="0">
                <a:latin typeface="Courier New" panose="02070309020205020404" pitchFamily="49" charset="0"/>
              </a:rPr>
              <a:t> 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0.5*</a:t>
            </a:r>
            <a:r>
              <a:rPr lang="en-US" sz="1600" smtClean="0">
                <a:latin typeface="Courier New" panose="02070309020205020404" pitchFamily="49" charset="0"/>
              </a:rPr>
              <a:t>yy 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-</a:t>
            </a:r>
            <a:r>
              <a:rPr lang="en-US" sz="1600" smtClean="0">
                <a:latin typeface="Courier New" panose="02070309020205020404" pitchFamily="49" charset="0"/>
              </a:rPr>
              <a:t> 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5</a:t>
            </a:r>
            <a:r>
              <a:rPr lang="en-US" sz="1600" smtClean="0">
                <a:latin typeface="Courier New" panose="02070309020205020404" pitchFamily="49" charset="0"/>
              </a:rPr>
              <a:t> 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+</a:t>
            </a:r>
            <a:r>
              <a:rPr lang="en-US" sz="1600" smtClean="0">
                <a:latin typeface="Courier New" panose="02070309020205020404" pitchFamily="49" charset="0"/>
              </a:rPr>
              <a:t> 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8</a:t>
            </a:r>
            <a:r>
              <a:rPr lang="en-US" sz="1600" smtClean="0">
                <a:latin typeface="Courier New" panose="02070309020205020404" pitchFamily="49" charset="0"/>
              </a:rPr>
              <a:t> 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*</a:t>
            </a:r>
            <a:r>
              <a:rPr lang="en-US" sz="1600" smtClean="0">
                <a:latin typeface="Courier New" panose="02070309020205020404" pitchFamily="49" charset="0"/>
              </a:rPr>
              <a:t> np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600" smtClean="0">
                <a:latin typeface="Courier New" panose="02070309020205020404" pitchFamily="49" charset="0"/>
              </a:rPr>
              <a:t>random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600" smtClean="0">
                <a:latin typeface="Courier New" panose="02070309020205020404" pitchFamily="49" charset="0"/>
              </a:rPr>
              <a:t>normal(size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600" smtClean="0">
                <a:latin typeface="Courier New" panose="02070309020205020404" pitchFamily="49" charset="0"/>
              </a:rPr>
              <a:t>xx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600" smtClean="0">
                <a:latin typeface="Courier New" panose="02070309020205020404" pitchFamily="49" charset="0"/>
              </a:rPr>
              <a:t>shape)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1412875"/>
            <a:ext cx="8229600" cy="719138"/>
          </a:xfrm>
        </p:spPr>
        <p:txBody>
          <a:bodyPr lIns="0" tIns="18669" rIns="0" bIns="0"/>
          <a:lstStyle/>
          <a:p>
            <a:pPr eaLnBrk="1" hangingPunct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Predictor and response variables (3)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7675" y="2349500"/>
            <a:ext cx="8229600" cy="3573463"/>
          </a:xfrm>
        </p:spPr>
        <p:txBody>
          <a:bodyPr lIns="0" tIns="16002" rIns="0" bIns="0"/>
          <a:lstStyle/>
          <a:p>
            <a:pPr marL="431800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We build a model – i.e., we estimate the coefficients for </a:t>
            </a:r>
            <a:r>
              <a:rPr lang="en-US" i="1" smtClean="0"/>
              <a:t>x</a:t>
            </a:r>
            <a:r>
              <a:rPr lang="en-US" smtClean="0"/>
              <a:t>, </a:t>
            </a:r>
            <a:r>
              <a:rPr lang="en-US" i="1" smtClean="0"/>
              <a:t>y</a:t>
            </a:r>
            <a:r>
              <a:rPr lang="en-US" smtClean="0"/>
              <a:t> and intercept – by expressing our data as a matrix equation, and getting Python to give us a "least squares" solution for it.</a:t>
            </a:r>
          </a:p>
          <a:p>
            <a:pPr marL="431800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The </a:t>
            </a:r>
            <a:r>
              <a:rPr lang="en-US" smtClean="0">
                <a:latin typeface="Courier New" panose="02070309020205020404" pitchFamily="49" charset="0"/>
              </a:rPr>
              <a:t>lstsq</a:t>
            </a:r>
            <a:r>
              <a:rPr lang="en-US" smtClean="0"/>
              <a:t> function from Numpy will return a range of information about the solution as a tuple – the coefficients we want are the first member of that tuple: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>
                <a:latin typeface="Courier New" panose="02070309020205020404" pitchFamily="49" charset="0"/>
              </a:rPr>
              <a:t>numpy.linalg.lstsq(independent_vars, dependent_var)</a:t>
            </a:r>
          </a:p>
          <a:p>
            <a:pPr marL="431800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e.g.: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>
                <a:latin typeface="Courier New" panose="02070309020205020404" pitchFamily="49" charset="0"/>
              </a:rPr>
              <a:t>model_coefficients = numpy.linalg.lstsq(independent_vars, dependent_var)[0]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1412875"/>
            <a:ext cx="8229600" cy="719138"/>
          </a:xfrm>
        </p:spPr>
        <p:txBody>
          <a:bodyPr lIns="0" tIns="18669" rIns="0" bIns="0"/>
          <a:lstStyle/>
          <a:p>
            <a:pPr eaLnBrk="1" hangingPunct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Predictor and response variables (4)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7675" y="2132013"/>
            <a:ext cx="8229600" cy="4105275"/>
          </a:xfrm>
        </p:spPr>
        <p:txBody>
          <a:bodyPr lIns="0" tIns="16002" rIns="0" bIns="0"/>
          <a:lstStyle/>
          <a:p>
            <a:pPr marL="431800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n-US" dirty="0" smtClean="0"/>
              <a:t>Let's see what our input data looks like:</a:t>
            </a:r>
          </a:p>
          <a:p>
            <a:pPr marL="179388" indent="0" eaLnBrk="1" hangingPunct="1">
              <a:lnSpc>
                <a:spcPct val="94000"/>
              </a:lnSpc>
              <a:spcBef>
                <a:spcPts val="1700"/>
              </a:spcBef>
              <a:spcAft>
                <a:spcPts val="170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n-US" b="1" dirty="0" smtClean="0">
                <a:solidFill>
                  <a:srgbClr val="AA22FF"/>
                </a:solidFill>
                <a:latin typeface="Courier New" panose="02070309020205020404" pitchFamily="49" charset="0"/>
              </a:rPr>
              <a:t>from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mpl_toolkits.mplot3d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AA22FF"/>
                </a:solidFill>
                <a:latin typeface="Courier New" panose="02070309020205020404" pitchFamily="49" charset="0"/>
              </a:rPr>
              <a:t>import</a:t>
            </a:r>
            <a:r>
              <a:rPr lang="en-US" dirty="0" smtClean="0">
                <a:latin typeface="Courier New" panose="02070309020205020404" pitchFamily="49" charset="0"/>
              </a:rPr>
              <a:t> axes3d, Axes3D</a:t>
            </a:r>
            <a:br>
              <a:rPr lang="en-US" dirty="0" smtClean="0">
                <a:latin typeface="Courier New" panose="02070309020205020404" pitchFamily="49" charset="0"/>
              </a:rPr>
            </a:br>
            <a:r>
              <a:rPr lang="en-US" b="1" dirty="0" smtClean="0">
                <a:solidFill>
                  <a:srgbClr val="AA22FF"/>
                </a:solidFill>
                <a:latin typeface="Courier New" panose="02070309020205020404" pitchFamily="49" charset="0"/>
              </a:rPr>
              <a:t>import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matplotlib.pyplot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AA22FF"/>
                </a:solidFill>
                <a:latin typeface="Courier New" panose="02070309020205020404" pitchFamily="49" charset="0"/>
              </a:rPr>
              <a:t>as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plt</a:t>
            </a:r>
            <a:r>
              <a:rPr lang="en-US" dirty="0" smtClean="0">
                <a:latin typeface="Courier New" panose="02070309020205020404" pitchFamily="49" charset="0"/>
              </a:rPr>
              <a:t/>
            </a:r>
            <a:br>
              <a:rPr lang="en-US" dirty="0" smtClean="0">
                <a:latin typeface="Courier New" panose="02070309020205020404" pitchFamily="49" charset="0"/>
              </a:rPr>
            </a:br>
            <a:r>
              <a:rPr lang="en-US" b="1" dirty="0" smtClean="0">
                <a:solidFill>
                  <a:srgbClr val="AA22FF"/>
                </a:solidFill>
                <a:latin typeface="Courier New" panose="02070309020205020404" pitchFamily="49" charset="0"/>
              </a:rPr>
              <a:t>from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numpy.linalg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AA22FF"/>
                </a:solidFill>
                <a:latin typeface="Courier New" panose="02070309020205020404" pitchFamily="49" charset="0"/>
              </a:rPr>
              <a:t>import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</a:rPr>
              <a:t>lstsq</a:t>
            </a:r>
            <a:r>
              <a:rPr lang="en-US" dirty="0" smtClean="0">
                <a:latin typeface="Courier New" panose="02070309020205020404" pitchFamily="49" charset="0"/>
              </a:rPr>
              <a:t/>
            </a:r>
            <a:br>
              <a:rPr lang="en-US" dirty="0" smtClean="0">
                <a:latin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</a:rPr>
              <a:t/>
            </a:r>
            <a:br>
              <a:rPr lang="en-US" dirty="0" smtClean="0">
                <a:latin typeface="Courier New" panose="02070309020205020404" pitchFamily="49" charset="0"/>
              </a:rPr>
            </a:br>
            <a:r>
              <a:rPr lang="en-US" b="1" dirty="0" err="1" smtClean="0">
                <a:solidFill>
                  <a:srgbClr val="AA22FF"/>
                </a:solidFill>
                <a:latin typeface="Courier New" panose="02070309020205020404" pitchFamily="49" charset="0"/>
              </a:rPr>
              <a:t>def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dirty="0" err="1" smtClean="0">
                <a:solidFill>
                  <a:srgbClr val="00A000"/>
                </a:solidFill>
                <a:latin typeface="Courier New" panose="02070309020205020404" pitchFamily="49" charset="0"/>
              </a:rPr>
              <a:t>plot_points</a:t>
            </a:r>
            <a:r>
              <a:rPr lang="en-US" dirty="0" smtClean="0">
                <a:latin typeface="Courier New" panose="02070309020205020404" pitchFamily="49" charset="0"/>
              </a:rPr>
              <a:t>(x, y, z):</a:t>
            </a:r>
            <a:br>
              <a:rPr lang="en-US" dirty="0" smtClean="0">
                <a:latin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</a:rPr>
              <a:t>  fig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</a:rPr>
              <a:t>plt</a:t>
            </a:r>
            <a:r>
              <a:rPr lang="en-US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 smtClean="0">
                <a:latin typeface="Courier New" panose="02070309020205020404" pitchFamily="49" charset="0"/>
              </a:rPr>
              <a:t>figure</a:t>
            </a:r>
            <a:r>
              <a:rPr lang="en-US" dirty="0" smtClean="0">
                <a:latin typeface="Courier New" panose="02070309020205020404" pitchFamily="49" charset="0"/>
              </a:rPr>
              <a:t>()</a:t>
            </a:r>
            <a:br>
              <a:rPr lang="en-US" dirty="0" smtClean="0">
                <a:latin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</a:rPr>
              <a:t>  ax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</a:rPr>
              <a:t>fig</a:t>
            </a:r>
            <a:r>
              <a:rPr lang="en-US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 smtClean="0">
                <a:latin typeface="Courier New" panose="02070309020205020404" pitchFamily="49" charset="0"/>
              </a:rPr>
              <a:t>gca</a:t>
            </a:r>
            <a:r>
              <a:rPr lang="en-US" dirty="0" smtClean="0">
                <a:latin typeface="Courier New" panose="02070309020205020404" pitchFamily="49" charset="0"/>
              </a:rPr>
              <a:t>(projection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dirty="0" smtClean="0">
                <a:solidFill>
                  <a:srgbClr val="BB4444"/>
                </a:solidFill>
                <a:latin typeface="Courier New" panose="02070309020205020404" pitchFamily="49" charset="0"/>
              </a:rPr>
              <a:t>'3d'</a:t>
            </a:r>
            <a:r>
              <a:rPr lang="en-US" dirty="0" smtClean="0">
                <a:latin typeface="Courier New" panose="02070309020205020404" pitchFamily="49" charset="0"/>
              </a:rPr>
              <a:t>)</a:t>
            </a:r>
            <a:br>
              <a:rPr lang="en-US" dirty="0" smtClean="0">
                <a:latin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</a:rPr>
              <a:t>  surf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</a:rPr>
              <a:t>ax</a:t>
            </a:r>
            <a:r>
              <a:rPr lang="en-US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 smtClean="0">
                <a:latin typeface="Courier New" panose="02070309020205020404" pitchFamily="49" charset="0"/>
              </a:rPr>
              <a:t>plot_surface</a:t>
            </a:r>
            <a:r>
              <a:rPr lang="en-US" dirty="0" smtClean="0">
                <a:latin typeface="Courier New" panose="02070309020205020404" pitchFamily="49" charset="0"/>
              </a:rPr>
              <a:t>(x, y, z, </a:t>
            </a:r>
            <a:r>
              <a:rPr lang="en-US" dirty="0" err="1" smtClean="0">
                <a:latin typeface="Courier New" panose="02070309020205020404" pitchFamily="49" charset="0"/>
              </a:rPr>
              <a:t>cmap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dirty="0" err="1" smtClean="0">
                <a:latin typeface="Courier New" panose="02070309020205020404" pitchFamily="49" charset="0"/>
              </a:rPr>
              <a:t>plt</a:t>
            </a:r>
            <a:r>
              <a:rPr lang="en-US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 smtClean="0">
                <a:latin typeface="Courier New" panose="02070309020205020404" pitchFamily="49" charset="0"/>
              </a:rPr>
              <a:t>cm</a:t>
            </a:r>
            <a:r>
              <a:rPr lang="en-US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 smtClean="0">
                <a:latin typeface="Courier New" panose="02070309020205020404" pitchFamily="49" charset="0"/>
              </a:rPr>
              <a:t>coolwarm</a:t>
            </a:r>
            <a:r>
              <a:rPr lang="en-US" dirty="0" smtClean="0">
                <a:latin typeface="Courier New" panose="02070309020205020404" pitchFamily="49" charset="0"/>
              </a:rPr>
              <a:t>)</a:t>
            </a:r>
            <a:br>
              <a:rPr lang="en-US" dirty="0" smtClean="0">
                <a:latin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</a:rPr>
              <a:t>ax</a:t>
            </a:r>
            <a:r>
              <a:rPr lang="en-US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 smtClean="0">
                <a:latin typeface="Courier New" panose="02070309020205020404" pitchFamily="49" charset="0"/>
              </a:rPr>
              <a:t>view_init</a:t>
            </a:r>
            <a:r>
              <a:rPr lang="en-US" dirty="0" smtClean="0">
                <a:latin typeface="Courier New" panose="02070309020205020404" pitchFamily="49" charset="0"/>
              </a:rPr>
              <a:t>(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20</a:t>
            </a:r>
            <a:r>
              <a:rPr lang="en-US" dirty="0" smtClean="0">
                <a:latin typeface="Courier New" panose="02070309020205020404" pitchFamily="49" charset="0"/>
              </a:rPr>
              <a:t>,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-120</a:t>
            </a:r>
            <a:r>
              <a:rPr lang="en-US" dirty="0" smtClean="0">
                <a:latin typeface="Courier New" panose="02070309020205020404" pitchFamily="49" charset="0"/>
              </a:rPr>
              <a:t>)</a:t>
            </a:r>
            <a:br>
              <a:rPr lang="en-US" dirty="0" smtClean="0">
                <a:latin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</a:rPr>
              <a:t>plt</a:t>
            </a:r>
            <a:r>
              <a:rPr lang="en-US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 smtClean="0">
                <a:latin typeface="Courier New" panose="02070309020205020404" pitchFamily="49" charset="0"/>
              </a:rPr>
              <a:t>show</a:t>
            </a:r>
            <a:r>
              <a:rPr lang="en-US" dirty="0" smtClean="0">
                <a:latin typeface="Courier New" panose="02070309020205020404" pitchFamily="49" charset="0"/>
              </a:rPr>
              <a:t>()</a:t>
            </a:r>
            <a:br>
              <a:rPr lang="en-US" dirty="0" smtClean="0">
                <a:latin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</a:rPr>
              <a:t/>
            </a:r>
            <a:br>
              <a:rPr lang="en-US" dirty="0" smtClean="0">
                <a:latin typeface="Courier New" panose="02070309020205020404" pitchFamily="49" charset="0"/>
              </a:rPr>
            </a:br>
            <a:r>
              <a:rPr lang="en-US" dirty="0" err="1" smtClean="0">
                <a:latin typeface="Courier New" panose="02070309020205020404" pitchFamily="49" charset="0"/>
              </a:rPr>
              <a:t>plot_points</a:t>
            </a:r>
            <a:r>
              <a:rPr lang="en-US" dirty="0" smtClean="0">
                <a:latin typeface="Courier New" panose="02070309020205020404" pitchFamily="49" charset="0"/>
              </a:rPr>
              <a:t>(</a:t>
            </a:r>
            <a:r>
              <a:rPr lang="en-US" dirty="0" err="1" smtClean="0">
                <a:latin typeface="Courier New" panose="02070309020205020404" pitchFamily="49" charset="0"/>
              </a:rPr>
              <a:t>xx,yy,zz</a:t>
            </a:r>
            <a:r>
              <a:rPr lang="en-US" dirty="0" smtClean="0">
                <a:latin typeface="Courier New" panose="02070309020205020404" pitchFamily="49" charset="0"/>
              </a:rPr>
              <a:t>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1196975"/>
            <a:ext cx="8229600" cy="719138"/>
          </a:xfrm>
        </p:spPr>
        <p:txBody>
          <a:bodyPr lIns="0" tIns="18669" rIns="0" bIns="0"/>
          <a:lstStyle/>
          <a:p>
            <a:pPr eaLnBrk="1" hangingPunct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Predictor and response variables (5)</a:t>
            </a:r>
          </a:p>
        </p:txBody>
      </p:sp>
      <p:pic>
        <p:nvPicPr>
          <p:cNvPr id="788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7" t="12503" r="11586" b="5336"/>
          <a:stretch>
            <a:fillRect/>
          </a:stretch>
        </p:blipFill>
        <p:spPr bwMode="auto">
          <a:xfrm>
            <a:off x="1258888" y="2060575"/>
            <a:ext cx="5541962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9377" t="12503" r="11586" b="533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1125538"/>
            <a:ext cx="8229600" cy="717550"/>
          </a:xfrm>
        </p:spPr>
        <p:txBody>
          <a:bodyPr lIns="0" tIns="18669" rIns="0" bIns="0"/>
          <a:lstStyle/>
          <a:p>
            <a:pPr eaLnBrk="1" hangingPunct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Predictor and response variables (6)</a:t>
            </a:r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7675" y="1773238"/>
            <a:ext cx="8229600" cy="4105275"/>
          </a:xfrm>
        </p:spPr>
        <p:txBody>
          <a:bodyPr lIns="0" tIns="16002" rIns="0" bIns="0"/>
          <a:lstStyle/>
          <a:p>
            <a:pPr marL="431800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To estimate the coefficients in our underlying relationship, we will ask Python to solve a matrix equation of the form</a:t>
            </a:r>
          </a:p>
          <a:p>
            <a:pPr marL="431800" indent="-323850" eaLnBrk="1" hangingPunct="1">
              <a:buSzPct val="45000"/>
              <a:buFont typeface="Wingdings" panose="05000000000000000000" pitchFamily="2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en-US" smtClean="0"/>
          </a:p>
          <a:p>
            <a:pPr marL="431800" indent="-323850" eaLnBrk="1" hangingPunct="1">
              <a:buSzPct val="45000"/>
              <a:buFont typeface="Wingdings" panose="05000000000000000000" pitchFamily="2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	where </a:t>
            </a:r>
            <a:r>
              <a:rPr lang="en-US" b="1" smtClean="0"/>
              <a:t>D</a:t>
            </a:r>
            <a:r>
              <a:rPr lang="en-US" smtClean="0"/>
              <a:t> is a matrix of representing our observations of independent variables, </a:t>
            </a:r>
            <a:r>
              <a:rPr lang="en-US" b="1" smtClean="0"/>
              <a:t>c</a:t>
            </a:r>
            <a:r>
              <a:rPr lang="en-US" smtClean="0"/>
              <a:t> are the unknown coefficients we want to estimate, and </a:t>
            </a:r>
            <a:r>
              <a:rPr lang="en-US" b="1" smtClean="0"/>
              <a:t>z</a:t>
            </a:r>
            <a:r>
              <a:rPr lang="en-US" smtClean="0"/>
              <a:t> represents our observations of the z values.</a:t>
            </a:r>
          </a:p>
          <a:p>
            <a:pPr marL="431800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So that Python will estimate values of the intercept – the "-5" in our underlying relationship – we will need a column of ones in the </a:t>
            </a:r>
            <a:r>
              <a:rPr lang="en-US" b="1" smtClean="0"/>
              <a:t>D</a:t>
            </a:r>
            <a:r>
              <a:rPr lang="en-US" smtClean="0"/>
              <a:t> matrix.</a:t>
            </a:r>
          </a:p>
          <a:p>
            <a:pPr marL="431800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So the equation will look like:</a:t>
            </a:r>
          </a:p>
        </p:txBody>
      </p:sp>
      <p:grpSp>
        <p:nvGrpSpPr>
          <p:cNvPr id="80900" name="Group 3"/>
          <p:cNvGrpSpPr>
            <a:grpSpLocks/>
          </p:cNvGrpSpPr>
          <p:nvPr/>
        </p:nvGrpSpPr>
        <p:grpSpPr bwMode="auto">
          <a:xfrm>
            <a:off x="900113" y="2474913"/>
            <a:ext cx="819150" cy="174625"/>
            <a:chOff x="1291" y="1497"/>
            <a:chExt cx="516" cy="110"/>
          </a:xfrm>
        </p:grpSpPr>
        <p:sp>
          <p:nvSpPr>
            <p:cNvPr id="80964" name="Freeform 4"/>
            <p:cNvSpPr>
              <a:spLocks noChangeArrowheads="1"/>
            </p:cNvSpPr>
            <p:nvPr/>
          </p:nvSpPr>
          <p:spPr bwMode="auto">
            <a:xfrm>
              <a:off x="1291" y="1497"/>
              <a:ext cx="516" cy="109"/>
            </a:xfrm>
            <a:custGeom>
              <a:avLst/>
              <a:gdLst>
                <a:gd name="T0" fmla="*/ 258 w 2279"/>
                <a:gd name="T1" fmla="*/ 109 h 485"/>
                <a:gd name="T2" fmla="*/ 0 w 2279"/>
                <a:gd name="T3" fmla="*/ 109 h 485"/>
                <a:gd name="T4" fmla="*/ 0 w 2279"/>
                <a:gd name="T5" fmla="*/ 0 h 485"/>
                <a:gd name="T6" fmla="*/ 516 w 2279"/>
                <a:gd name="T7" fmla="*/ 0 h 485"/>
                <a:gd name="T8" fmla="*/ 516 w 2279"/>
                <a:gd name="T9" fmla="*/ 109 h 485"/>
                <a:gd name="T10" fmla="*/ 258 w 2279"/>
                <a:gd name="T11" fmla="*/ 109 h 4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79" h="485">
                  <a:moveTo>
                    <a:pt x="1138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2278" y="0"/>
                  </a:lnTo>
                  <a:lnTo>
                    <a:pt x="2278" y="484"/>
                  </a:lnTo>
                  <a:lnTo>
                    <a:pt x="1138" y="48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65" name="Freeform 5"/>
            <p:cNvSpPr>
              <a:spLocks noChangeArrowheads="1"/>
            </p:cNvSpPr>
            <p:nvPr/>
          </p:nvSpPr>
          <p:spPr bwMode="auto">
            <a:xfrm>
              <a:off x="1297" y="1497"/>
              <a:ext cx="123" cy="109"/>
            </a:xfrm>
            <a:custGeom>
              <a:avLst/>
              <a:gdLst>
                <a:gd name="T0" fmla="*/ 17 w 549"/>
                <a:gd name="T1" fmla="*/ 8 h 485"/>
                <a:gd name="T2" fmla="*/ 17 w 549"/>
                <a:gd name="T3" fmla="*/ 102 h 485"/>
                <a:gd name="T4" fmla="*/ 0 w 549"/>
                <a:gd name="T5" fmla="*/ 102 h 485"/>
                <a:gd name="T6" fmla="*/ 0 w 549"/>
                <a:gd name="T7" fmla="*/ 109 h 485"/>
                <a:gd name="T8" fmla="*/ 68 w 549"/>
                <a:gd name="T9" fmla="*/ 109 h 485"/>
                <a:gd name="T10" fmla="*/ 123 w 549"/>
                <a:gd name="T11" fmla="*/ 55 h 485"/>
                <a:gd name="T12" fmla="*/ 68 w 549"/>
                <a:gd name="T13" fmla="*/ 0 h 485"/>
                <a:gd name="T14" fmla="*/ 0 w 549"/>
                <a:gd name="T15" fmla="*/ 0 h 485"/>
                <a:gd name="T16" fmla="*/ 0 w 549"/>
                <a:gd name="T17" fmla="*/ 8 h 485"/>
                <a:gd name="T18" fmla="*/ 17 w 549"/>
                <a:gd name="T19" fmla="*/ 8 h 485"/>
                <a:gd name="T20" fmla="*/ 39 w 549"/>
                <a:gd name="T21" fmla="*/ 102 h 485"/>
                <a:gd name="T22" fmla="*/ 39 w 549"/>
                <a:gd name="T23" fmla="*/ 8 h 485"/>
                <a:gd name="T24" fmla="*/ 62 w 549"/>
                <a:gd name="T25" fmla="*/ 8 h 485"/>
                <a:gd name="T26" fmla="*/ 93 w 549"/>
                <a:gd name="T27" fmla="*/ 22 h 485"/>
                <a:gd name="T28" fmla="*/ 100 w 549"/>
                <a:gd name="T29" fmla="*/ 55 h 485"/>
                <a:gd name="T30" fmla="*/ 93 w 549"/>
                <a:gd name="T31" fmla="*/ 88 h 485"/>
                <a:gd name="T32" fmla="*/ 62 w 549"/>
                <a:gd name="T33" fmla="*/ 102 h 485"/>
                <a:gd name="T34" fmla="*/ 39 w 549"/>
                <a:gd name="T35" fmla="*/ 102 h 4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49" h="485">
                  <a:moveTo>
                    <a:pt x="76" y="34"/>
                  </a:moveTo>
                  <a:lnTo>
                    <a:pt x="76" y="452"/>
                  </a:lnTo>
                  <a:lnTo>
                    <a:pt x="0" y="452"/>
                  </a:lnTo>
                  <a:lnTo>
                    <a:pt x="0" y="484"/>
                  </a:lnTo>
                  <a:lnTo>
                    <a:pt x="304" y="484"/>
                  </a:lnTo>
                  <a:cubicBezTo>
                    <a:pt x="444" y="484"/>
                    <a:pt x="548" y="398"/>
                    <a:pt x="548" y="246"/>
                  </a:cubicBezTo>
                  <a:cubicBezTo>
                    <a:pt x="548" y="92"/>
                    <a:pt x="444" y="0"/>
                    <a:pt x="304" y="0"/>
                  </a:cubicBezTo>
                  <a:lnTo>
                    <a:pt x="0" y="0"/>
                  </a:lnTo>
                  <a:lnTo>
                    <a:pt x="0" y="34"/>
                  </a:lnTo>
                  <a:lnTo>
                    <a:pt x="76" y="34"/>
                  </a:lnTo>
                  <a:close/>
                  <a:moveTo>
                    <a:pt x="172" y="452"/>
                  </a:moveTo>
                  <a:lnTo>
                    <a:pt x="172" y="34"/>
                  </a:lnTo>
                  <a:lnTo>
                    <a:pt x="276" y="34"/>
                  </a:lnTo>
                  <a:cubicBezTo>
                    <a:pt x="322" y="34"/>
                    <a:pt x="380" y="46"/>
                    <a:pt x="414" y="96"/>
                  </a:cubicBezTo>
                  <a:cubicBezTo>
                    <a:pt x="440" y="132"/>
                    <a:pt x="446" y="180"/>
                    <a:pt x="446" y="246"/>
                  </a:cubicBezTo>
                  <a:cubicBezTo>
                    <a:pt x="446" y="322"/>
                    <a:pt x="436" y="360"/>
                    <a:pt x="414" y="392"/>
                  </a:cubicBezTo>
                  <a:cubicBezTo>
                    <a:pt x="380" y="440"/>
                    <a:pt x="318" y="452"/>
                    <a:pt x="276" y="452"/>
                  </a:cubicBezTo>
                  <a:lnTo>
                    <a:pt x="172" y="4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66" name="Freeform 6"/>
            <p:cNvSpPr>
              <a:spLocks noChangeArrowheads="1"/>
            </p:cNvSpPr>
            <p:nvPr/>
          </p:nvSpPr>
          <p:spPr bwMode="auto">
            <a:xfrm>
              <a:off x="1437" y="1534"/>
              <a:ext cx="70" cy="73"/>
            </a:xfrm>
            <a:custGeom>
              <a:avLst/>
              <a:gdLst>
                <a:gd name="T0" fmla="*/ 51 w 313"/>
                <a:gd name="T1" fmla="*/ 7 h 325"/>
                <a:gd name="T2" fmla="*/ 48 w 313"/>
                <a:gd name="T3" fmla="*/ 15 h 325"/>
                <a:gd name="T4" fmla="*/ 58 w 313"/>
                <a:gd name="T5" fmla="*/ 25 h 325"/>
                <a:gd name="T6" fmla="*/ 68 w 313"/>
                <a:gd name="T7" fmla="*/ 15 h 325"/>
                <a:gd name="T8" fmla="*/ 40 w 313"/>
                <a:gd name="T9" fmla="*/ 0 h 325"/>
                <a:gd name="T10" fmla="*/ 0 w 313"/>
                <a:gd name="T11" fmla="*/ 37 h 325"/>
                <a:gd name="T12" fmla="*/ 39 w 313"/>
                <a:gd name="T13" fmla="*/ 73 h 325"/>
                <a:gd name="T14" fmla="*/ 70 w 313"/>
                <a:gd name="T15" fmla="*/ 53 h 325"/>
                <a:gd name="T16" fmla="*/ 66 w 313"/>
                <a:gd name="T17" fmla="*/ 51 h 325"/>
                <a:gd name="T18" fmla="*/ 62 w 313"/>
                <a:gd name="T19" fmla="*/ 53 h 325"/>
                <a:gd name="T20" fmla="*/ 42 w 313"/>
                <a:gd name="T21" fmla="*/ 66 h 325"/>
                <a:gd name="T22" fmla="*/ 20 w 313"/>
                <a:gd name="T23" fmla="*/ 36 h 325"/>
                <a:gd name="T24" fmla="*/ 41 w 313"/>
                <a:gd name="T25" fmla="*/ 6 h 325"/>
                <a:gd name="T26" fmla="*/ 51 w 313"/>
                <a:gd name="T27" fmla="*/ 7 h 3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13" h="325">
                  <a:moveTo>
                    <a:pt x="228" y="32"/>
                  </a:moveTo>
                  <a:cubicBezTo>
                    <a:pt x="216" y="44"/>
                    <a:pt x="214" y="58"/>
                    <a:pt x="214" y="66"/>
                  </a:cubicBezTo>
                  <a:cubicBezTo>
                    <a:pt x="214" y="96"/>
                    <a:pt x="238" y="110"/>
                    <a:pt x="258" y="110"/>
                  </a:cubicBezTo>
                  <a:cubicBezTo>
                    <a:pt x="280" y="110"/>
                    <a:pt x="302" y="94"/>
                    <a:pt x="302" y="66"/>
                  </a:cubicBezTo>
                  <a:cubicBezTo>
                    <a:pt x="302" y="4"/>
                    <a:pt x="220" y="0"/>
                    <a:pt x="178" y="0"/>
                  </a:cubicBezTo>
                  <a:cubicBezTo>
                    <a:pt x="52" y="0"/>
                    <a:pt x="0" y="82"/>
                    <a:pt x="0" y="164"/>
                  </a:cubicBezTo>
                  <a:cubicBezTo>
                    <a:pt x="0" y="258"/>
                    <a:pt x="66" y="324"/>
                    <a:pt x="176" y="324"/>
                  </a:cubicBezTo>
                  <a:cubicBezTo>
                    <a:pt x="290" y="324"/>
                    <a:pt x="312" y="242"/>
                    <a:pt x="312" y="238"/>
                  </a:cubicBezTo>
                  <a:cubicBezTo>
                    <a:pt x="312" y="228"/>
                    <a:pt x="302" y="228"/>
                    <a:pt x="294" y="228"/>
                  </a:cubicBezTo>
                  <a:cubicBezTo>
                    <a:pt x="282" y="228"/>
                    <a:pt x="280" y="230"/>
                    <a:pt x="278" y="238"/>
                  </a:cubicBezTo>
                  <a:cubicBezTo>
                    <a:pt x="258" y="282"/>
                    <a:pt x="224" y="296"/>
                    <a:pt x="188" y="296"/>
                  </a:cubicBezTo>
                  <a:cubicBezTo>
                    <a:pt x="90" y="296"/>
                    <a:pt x="90" y="192"/>
                    <a:pt x="90" y="160"/>
                  </a:cubicBezTo>
                  <a:cubicBezTo>
                    <a:pt x="90" y="120"/>
                    <a:pt x="90" y="28"/>
                    <a:pt x="182" y="28"/>
                  </a:cubicBezTo>
                  <a:cubicBezTo>
                    <a:pt x="206" y="28"/>
                    <a:pt x="218" y="30"/>
                    <a:pt x="228" y="3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67" name="Freeform 7"/>
            <p:cNvSpPr>
              <a:spLocks noChangeArrowheads="1"/>
            </p:cNvSpPr>
            <p:nvPr/>
          </p:nvSpPr>
          <p:spPr bwMode="auto">
            <a:xfrm>
              <a:off x="1566" y="1548"/>
              <a:ext cx="106" cy="37"/>
            </a:xfrm>
            <a:custGeom>
              <a:avLst/>
              <a:gdLst>
                <a:gd name="T0" fmla="*/ 100 w 471"/>
                <a:gd name="T1" fmla="*/ 6 h 167"/>
                <a:gd name="T2" fmla="*/ 106 w 471"/>
                <a:gd name="T3" fmla="*/ 3 h 167"/>
                <a:gd name="T4" fmla="*/ 100 w 471"/>
                <a:gd name="T5" fmla="*/ 0 h 167"/>
                <a:gd name="T6" fmla="*/ 5 w 471"/>
                <a:gd name="T7" fmla="*/ 0 h 167"/>
                <a:gd name="T8" fmla="*/ 0 w 471"/>
                <a:gd name="T9" fmla="*/ 3 h 167"/>
                <a:gd name="T10" fmla="*/ 5 w 471"/>
                <a:gd name="T11" fmla="*/ 6 h 167"/>
                <a:gd name="T12" fmla="*/ 100 w 471"/>
                <a:gd name="T13" fmla="*/ 6 h 167"/>
                <a:gd name="T14" fmla="*/ 100 w 471"/>
                <a:gd name="T15" fmla="*/ 37 h 167"/>
                <a:gd name="T16" fmla="*/ 106 w 471"/>
                <a:gd name="T17" fmla="*/ 34 h 167"/>
                <a:gd name="T18" fmla="*/ 100 w 471"/>
                <a:gd name="T19" fmla="*/ 31 h 167"/>
                <a:gd name="T20" fmla="*/ 5 w 471"/>
                <a:gd name="T21" fmla="*/ 31 h 167"/>
                <a:gd name="T22" fmla="*/ 0 w 471"/>
                <a:gd name="T23" fmla="*/ 34 h 167"/>
                <a:gd name="T24" fmla="*/ 5 w 471"/>
                <a:gd name="T25" fmla="*/ 37 h 167"/>
                <a:gd name="T26" fmla="*/ 100 w 471"/>
                <a:gd name="T27" fmla="*/ 37 h 1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71" h="167">
                  <a:moveTo>
                    <a:pt x="446" y="28"/>
                  </a:moveTo>
                  <a:cubicBezTo>
                    <a:pt x="456" y="28"/>
                    <a:pt x="470" y="28"/>
                    <a:pt x="470" y="14"/>
                  </a:cubicBezTo>
                  <a:cubicBezTo>
                    <a:pt x="470" y="0"/>
                    <a:pt x="456" y="0"/>
                    <a:pt x="446" y="0"/>
                  </a:cubicBezTo>
                  <a:lnTo>
                    <a:pt x="24" y="0"/>
                  </a:lnTo>
                  <a:cubicBezTo>
                    <a:pt x="14" y="0"/>
                    <a:pt x="0" y="0"/>
                    <a:pt x="0" y="14"/>
                  </a:cubicBezTo>
                  <a:cubicBezTo>
                    <a:pt x="0" y="28"/>
                    <a:pt x="14" y="28"/>
                    <a:pt x="24" y="28"/>
                  </a:cubicBezTo>
                  <a:lnTo>
                    <a:pt x="446" y="28"/>
                  </a:lnTo>
                  <a:close/>
                  <a:moveTo>
                    <a:pt x="446" y="166"/>
                  </a:moveTo>
                  <a:cubicBezTo>
                    <a:pt x="456" y="166"/>
                    <a:pt x="470" y="166"/>
                    <a:pt x="470" y="152"/>
                  </a:cubicBezTo>
                  <a:cubicBezTo>
                    <a:pt x="470" y="138"/>
                    <a:pt x="456" y="138"/>
                    <a:pt x="446" y="138"/>
                  </a:cubicBezTo>
                  <a:lnTo>
                    <a:pt x="24" y="138"/>
                  </a:lnTo>
                  <a:cubicBezTo>
                    <a:pt x="14" y="138"/>
                    <a:pt x="0" y="138"/>
                    <a:pt x="0" y="152"/>
                  </a:cubicBezTo>
                  <a:cubicBezTo>
                    <a:pt x="0" y="166"/>
                    <a:pt x="14" y="166"/>
                    <a:pt x="24" y="166"/>
                  </a:cubicBezTo>
                  <a:lnTo>
                    <a:pt x="446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68" name="Freeform 8"/>
            <p:cNvSpPr>
              <a:spLocks noChangeArrowheads="1"/>
            </p:cNvSpPr>
            <p:nvPr/>
          </p:nvSpPr>
          <p:spPr bwMode="auto">
            <a:xfrm>
              <a:off x="1730" y="1536"/>
              <a:ext cx="68" cy="70"/>
            </a:xfrm>
            <a:custGeom>
              <a:avLst/>
              <a:gdLst>
                <a:gd name="T0" fmla="*/ 66 w 305"/>
                <a:gd name="T1" fmla="*/ 7 h 315"/>
                <a:gd name="T2" fmla="*/ 67 w 305"/>
                <a:gd name="T3" fmla="*/ 3 h 315"/>
                <a:gd name="T4" fmla="*/ 62 w 305"/>
                <a:gd name="T5" fmla="*/ 0 h 315"/>
                <a:gd name="T6" fmla="*/ 4 w 305"/>
                <a:gd name="T7" fmla="*/ 0 h 315"/>
                <a:gd name="T8" fmla="*/ 3 w 305"/>
                <a:gd name="T9" fmla="*/ 28 h 315"/>
                <a:gd name="T10" fmla="*/ 10 w 305"/>
                <a:gd name="T11" fmla="*/ 28 h 315"/>
                <a:gd name="T12" fmla="*/ 32 w 305"/>
                <a:gd name="T13" fmla="*/ 6 h 315"/>
                <a:gd name="T14" fmla="*/ 45 w 305"/>
                <a:gd name="T15" fmla="*/ 6 h 315"/>
                <a:gd name="T16" fmla="*/ 1 w 305"/>
                <a:gd name="T17" fmla="*/ 63 h 315"/>
                <a:gd name="T18" fmla="*/ 0 w 305"/>
                <a:gd name="T19" fmla="*/ 66 h 315"/>
                <a:gd name="T20" fmla="*/ 5 w 305"/>
                <a:gd name="T21" fmla="*/ 70 h 315"/>
                <a:gd name="T22" fmla="*/ 65 w 305"/>
                <a:gd name="T23" fmla="*/ 70 h 315"/>
                <a:gd name="T24" fmla="*/ 68 w 305"/>
                <a:gd name="T25" fmla="*/ 38 h 315"/>
                <a:gd name="T26" fmla="*/ 61 w 305"/>
                <a:gd name="T27" fmla="*/ 38 h 315"/>
                <a:gd name="T28" fmla="*/ 36 w 305"/>
                <a:gd name="T29" fmla="*/ 64 h 315"/>
                <a:gd name="T30" fmla="*/ 22 w 305"/>
                <a:gd name="T31" fmla="*/ 64 h 315"/>
                <a:gd name="T32" fmla="*/ 66 w 305"/>
                <a:gd name="T33" fmla="*/ 7 h 3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5" h="315">
                  <a:moveTo>
                    <a:pt x="296" y="30"/>
                  </a:moveTo>
                  <a:cubicBezTo>
                    <a:pt x="300" y="22"/>
                    <a:pt x="302" y="22"/>
                    <a:pt x="302" y="14"/>
                  </a:cubicBezTo>
                  <a:cubicBezTo>
                    <a:pt x="302" y="0"/>
                    <a:pt x="292" y="0"/>
                    <a:pt x="280" y="0"/>
                  </a:cubicBezTo>
                  <a:lnTo>
                    <a:pt x="20" y="0"/>
                  </a:lnTo>
                  <a:lnTo>
                    <a:pt x="12" y="124"/>
                  </a:lnTo>
                  <a:lnTo>
                    <a:pt x="44" y="124"/>
                  </a:lnTo>
                  <a:cubicBezTo>
                    <a:pt x="48" y="50"/>
                    <a:pt x="70" y="26"/>
                    <a:pt x="144" y="26"/>
                  </a:cubicBezTo>
                  <a:lnTo>
                    <a:pt x="204" y="26"/>
                  </a:lnTo>
                  <a:lnTo>
                    <a:pt x="6" y="282"/>
                  </a:lnTo>
                  <a:cubicBezTo>
                    <a:pt x="0" y="290"/>
                    <a:pt x="0" y="292"/>
                    <a:pt x="0" y="298"/>
                  </a:cubicBezTo>
                  <a:cubicBezTo>
                    <a:pt x="0" y="314"/>
                    <a:pt x="10" y="314"/>
                    <a:pt x="22" y="314"/>
                  </a:cubicBezTo>
                  <a:lnTo>
                    <a:pt x="292" y="314"/>
                  </a:lnTo>
                  <a:lnTo>
                    <a:pt x="304" y="172"/>
                  </a:lnTo>
                  <a:lnTo>
                    <a:pt x="272" y="172"/>
                  </a:lnTo>
                  <a:cubicBezTo>
                    <a:pt x="264" y="242"/>
                    <a:pt x="254" y="286"/>
                    <a:pt x="160" y="286"/>
                  </a:cubicBezTo>
                  <a:lnTo>
                    <a:pt x="100" y="286"/>
                  </a:lnTo>
                  <a:lnTo>
                    <a:pt x="296" y="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80901" name="Group 62"/>
          <p:cNvGrpSpPr>
            <a:grpSpLocks/>
          </p:cNvGrpSpPr>
          <p:nvPr/>
        </p:nvGrpSpPr>
        <p:grpSpPr bwMode="auto">
          <a:xfrm>
            <a:off x="2843213" y="5013325"/>
            <a:ext cx="2832100" cy="1092200"/>
            <a:chOff x="905" y="2674"/>
            <a:chExt cx="1784" cy="688"/>
          </a:xfrm>
        </p:grpSpPr>
        <p:sp>
          <p:nvSpPr>
            <p:cNvPr id="80902" name="Freeform 63"/>
            <p:cNvSpPr>
              <a:spLocks noChangeArrowheads="1"/>
            </p:cNvSpPr>
            <p:nvPr/>
          </p:nvSpPr>
          <p:spPr bwMode="auto">
            <a:xfrm>
              <a:off x="905" y="2674"/>
              <a:ext cx="1784" cy="688"/>
            </a:xfrm>
            <a:custGeom>
              <a:avLst/>
              <a:gdLst>
                <a:gd name="T0" fmla="*/ 892 w 7872"/>
                <a:gd name="T1" fmla="*/ 688 h 3039"/>
                <a:gd name="T2" fmla="*/ 0 w 7872"/>
                <a:gd name="T3" fmla="*/ 688 h 3039"/>
                <a:gd name="T4" fmla="*/ 0 w 7872"/>
                <a:gd name="T5" fmla="*/ 0 h 3039"/>
                <a:gd name="T6" fmla="*/ 1784 w 7872"/>
                <a:gd name="T7" fmla="*/ 0 h 3039"/>
                <a:gd name="T8" fmla="*/ 1784 w 7872"/>
                <a:gd name="T9" fmla="*/ 688 h 3039"/>
                <a:gd name="T10" fmla="*/ 892 w 7872"/>
                <a:gd name="T11" fmla="*/ 688 h 30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872" h="3039">
                  <a:moveTo>
                    <a:pt x="3935" y="3038"/>
                  </a:moveTo>
                  <a:lnTo>
                    <a:pt x="0" y="3038"/>
                  </a:lnTo>
                  <a:lnTo>
                    <a:pt x="0" y="0"/>
                  </a:lnTo>
                  <a:lnTo>
                    <a:pt x="7871" y="0"/>
                  </a:lnTo>
                  <a:lnTo>
                    <a:pt x="7871" y="3038"/>
                  </a:lnTo>
                  <a:lnTo>
                    <a:pt x="3935" y="303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03" name="Freeform 64"/>
            <p:cNvSpPr>
              <a:spLocks noChangeArrowheads="1"/>
            </p:cNvSpPr>
            <p:nvPr/>
          </p:nvSpPr>
          <p:spPr bwMode="auto">
            <a:xfrm>
              <a:off x="952" y="2674"/>
              <a:ext cx="47" cy="258"/>
            </a:xfrm>
            <a:custGeom>
              <a:avLst/>
              <a:gdLst>
                <a:gd name="T0" fmla="*/ 0 w 213"/>
                <a:gd name="T1" fmla="*/ 258 h 1140"/>
                <a:gd name="T2" fmla="*/ 9 w 213"/>
                <a:gd name="T3" fmla="*/ 258 h 1140"/>
                <a:gd name="T4" fmla="*/ 9 w 213"/>
                <a:gd name="T5" fmla="*/ 10 h 1140"/>
                <a:gd name="T6" fmla="*/ 47 w 213"/>
                <a:gd name="T7" fmla="*/ 10 h 1140"/>
                <a:gd name="T8" fmla="*/ 47 w 213"/>
                <a:gd name="T9" fmla="*/ 0 h 1140"/>
                <a:gd name="T10" fmla="*/ 0 w 213"/>
                <a:gd name="T11" fmla="*/ 0 h 1140"/>
                <a:gd name="T12" fmla="*/ 0 w 213"/>
                <a:gd name="T13" fmla="*/ 258 h 1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3" h="1140">
                  <a:moveTo>
                    <a:pt x="0" y="1139"/>
                  </a:moveTo>
                  <a:lnTo>
                    <a:pt x="43" y="1139"/>
                  </a:lnTo>
                  <a:lnTo>
                    <a:pt x="43" y="43"/>
                  </a:lnTo>
                  <a:lnTo>
                    <a:pt x="212" y="43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113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04" name="Freeform 65"/>
            <p:cNvSpPr>
              <a:spLocks noChangeArrowheads="1"/>
            </p:cNvSpPr>
            <p:nvPr/>
          </p:nvSpPr>
          <p:spPr bwMode="auto">
            <a:xfrm>
              <a:off x="952" y="2932"/>
              <a:ext cx="9" cy="86"/>
            </a:xfrm>
            <a:custGeom>
              <a:avLst/>
              <a:gdLst>
                <a:gd name="T0" fmla="*/ 0 w 46"/>
                <a:gd name="T1" fmla="*/ 86 h 384"/>
                <a:gd name="T2" fmla="*/ 9 w 46"/>
                <a:gd name="T3" fmla="*/ 86 h 384"/>
                <a:gd name="T4" fmla="*/ 9 w 46"/>
                <a:gd name="T5" fmla="*/ 0 h 384"/>
                <a:gd name="T6" fmla="*/ 0 w 46"/>
                <a:gd name="T7" fmla="*/ 0 h 384"/>
                <a:gd name="T8" fmla="*/ 0 w 46"/>
                <a:gd name="T9" fmla="*/ 8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384">
                  <a:moveTo>
                    <a:pt x="0" y="383"/>
                  </a:moveTo>
                  <a:lnTo>
                    <a:pt x="45" y="383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38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05" name="Freeform 66"/>
            <p:cNvSpPr>
              <a:spLocks noChangeArrowheads="1"/>
            </p:cNvSpPr>
            <p:nvPr/>
          </p:nvSpPr>
          <p:spPr bwMode="auto">
            <a:xfrm>
              <a:off x="952" y="3018"/>
              <a:ext cx="9" cy="86"/>
            </a:xfrm>
            <a:custGeom>
              <a:avLst/>
              <a:gdLst>
                <a:gd name="T0" fmla="*/ 0 w 46"/>
                <a:gd name="T1" fmla="*/ 86 h 384"/>
                <a:gd name="T2" fmla="*/ 9 w 46"/>
                <a:gd name="T3" fmla="*/ 86 h 384"/>
                <a:gd name="T4" fmla="*/ 9 w 46"/>
                <a:gd name="T5" fmla="*/ 0 h 384"/>
                <a:gd name="T6" fmla="*/ 0 w 46"/>
                <a:gd name="T7" fmla="*/ 0 h 384"/>
                <a:gd name="T8" fmla="*/ 0 w 46"/>
                <a:gd name="T9" fmla="*/ 8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384">
                  <a:moveTo>
                    <a:pt x="0" y="383"/>
                  </a:moveTo>
                  <a:lnTo>
                    <a:pt x="45" y="383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38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06" name="Freeform 67"/>
            <p:cNvSpPr>
              <a:spLocks noChangeArrowheads="1"/>
            </p:cNvSpPr>
            <p:nvPr/>
          </p:nvSpPr>
          <p:spPr bwMode="auto">
            <a:xfrm>
              <a:off x="952" y="3104"/>
              <a:ext cx="47" cy="258"/>
            </a:xfrm>
            <a:custGeom>
              <a:avLst/>
              <a:gdLst>
                <a:gd name="T0" fmla="*/ 0 w 213"/>
                <a:gd name="T1" fmla="*/ 258 h 1140"/>
                <a:gd name="T2" fmla="*/ 47 w 213"/>
                <a:gd name="T3" fmla="*/ 258 h 1140"/>
                <a:gd name="T4" fmla="*/ 47 w 213"/>
                <a:gd name="T5" fmla="*/ 248 h 1140"/>
                <a:gd name="T6" fmla="*/ 9 w 213"/>
                <a:gd name="T7" fmla="*/ 248 h 1140"/>
                <a:gd name="T8" fmla="*/ 9 w 213"/>
                <a:gd name="T9" fmla="*/ 0 h 1140"/>
                <a:gd name="T10" fmla="*/ 0 w 213"/>
                <a:gd name="T11" fmla="*/ 0 h 1140"/>
                <a:gd name="T12" fmla="*/ 0 w 213"/>
                <a:gd name="T13" fmla="*/ 258 h 1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3" h="1140">
                  <a:moveTo>
                    <a:pt x="0" y="1139"/>
                  </a:moveTo>
                  <a:lnTo>
                    <a:pt x="212" y="1139"/>
                  </a:lnTo>
                  <a:lnTo>
                    <a:pt x="212" y="1096"/>
                  </a:lnTo>
                  <a:lnTo>
                    <a:pt x="43" y="1096"/>
                  </a:lnTo>
                  <a:lnTo>
                    <a:pt x="43" y="0"/>
                  </a:lnTo>
                  <a:lnTo>
                    <a:pt x="0" y="0"/>
                  </a:lnTo>
                  <a:lnTo>
                    <a:pt x="0" y="113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07" name="Freeform 68"/>
            <p:cNvSpPr>
              <a:spLocks noChangeArrowheads="1"/>
            </p:cNvSpPr>
            <p:nvPr/>
          </p:nvSpPr>
          <p:spPr bwMode="auto">
            <a:xfrm>
              <a:off x="1016" y="2731"/>
              <a:ext cx="71" cy="65"/>
            </a:xfrm>
            <a:custGeom>
              <a:avLst/>
              <a:gdLst>
                <a:gd name="T0" fmla="*/ 43 w 318"/>
                <a:gd name="T1" fmla="*/ 20 h 289"/>
                <a:gd name="T2" fmla="*/ 57 w 318"/>
                <a:gd name="T3" fmla="*/ 3 h 289"/>
                <a:gd name="T4" fmla="*/ 64 w 318"/>
                <a:gd name="T5" fmla="*/ 5 h 289"/>
                <a:gd name="T6" fmla="*/ 58 w 318"/>
                <a:gd name="T7" fmla="*/ 13 h 289"/>
                <a:gd name="T8" fmla="*/ 63 w 318"/>
                <a:gd name="T9" fmla="*/ 18 h 289"/>
                <a:gd name="T10" fmla="*/ 71 w 318"/>
                <a:gd name="T11" fmla="*/ 9 h 289"/>
                <a:gd name="T12" fmla="*/ 57 w 318"/>
                <a:gd name="T13" fmla="*/ 0 h 289"/>
                <a:gd name="T14" fmla="*/ 43 w 318"/>
                <a:gd name="T15" fmla="*/ 11 h 289"/>
                <a:gd name="T16" fmla="*/ 27 w 318"/>
                <a:gd name="T17" fmla="*/ 0 h 289"/>
                <a:gd name="T18" fmla="*/ 4 w 318"/>
                <a:gd name="T19" fmla="*/ 22 h 289"/>
                <a:gd name="T20" fmla="*/ 6 w 318"/>
                <a:gd name="T21" fmla="*/ 23 h 289"/>
                <a:gd name="T22" fmla="*/ 8 w 318"/>
                <a:gd name="T23" fmla="*/ 22 h 289"/>
                <a:gd name="T24" fmla="*/ 27 w 318"/>
                <a:gd name="T25" fmla="*/ 3 h 289"/>
                <a:gd name="T26" fmla="*/ 35 w 318"/>
                <a:gd name="T27" fmla="*/ 13 h 289"/>
                <a:gd name="T28" fmla="*/ 27 w 318"/>
                <a:gd name="T29" fmla="*/ 47 h 289"/>
                <a:gd name="T30" fmla="*/ 14 w 318"/>
                <a:gd name="T31" fmla="*/ 62 h 289"/>
                <a:gd name="T32" fmla="*/ 6 w 318"/>
                <a:gd name="T33" fmla="*/ 60 h 289"/>
                <a:gd name="T34" fmla="*/ 13 w 318"/>
                <a:gd name="T35" fmla="*/ 52 h 289"/>
                <a:gd name="T36" fmla="*/ 8 w 318"/>
                <a:gd name="T37" fmla="*/ 47 h 289"/>
                <a:gd name="T38" fmla="*/ 0 w 318"/>
                <a:gd name="T39" fmla="*/ 56 h 289"/>
                <a:gd name="T40" fmla="*/ 13 w 318"/>
                <a:gd name="T41" fmla="*/ 65 h 289"/>
                <a:gd name="T42" fmla="*/ 28 w 318"/>
                <a:gd name="T43" fmla="*/ 54 h 289"/>
                <a:gd name="T44" fmla="*/ 44 w 318"/>
                <a:gd name="T45" fmla="*/ 65 h 289"/>
                <a:gd name="T46" fmla="*/ 66 w 318"/>
                <a:gd name="T47" fmla="*/ 43 h 289"/>
                <a:gd name="T48" fmla="*/ 65 w 318"/>
                <a:gd name="T49" fmla="*/ 41 h 289"/>
                <a:gd name="T50" fmla="*/ 63 w 318"/>
                <a:gd name="T51" fmla="*/ 43 h 289"/>
                <a:gd name="T52" fmla="*/ 44 w 318"/>
                <a:gd name="T53" fmla="*/ 62 h 289"/>
                <a:gd name="T54" fmla="*/ 36 w 318"/>
                <a:gd name="T55" fmla="*/ 52 h 289"/>
                <a:gd name="T56" fmla="*/ 39 w 318"/>
                <a:gd name="T57" fmla="*/ 40 h 289"/>
                <a:gd name="T58" fmla="*/ 43 w 318"/>
                <a:gd name="T59" fmla="*/ 20 h 28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18" h="289">
                  <a:moveTo>
                    <a:pt x="194" y="90"/>
                  </a:moveTo>
                  <a:cubicBezTo>
                    <a:pt x="198" y="72"/>
                    <a:pt x="212" y="14"/>
                    <a:pt x="257" y="14"/>
                  </a:cubicBezTo>
                  <a:cubicBezTo>
                    <a:pt x="261" y="14"/>
                    <a:pt x="275" y="14"/>
                    <a:pt x="288" y="22"/>
                  </a:cubicBezTo>
                  <a:cubicBezTo>
                    <a:pt x="272" y="25"/>
                    <a:pt x="259" y="41"/>
                    <a:pt x="259" y="56"/>
                  </a:cubicBezTo>
                  <a:cubicBezTo>
                    <a:pt x="259" y="67"/>
                    <a:pt x="265" y="79"/>
                    <a:pt x="283" y="79"/>
                  </a:cubicBezTo>
                  <a:cubicBezTo>
                    <a:pt x="297" y="79"/>
                    <a:pt x="317" y="67"/>
                    <a:pt x="317" y="41"/>
                  </a:cubicBezTo>
                  <a:cubicBezTo>
                    <a:pt x="317" y="9"/>
                    <a:pt x="279" y="0"/>
                    <a:pt x="257" y="0"/>
                  </a:cubicBezTo>
                  <a:cubicBezTo>
                    <a:pt x="221" y="0"/>
                    <a:pt x="198" y="34"/>
                    <a:pt x="191" y="49"/>
                  </a:cubicBezTo>
                  <a:cubicBezTo>
                    <a:pt x="175" y="7"/>
                    <a:pt x="140" y="0"/>
                    <a:pt x="122" y="0"/>
                  </a:cubicBezTo>
                  <a:cubicBezTo>
                    <a:pt x="56" y="0"/>
                    <a:pt x="20" y="83"/>
                    <a:pt x="20" y="97"/>
                  </a:cubicBezTo>
                  <a:cubicBezTo>
                    <a:pt x="20" y="104"/>
                    <a:pt x="25" y="104"/>
                    <a:pt x="27" y="104"/>
                  </a:cubicBezTo>
                  <a:cubicBezTo>
                    <a:pt x="32" y="104"/>
                    <a:pt x="34" y="103"/>
                    <a:pt x="36" y="97"/>
                  </a:cubicBezTo>
                  <a:cubicBezTo>
                    <a:pt x="58" y="31"/>
                    <a:pt x="99" y="14"/>
                    <a:pt x="121" y="14"/>
                  </a:cubicBezTo>
                  <a:cubicBezTo>
                    <a:pt x="133" y="14"/>
                    <a:pt x="155" y="20"/>
                    <a:pt x="155" y="56"/>
                  </a:cubicBezTo>
                  <a:cubicBezTo>
                    <a:pt x="155" y="76"/>
                    <a:pt x="144" y="119"/>
                    <a:pt x="121" y="209"/>
                  </a:cubicBezTo>
                  <a:cubicBezTo>
                    <a:pt x="112" y="248"/>
                    <a:pt x="88" y="274"/>
                    <a:pt x="61" y="274"/>
                  </a:cubicBezTo>
                  <a:cubicBezTo>
                    <a:pt x="56" y="274"/>
                    <a:pt x="41" y="274"/>
                    <a:pt x="29" y="266"/>
                  </a:cubicBezTo>
                  <a:cubicBezTo>
                    <a:pt x="45" y="263"/>
                    <a:pt x="59" y="250"/>
                    <a:pt x="59" y="232"/>
                  </a:cubicBezTo>
                  <a:cubicBezTo>
                    <a:pt x="59" y="214"/>
                    <a:pt x="45" y="209"/>
                    <a:pt x="34" y="209"/>
                  </a:cubicBezTo>
                  <a:cubicBezTo>
                    <a:pt x="16" y="209"/>
                    <a:pt x="0" y="227"/>
                    <a:pt x="0" y="247"/>
                  </a:cubicBezTo>
                  <a:cubicBezTo>
                    <a:pt x="0" y="275"/>
                    <a:pt x="32" y="288"/>
                    <a:pt x="59" y="288"/>
                  </a:cubicBezTo>
                  <a:cubicBezTo>
                    <a:pt x="103" y="288"/>
                    <a:pt x="124" y="243"/>
                    <a:pt x="126" y="239"/>
                  </a:cubicBezTo>
                  <a:cubicBezTo>
                    <a:pt x="135" y="263"/>
                    <a:pt x="157" y="288"/>
                    <a:pt x="196" y="288"/>
                  </a:cubicBezTo>
                  <a:cubicBezTo>
                    <a:pt x="261" y="288"/>
                    <a:pt x="297" y="207"/>
                    <a:pt x="297" y="191"/>
                  </a:cubicBezTo>
                  <a:cubicBezTo>
                    <a:pt x="297" y="184"/>
                    <a:pt x="292" y="184"/>
                    <a:pt x="290" y="184"/>
                  </a:cubicBezTo>
                  <a:cubicBezTo>
                    <a:pt x="284" y="184"/>
                    <a:pt x="283" y="187"/>
                    <a:pt x="281" y="191"/>
                  </a:cubicBezTo>
                  <a:cubicBezTo>
                    <a:pt x="261" y="259"/>
                    <a:pt x="218" y="274"/>
                    <a:pt x="196" y="274"/>
                  </a:cubicBezTo>
                  <a:cubicBezTo>
                    <a:pt x="171" y="274"/>
                    <a:pt x="162" y="254"/>
                    <a:pt x="162" y="232"/>
                  </a:cubicBezTo>
                  <a:cubicBezTo>
                    <a:pt x="162" y="218"/>
                    <a:pt x="166" y="205"/>
                    <a:pt x="173" y="176"/>
                  </a:cubicBezTo>
                  <a:lnTo>
                    <a:pt x="194" y="9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08" name="Freeform 69"/>
            <p:cNvSpPr>
              <a:spLocks noChangeArrowheads="1"/>
            </p:cNvSpPr>
            <p:nvPr/>
          </p:nvSpPr>
          <p:spPr bwMode="auto">
            <a:xfrm>
              <a:off x="1105" y="2749"/>
              <a:ext cx="36" cy="66"/>
            </a:xfrm>
            <a:custGeom>
              <a:avLst/>
              <a:gdLst>
                <a:gd name="T0" fmla="*/ 22 w 165"/>
                <a:gd name="T1" fmla="*/ 3 h 296"/>
                <a:gd name="T2" fmla="*/ 19 w 165"/>
                <a:gd name="T3" fmla="*/ 0 h 296"/>
                <a:gd name="T4" fmla="*/ 0 w 165"/>
                <a:gd name="T5" fmla="*/ 6 h 296"/>
                <a:gd name="T6" fmla="*/ 0 w 165"/>
                <a:gd name="T7" fmla="*/ 10 h 296"/>
                <a:gd name="T8" fmla="*/ 14 w 165"/>
                <a:gd name="T9" fmla="*/ 7 h 296"/>
                <a:gd name="T10" fmla="*/ 14 w 165"/>
                <a:gd name="T11" fmla="*/ 58 h 296"/>
                <a:gd name="T12" fmla="*/ 4 w 165"/>
                <a:gd name="T13" fmla="*/ 62 h 296"/>
                <a:gd name="T14" fmla="*/ 1 w 165"/>
                <a:gd name="T15" fmla="*/ 62 h 296"/>
                <a:gd name="T16" fmla="*/ 1 w 165"/>
                <a:gd name="T17" fmla="*/ 66 h 296"/>
                <a:gd name="T18" fmla="*/ 18 w 165"/>
                <a:gd name="T19" fmla="*/ 65 h 296"/>
                <a:gd name="T20" fmla="*/ 36 w 165"/>
                <a:gd name="T21" fmla="*/ 66 h 296"/>
                <a:gd name="T22" fmla="*/ 36 w 165"/>
                <a:gd name="T23" fmla="*/ 62 h 296"/>
                <a:gd name="T24" fmla="*/ 32 w 165"/>
                <a:gd name="T25" fmla="*/ 62 h 296"/>
                <a:gd name="T26" fmla="*/ 22 w 165"/>
                <a:gd name="T27" fmla="*/ 58 h 296"/>
                <a:gd name="T28" fmla="*/ 22 w 165"/>
                <a:gd name="T29" fmla="*/ 3 h 2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5" h="296">
                  <a:moveTo>
                    <a:pt x="101" y="13"/>
                  </a:moveTo>
                  <a:cubicBezTo>
                    <a:pt x="101" y="0"/>
                    <a:pt x="101" y="0"/>
                    <a:pt x="88" y="0"/>
                  </a:cubicBezTo>
                  <a:cubicBezTo>
                    <a:pt x="59" y="29"/>
                    <a:pt x="18" y="29"/>
                    <a:pt x="0" y="29"/>
                  </a:cubicBezTo>
                  <a:lnTo>
                    <a:pt x="0" y="45"/>
                  </a:lnTo>
                  <a:cubicBezTo>
                    <a:pt x="11" y="45"/>
                    <a:pt x="40" y="45"/>
                    <a:pt x="65" y="32"/>
                  </a:cubicBezTo>
                  <a:lnTo>
                    <a:pt x="65" y="259"/>
                  </a:lnTo>
                  <a:cubicBezTo>
                    <a:pt x="65" y="274"/>
                    <a:pt x="65" y="279"/>
                    <a:pt x="20" y="279"/>
                  </a:cubicBezTo>
                  <a:lnTo>
                    <a:pt x="4" y="279"/>
                  </a:lnTo>
                  <a:lnTo>
                    <a:pt x="4" y="295"/>
                  </a:lnTo>
                  <a:cubicBezTo>
                    <a:pt x="11" y="295"/>
                    <a:pt x="67" y="293"/>
                    <a:pt x="83" y="293"/>
                  </a:cubicBezTo>
                  <a:cubicBezTo>
                    <a:pt x="97" y="293"/>
                    <a:pt x="153" y="295"/>
                    <a:pt x="164" y="295"/>
                  </a:cubicBezTo>
                  <a:lnTo>
                    <a:pt x="164" y="279"/>
                  </a:lnTo>
                  <a:lnTo>
                    <a:pt x="146" y="279"/>
                  </a:lnTo>
                  <a:cubicBezTo>
                    <a:pt x="101" y="279"/>
                    <a:pt x="101" y="274"/>
                    <a:pt x="101" y="259"/>
                  </a:cubicBezTo>
                  <a:lnTo>
                    <a:pt x="101" y="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09" name="Freeform 70"/>
            <p:cNvSpPr>
              <a:spLocks noChangeArrowheads="1"/>
            </p:cNvSpPr>
            <p:nvPr/>
          </p:nvSpPr>
          <p:spPr bwMode="auto">
            <a:xfrm>
              <a:off x="1316" y="2731"/>
              <a:ext cx="66" cy="92"/>
            </a:xfrm>
            <a:custGeom>
              <a:avLst/>
              <a:gdLst>
                <a:gd name="T0" fmla="*/ 66 w 294"/>
                <a:gd name="T1" fmla="*/ 9 h 411"/>
                <a:gd name="T2" fmla="*/ 66 w 294"/>
                <a:gd name="T3" fmla="*/ 5 h 411"/>
                <a:gd name="T4" fmla="*/ 62 w 294"/>
                <a:gd name="T5" fmla="*/ 2 h 411"/>
                <a:gd name="T6" fmla="*/ 57 w 294"/>
                <a:gd name="T7" fmla="*/ 4 h 411"/>
                <a:gd name="T8" fmla="*/ 55 w 294"/>
                <a:gd name="T9" fmla="*/ 12 h 411"/>
                <a:gd name="T10" fmla="*/ 52 w 294"/>
                <a:gd name="T11" fmla="*/ 24 h 411"/>
                <a:gd name="T12" fmla="*/ 45 w 294"/>
                <a:gd name="T13" fmla="*/ 49 h 411"/>
                <a:gd name="T14" fmla="*/ 29 w 294"/>
                <a:gd name="T15" fmla="*/ 61 h 411"/>
                <a:gd name="T16" fmla="*/ 21 w 294"/>
                <a:gd name="T17" fmla="*/ 50 h 411"/>
                <a:gd name="T18" fmla="*/ 28 w 294"/>
                <a:gd name="T19" fmla="*/ 22 h 411"/>
                <a:gd name="T20" fmla="*/ 31 w 294"/>
                <a:gd name="T21" fmla="*/ 12 h 411"/>
                <a:gd name="T22" fmla="*/ 19 w 294"/>
                <a:gd name="T23" fmla="*/ 0 h 411"/>
                <a:gd name="T24" fmla="*/ 0 w 294"/>
                <a:gd name="T25" fmla="*/ 22 h 411"/>
                <a:gd name="T26" fmla="*/ 2 w 294"/>
                <a:gd name="T27" fmla="*/ 23 h 411"/>
                <a:gd name="T28" fmla="*/ 4 w 294"/>
                <a:gd name="T29" fmla="*/ 21 h 411"/>
                <a:gd name="T30" fmla="*/ 19 w 294"/>
                <a:gd name="T31" fmla="*/ 3 h 411"/>
                <a:gd name="T32" fmla="*/ 22 w 294"/>
                <a:gd name="T33" fmla="*/ 8 h 411"/>
                <a:gd name="T34" fmla="*/ 19 w 294"/>
                <a:gd name="T35" fmla="*/ 18 h 411"/>
                <a:gd name="T36" fmla="*/ 11 w 294"/>
                <a:gd name="T37" fmla="*/ 47 h 411"/>
                <a:gd name="T38" fmla="*/ 29 w 294"/>
                <a:gd name="T39" fmla="*/ 64 h 411"/>
                <a:gd name="T40" fmla="*/ 43 w 294"/>
                <a:gd name="T41" fmla="*/ 58 h 411"/>
                <a:gd name="T42" fmla="*/ 34 w 294"/>
                <a:gd name="T43" fmla="*/ 80 h 411"/>
                <a:gd name="T44" fmla="*/ 18 w 294"/>
                <a:gd name="T45" fmla="*/ 89 h 411"/>
                <a:gd name="T46" fmla="*/ 7 w 294"/>
                <a:gd name="T47" fmla="*/ 83 h 411"/>
                <a:gd name="T48" fmla="*/ 13 w 294"/>
                <a:gd name="T49" fmla="*/ 81 h 411"/>
                <a:gd name="T50" fmla="*/ 16 w 294"/>
                <a:gd name="T51" fmla="*/ 75 h 411"/>
                <a:gd name="T52" fmla="*/ 11 w 294"/>
                <a:gd name="T53" fmla="*/ 71 h 411"/>
                <a:gd name="T54" fmla="*/ 3 w 294"/>
                <a:gd name="T55" fmla="*/ 80 h 411"/>
                <a:gd name="T56" fmla="*/ 18 w 294"/>
                <a:gd name="T57" fmla="*/ 92 h 411"/>
                <a:gd name="T58" fmla="*/ 52 w 294"/>
                <a:gd name="T59" fmla="*/ 63 h 411"/>
                <a:gd name="T60" fmla="*/ 66 w 294"/>
                <a:gd name="T61" fmla="*/ 9 h 41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94" h="411">
                  <a:moveTo>
                    <a:pt x="292" y="40"/>
                  </a:moveTo>
                  <a:cubicBezTo>
                    <a:pt x="293" y="31"/>
                    <a:pt x="293" y="29"/>
                    <a:pt x="293" y="23"/>
                  </a:cubicBezTo>
                  <a:cubicBezTo>
                    <a:pt x="293" y="13"/>
                    <a:pt x="284" y="7"/>
                    <a:pt x="275" y="7"/>
                  </a:cubicBezTo>
                  <a:cubicBezTo>
                    <a:pt x="268" y="7"/>
                    <a:pt x="259" y="11"/>
                    <a:pt x="252" y="20"/>
                  </a:cubicBezTo>
                  <a:cubicBezTo>
                    <a:pt x="252" y="23"/>
                    <a:pt x="247" y="43"/>
                    <a:pt x="243" y="54"/>
                  </a:cubicBezTo>
                  <a:cubicBezTo>
                    <a:pt x="239" y="72"/>
                    <a:pt x="234" y="88"/>
                    <a:pt x="230" y="106"/>
                  </a:cubicBezTo>
                  <a:lnTo>
                    <a:pt x="202" y="220"/>
                  </a:lnTo>
                  <a:cubicBezTo>
                    <a:pt x="200" y="229"/>
                    <a:pt x="173" y="274"/>
                    <a:pt x="130" y="274"/>
                  </a:cubicBezTo>
                  <a:cubicBezTo>
                    <a:pt x="97" y="274"/>
                    <a:pt x="92" y="247"/>
                    <a:pt x="92" y="223"/>
                  </a:cubicBezTo>
                  <a:cubicBezTo>
                    <a:pt x="92" y="193"/>
                    <a:pt x="103" y="153"/>
                    <a:pt x="124" y="97"/>
                  </a:cubicBezTo>
                  <a:cubicBezTo>
                    <a:pt x="133" y="72"/>
                    <a:pt x="137" y="65"/>
                    <a:pt x="137" y="52"/>
                  </a:cubicBezTo>
                  <a:cubicBezTo>
                    <a:pt x="137" y="23"/>
                    <a:pt x="115" y="0"/>
                    <a:pt x="85" y="0"/>
                  </a:cubicBezTo>
                  <a:cubicBezTo>
                    <a:pt x="23" y="0"/>
                    <a:pt x="0" y="92"/>
                    <a:pt x="0" y="97"/>
                  </a:cubicBezTo>
                  <a:cubicBezTo>
                    <a:pt x="0" y="104"/>
                    <a:pt x="7" y="104"/>
                    <a:pt x="7" y="104"/>
                  </a:cubicBezTo>
                  <a:cubicBezTo>
                    <a:pt x="14" y="104"/>
                    <a:pt x="14" y="103"/>
                    <a:pt x="18" y="94"/>
                  </a:cubicBezTo>
                  <a:cubicBezTo>
                    <a:pt x="34" y="32"/>
                    <a:pt x="61" y="14"/>
                    <a:pt x="83" y="14"/>
                  </a:cubicBezTo>
                  <a:cubicBezTo>
                    <a:pt x="86" y="14"/>
                    <a:pt x="97" y="14"/>
                    <a:pt x="97" y="34"/>
                  </a:cubicBezTo>
                  <a:cubicBezTo>
                    <a:pt x="97" y="50"/>
                    <a:pt x="92" y="67"/>
                    <a:pt x="86" y="79"/>
                  </a:cubicBezTo>
                  <a:cubicBezTo>
                    <a:pt x="61" y="146"/>
                    <a:pt x="50" y="182"/>
                    <a:pt x="50" y="212"/>
                  </a:cubicBezTo>
                  <a:cubicBezTo>
                    <a:pt x="50" y="268"/>
                    <a:pt x="90" y="288"/>
                    <a:pt x="128" y="288"/>
                  </a:cubicBezTo>
                  <a:cubicBezTo>
                    <a:pt x="153" y="288"/>
                    <a:pt x="175" y="277"/>
                    <a:pt x="193" y="259"/>
                  </a:cubicBezTo>
                  <a:cubicBezTo>
                    <a:pt x="184" y="292"/>
                    <a:pt x="176" y="324"/>
                    <a:pt x="151" y="356"/>
                  </a:cubicBezTo>
                  <a:cubicBezTo>
                    <a:pt x="135" y="378"/>
                    <a:pt x="110" y="398"/>
                    <a:pt x="81" y="398"/>
                  </a:cubicBezTo>
                  <a:cubicBezTo>
                    <a:pt x="72" y="398"/>
                    <a:pt x="43" y="396"/>
                    <a:pt x="32" y="371"/>
                  </a:cubicBezTo>
                  <a:cubicBezTo>
                    <a:pt x="43" y="371"/>
                    <a:pt x="50" y="371"/>
                    <a:pt x="59" y="364"/>
                  </a:cubicBezTo>
                  <a:cubicBezTo>
                    <a:pt x="67" y="356"/>
                    <a:pt x="72" y="349"/>
                    <a:pt x="72" y="337"/>
                  </a:cubicBezTo>
                  <a:cubicBezTo>
                    <a:pt x="72" y="317"/>
                    <a:pt x="56" y="315"/>
                    <a:pt x="49" y="315"/>
                  </a:cubicBezTo>
                  <a:cubicBezTo>
                    <a:pt x="34" y="315"/>
                    <a:pt x="13" y="324"/>
                    <a:pt x="13" y="356"/>
                  </a:cubicBezTo>
                  <a:cubicBezTo>
                    <a:pt x="13" y="387"/>
                    <a:pt x="41" y="410"/>
                    <a:pt x="81" y="410"/>
                  </a:cubicBezTo>
                  <a:cubicBezTo>
                    <a:pt x="146" y="410"/>
                    <a:pt x="212" y="353"/>
                    <a:pt x="230" y="281"/>
                  </a:cubicBezTo>
                  <a:lnTo>
                    <a:pt x="292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10" name="Freeform 71"/>
            <p:cNvSpPr>
              <a:spLocks noChangeArrowheads="1"/>
            </p:cNvSpPr>
            <p:nvPr/>
          </p:nvSpPr>
          <p:spPr bwMode="auto">
            <a:xfrm>
              <a:off x="1393" y="2749"/>
              <a:ext cx="36" cy="66"/>
            </a:xfrm>
            <a:custGeom>
              <a:avLst/>
              <a:gdLst>
                <a:gd name="T0" fmla="*/ 22 w 165"/>
                <a:gd name="T1" fmla="*/ 3 h 296"/>
                <a:gd name="T2" fmla="*/ 19 w 165"/>
                <a:gd name="T3" fmla="*/ 0 h 296"/>
                <a:gd name="T4" fmla="*/ 0 w 165"/>
                <a:gd name="T5" fmla="*/ 6 h 296"/>
                <a:gd name="T6" fmla="*/ 0 w 165"/>
                <a:gd name="T7" fmla="*/ 10 h 296"/>
                <a:gd name="T8" fmla="*/ 14 w 165"/>
                <a:gd name="T9" fmla="*/ 7 h 296"/>
                <a:gd name="T10" fmla="*/ 14 w 165"/>
                <a:gd name="T11" fmla="*/ 58 h 296"/>
                <a:gd name="T12" fmla="*/ 4 w 165"/>
                <a:gd name="T13" fmla="*/ 62 h 296"/>
                <a:gd name="T14" fmla="*/ 1 w 165"/>
                <a:gd name="T15" fmla="*/ 62 h 296"/>
                <a:gd name="T16" fmla="*/ 1 w 165"/>
                <a:gd name="T17" fmla="*/ 66 h 296"/>
                <a:gd name="T18" fmla="*/ 18 w 165"/>
                <a:gd name="T19" fmla="*/ 65 h 296"/>
                <a:gd name="T20" fmla="*/ 36 w 165"/>
                <a:gd name="T21" fmla="*/ 66 h 296"/>
                <a:gd name="T22" fmla="*/ 36 w 165"/>
                <a:gd name="T23" fmla="*/ 62 h 296"/>
                <a:gd name="T24" fmla="*/ 32 w 165"/>
                <a:gd name="T25" fmla="*/ 62 h 296"/>
                <a:gd name="T26" fmla="*/ 22 w 165"/>
                <a:gd name="T27" fmla="*/ 58 h 296"/>
                <a:gd name="T28" fmla="*/ 22 w 165"/>
                <a:gd name="T29" fmla="*/ 3 h 2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5" h="296">
                  <a:moveTo>
                    <a:pt x="101" y="13"/>
                  </a:moveTo>
                  <a:cubicBezTo>
                    <a:pt x="101" y="0"/>
                    <a:pt x="101" y="0"/>
                    <a:pt x="88" y="0"/>
                  </a:cubicBezTo>
                  <a:cubicBezTo>
                    <a:pt x="59" y="29"/>
                    <a:pt x="18" y="29"/>
                    <a:pt x="0" y="29"/>
                  </a:cubicBezTo>
                  <a:lnTo>
                    <a:pt x="0" y="45"/>
                  </a:lnTo>
                  <a:cubicBezTo>
                    <a:pt x="11" y="45"/>
                    <a:pt x="40" y="45"/>
                    <a:pt x="65" y="32"/>
                  </a:cubicBezTo>
                  <a:lnTo>
                    <a:pt x="65" y="259"/>
                  </a:lnTo>
                  <a:cubicBezTo>
                    <a:pt x="65" y="274"/>
                    <a:pt x="65" y="279"/>
                    <a:pt x="20" y="279"/>
                  </a:cubicBezTo>
                  <a:lnTo>
                    <a:pt x="4" y="279"/>
                  </a:lnTo>
                  <a:lnTo>
                    <a:pt x="4" y="295"/>
                  </a:lnTo>
                  <a:cubicBezTo>
                    <a:pt x="11" y="295"/>
                    <a:pt x="67" y="293"/>
                    <a:pt x="83" y="293"/>
                  </a:cubicBezTo>
                  <a:cubicBezTo>
                    <a:pt x="97" y="293"/>
                    <a:pt x="153" y="295"/>
                    <a:pt x="164" y="295"/>
                  </a:cubicBezTo>
                  <a:lnTo>
                    <a:pt x="164" y="279"/>
                  </a:lnTo>
                  <a:lnTo>
                    <a:pt x="146" y="279"/>
                  </a:lnTo>
                  <a:cubicBezTo>
                    <a:pt x="101" y="279"/>
                    <a:pt x="101" y="274"/>
                    <a:pt x="101" y="259"/>
                  </a:cubicBezTo>
                  <a:lnTo>
                    <a:pt x="101" y="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11" name="Freeform 72"/>
            <p:cNvSpPr>
              <a:spLocks noChangeArrowheads="1"/>
            </p:cNvSpPr>
            <p:nvPr/>
          </p:nvSpPr>
          <p:spPr bwMode="auto">
            <a:xfrm>
              <a:off x="1603" y="2699"/>
              <a:ext cx="47" cy="95"/>
            </a:xfrm>
            <a:custGeom>
              <a:avLst/>
              <a:gdLst>
                <a:gd name="T0" fmla="*/ 29 w 212"/>
                <a:gd name="T1" fmla="*/ 4 h 424"/>
                <a:gd name="T2" fmla="*/ 26 w 212"/>
                <a:gd name="T3" fmla="*/ 0 h 424"/>
                <a:gd name="T4" fmla="*/ 0 w 212"/>
                <a:gd name="T5" fmla="*/ 9 h 424"/>
                <a:gd name="T6" fmla="*/ 0 w 212"/>
                <a:gd name="T7" fmla="*/ 14 h 424"/>
                <a:gd name="T8" fmla="*/ 18 w 212"/>
                <a:gd name="T9" fmla="*/ 10 h 424"/>
                <a:gd name="T10" fmla="*/ 18 w 212"/>
                <a:gd name="T11" fmla="*/ 84 h 424"/>
                <a:gd name="T12" fmla="*/ 5 w 212"/>
                <a:gd name="T13" fmla="*/ 90 h 424"/>
                <a:gd name="T14" fmla="*/ 1 w 212"/>
                <a:gd name="T15" fmla="*/ 90 h 424"/>
                <a:gd name="T16" fmla="*/ 1 w 212"/>
                <a:gd name="T17" fmla="*/ 95 h 424"/>
                <a:gd name="T18" fmla="*/ 24 w 212"/>
                <a:gd name="T19" fmla="*/ 94 h 424"/>
                <a:gd name="T20" fmla="*/ 47 w 212"/>
                <a:gd name="T21" fmla="*/ 95 h 424"/>
                <a:gd name="T22" fmla="*/ 47 w 212"/>
                <a:gd name="T23" fmla="*/ 90 h 424"/>
                <a:gd name="T24" fmla="*/ 42 w 212"/>
                <a:gd name="T25" fmla="*/ 90 h 424"/>
                <a:gd name="T26" fmla="*/ 29 w 212"/>
                <a:gd name="T27" fmla="*/ 84 h 424"/>
                <a:gd name="T28" fmla="*/ 29 w 212"/>
                <a:gd name="T29" fmla="*/ 4 h 4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2" h="424">
                  <a:moveTo>
                    <a:pt x="131" y="16"/>
                  </a:moveTo>
                  <a:cubicBezTo>
                    <a:pt x="131" y="2"/>
                    <a:pt x="131" y="0"/>
                    <a:pt x="117" y="0"/>
                  </a:cubicBezTo>
                  <a:cubicBezTo>
                    <a:pt x="77" y="41"/>
                    <a:pt x="20" y="41"/>
                    <a:pt x="0" y="41"/>
                  </a:cubicBezTo>
                  <a:lnTo>
                    <a:pt x="0" y="61"/>
                  </a:lnTo>
                  <a:cubicBezTo>
                    <a:pt x="13" y="61"/>
                    <a:pt x="50" y="61"/>
                    <a:pt x="83" y="43"/>
                  </a:cubicBezTo>
                  <a:lnTo>
                    <a:pt x="83" y="373"/>
                  </a:lnTo>
                  <a:cubicBezTo>
                    <a:pt x="83" y="396"/>
                    <a:pt x="81" y="403"/>
                    <a:pt x="23" y="403"/>
                  </a:cubicBezTo>
                  <a:lnTo>
                    <a:pt x="4" y="403"/>
                  </a:lnTo>
                  <a:lnTo>
                    <a:pt x="4" y="423"/>
                  </a:lnTo>
                  <a:cubicBezTo>
                    <a:pt x="27" y="421"/>
                    <a:pt x="81" y="421"/>
                    <a:pt x="108" y="421"/>
                  </a:cubicBezTo>
                  <a:cubicBezTo>
                    <a:pt x="133" y="421"/>
                    <a:pt x="189" y="421"/>
                    <a:pt x="211" y="423"/>
                  </a:cubicBezTo>
                  <a:lnTo>
                    <a:pt x="211" y="403"/>
                  </a:lnTo>
                  <a:lnTo>
                    <a:pt x="191" y="403"/>
                  </a:lnTo>
                  <a:cubicBezTo>
                    <a:pt x="133" y="403"/>
                    <a:pt x="131" y="396"/>
                    <a:pt x="131" y="373"/>
                  </a:cubicBezTo>
                  <a:lnTo>
                    <a:pt x="131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12" name="Freeform 73"/>
            <p:cNvSpPr>
              <a:spLocks noChangeArrowheads="1"/>
            </p:cNvSpPr>
            <p:nvPr/>
          </p:nvSpPr>
          <p:spPr bwMode="auto">
            <a:xfrm>
              <a:off x="1016" y="2903"/>
              <a:ext cx="71" cy="65"/>
            </a:xfrm>
            <a:custGeom>
              <a:avLst/>
              <a:gdLst>
                <a:gd name="T0" fmla="*/ 43 w 318"/>
                <a:gd name="T1" fmla="*/ 20 h 289"/>
                <a:gd name="T2" fmla="*/ 57 w 318"/>
                <a:gd name="T3" fmla="*/ 3 h 289"/>
                <a:gd name="T4" fmla="*/ 64 w 318"/>
                <a:gd name="T5" fmla="*/ 5 h 289"/>
                <a:gd name="T6" fmla="*/ 58 w 318"/>
                <a:gd name="T7" fmla="*/ 13 h 289"/>
                <a:gd name="T8" fmla="*/ 63 w 318"/>
                <a:gd name="T9" fmla="*/ 18 h 289"/>
                <a:gd name="T10" fmla="*/ 71 w 318"/>
                <a:gd name="T11" fmla="*/ 9 h 289"/>
                <a:gd name="T12" fmla="*/ 57 w 318"/>
                <a:gd name="T13" fmla="*/ 0 h 289"/>
                <a:gd name="T14" fmla="*/ 43 w 318"/>
                <a:gd name="T15" fmla="*/ 11 h 289"/>
                <a:gd name="T16" fmla="*/ 27 w 318"/>
                <a:gd name="T17" fmla="*/ 0 h 289"/>
                <a:gd name="T18" fmla="*/ 4 w 318"/>
                <a:gd name="T19" fmla="*/ 22 h 289"/>
                <a:gd name="T20" fmla="*/ 6 w 318"/>
                <a:gd name="T21" fmla="*/ 23 h 289"/>
                <a:gd name="T22" fmla="*/ 8 w 318"/>
                <a:gd name="T23" fmla="*/ 22 h 289"/>
                <a:gd name="T24" fmla="*/ 27 w 318"/>
                <a:gd name="T25" fmla="*/ 3 h 289"/>
                <a:gd name="T26" fmla="*/ 35 w 318"/>
                <a:gd name="T27" fmla="*/ 13 h 289"/>
                <a:gd name="T28" fmla="*/ 27 w 318"/>
                <a:gd name="T29" fmla="*/ 47 h 289"/>
                <a:gd name="T30" fmla="*/ 14 w 318"/>
                <a:gd name="T31" fmla="*/ 62 h 289"/>
                <a:gd name="T32" fmla="*/ 6 w 318"/>
                <a:gd name="T33" fmla="*/ 60 h 289"/>
                <a:gd name="T34" fmla="*/ 13 w 318"/>
                <a:gd name="T35" fmla="*/ 52 h 289"/>
                <a:gd name="T36" fmla="*/ 8 w 318"/>
                <a:gd name="T37" fmla="*/ 47 h 289"/>
                <a:gd name="T38" fmla="*/ 0 w 318"/>
                <a:gd name="T39" fmla="*/ 56 h 289"/>
                <a:gd name="T40" fmla="*/ 13 w 318"/>
                <a:gd name="T41" fmla="*/ 65 h 289"/>
                <a:gd name="T42" fmla="*/ 28 w 318"/>
                <a:gd name="T43" fmla="*/ 54 h 289"/>
                <a:gd name="T44" fmla="*/ 44 w 318"/>
                <a:gd name="T45" fmla="*/ 65 h 289"/>
                <a:gd name="T46" fmla="*/ 66 w 318"/>
                <a:gd name="T47" fmla="*/ 43 h 289"/>
                <a:gd name="T48" fmla="*/ 65 w 318"/>
                <a:gd name="T49" fmla="*/ 41 h 289"/>
                <a:gd name="T50" fmla="*/ 63 w 318"/>
                <a:gd name="T51" fmla="*/ 43 h 289"/>
                <a:gd name="T52" fmla="*/ 44 w 318"/>
                <a:gd name="T53" fmla="*/ 62 h 289"/>
                <a:gd name="T54" fmla="*/ 36 w 318"/>
                <a:gd name="T55" fmla="*/ 52 h 289"/>
                <a:gd name="T56" fmla="*/ 39 w 318"/>
                <a:gd name="T57" fmla="*/ 40 h 289"/>
                <a:gd name="T58" fmla="*/ 43 w 318"/>
                <a:gd name="T59" fmla="*/ 20 h 28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18" h="289">
                  <a:moveTo>
                    <a:pt x="194" y="90"/>
                  </a:moveTo>
                  <a:cubicBezTo>
                    <a:pt x="198" y="72"/>
                    <a:pt x="212" y="14"/>
                    <a:pt x="257" y="14"/>
                  </a:cubicBezTo>
                  <a:cubicBezTo>
                    <a:pt x="261" y="14"/>
                    <a:pt x="275" y="14"/>
                    <a:pt x="288" y="22"/>
                  </a:cubicBezTo>
                  <a:cubicBezTo>
                    <a:pt x="272" y="25"/>
                    <a:pt x="259" y="41"/>
                    <a:pt x="259" y="56"/>
                  </a:cubicBezTo>
                  <a:cubicBezTo>
                    <a:pt x="259" y="67"/>
                    <a:pt x="265" y="79"/>
                    <a:pt x="283" y="79"/>
                  </a:cubicBezTo>
                  <a:cubicBezTo>
                    <a:pt x="297" y="79"/>
                    <a:pt x="317" y="67"/>
                    <a:pt x="317" y="41"/>
                  </a:cubicBezTo>
                  <a:cubicBezTo>
                    <a:pt x="317" y="9"/>
                    <a:pt x="279" y="0"/>
                    <a:pt x="257" y="0"/>
                  </a:cubicBezTo>
                  <a:cubicBezTo>
                    <a:pt x="221" y="0"/>
                    <a:pt x="198" y="34"/>
                    <a:pt x="191" y="49"/>
                  </a:cubicBezTo>
                  <a:cubicBezTo>
                    <a:pt x="175" y="7"/>
                    <a:pt x="140" y="0"/>
                    <a:pt x="122" y="0"/>
                  </a:cubicBezTo>
                  <a:cubicBezTo>
                    <a:pt x="56" y="0"/>
                    <a:pt x="20" y="83"/>
                    <a:pt x="20" y="97"/>
                  </a:cubicBezTo>
                  <a:cubicBezTo>
                    <a:pt x="20" y="104"/>
                    <a:pt x="25" y="104"/>
                    <a:pt x="27" y="104"/>
                  </a:cubicBezTo>
                  <a:cubicBezTo>
                    <a:pt x="32" y="104"/>
                    <a:pt x="34" y="103"/>
                    <a:pt x="36" y="97"/>
                  </a:cubicBezTo>
                  <a:cubicBezTo>
                    <a:pt x="58" y="31"/>
                    <a:pt x="99" y="14"/>
                    <a:pt x="121" y="14"/>
                  </a:cubicBezTo>
                  <a:cubicBezTo>
                    <a:pt x="133" y="14"/>
                    <a:pt x="155" y="20"/>
                    <a:pt x="155" y="56"/>
                  </a:cubicBezTo>
                  <a:cubicBezTo>
                    <a:pt x="155" y="76"/>
                    <a:pt x="144" y="119"/>
                    <a:pt x="121" y="209"/>
                  </a:cubicBezTo>
                  <a:cubicBezTo>
                    <a:pt x="112" y="248"/>
                    <a:pt x="88" y="274"/>
                    <a:pt x="61" y="274"/>
                  </a:cubicBezTo>
                  <a:cubicBezTo>
                    <a:pt x="56" y="274"/>
                    <a:pt x="41" y="274"/>
                    <a:pt x="29" y="266"/>
                  </a:cubicBezTo>
                  <a:cubicBezTo>
                    <a:pt x="45" y="263"/>
                    <a:pt x="59" y="250"/>
                    <a:pt x="59" y="232"/>
                  </a:cubicBezTo>
                  <a:cubicBezTo>
                    <a:pt x="59" y="214"/>
                    <a:pt x="45" y="209"/>
                    <a:pt x="34" y="209"/>
                  </a:cubicBezTo>
                  <a:cubicBezTo>
                    <a:pt x="16" y="209"/>
                    <a:pt x="0" y="227"/>
                    <a:pt x="0" y="247"/>
                  </a:cubicBezTo>
                  <a:cubicBezTo>
                    <a:pt x="0" y="275"/>
                    <a:pt x="32" y="288"/>
                    <a:pt x="59" y="288"/>
                  </a:cubicBezTo>
                  <a:cubicBezTo>
                    <a:pt x="103" y="288"/>
                    <a:pt x="124" y="243"/>
                    <a:pt x="126" y="239"/>
                  </a:cubicBezTo>
                  <a:cubicBezTo>
                    <a:pt x="135" y="263"/>
                    <a:pt x="157" y="288"/>
                    <a:pt x="196" y="288"/>
                  </a:cubicBezTo>
                  <a:cubicBezTo>
                    <a:pt x="261" y="288"/>
                    <a:pt x="297" y="207"/>
                    <a:pt x="297" y="191"/>
                  </a:cubicBezTo>
                  <a:cubicBezTo>
                    <a:pt x="297" y="184"/>
                    <a:pt x="292" y="184"/>
                    <a:pt x="290" y="184"/>
                  </a:cubicBezTo>
                  <a:cubicBezTo>
                    <a:pt x="284" y="184"/>
                    <a:pt x="283" y="187"/>
                    <a:pt x="281" y="191"/>
                  </a:cubicBezTo>
                  <a:cubicBezTo>
                    <a:pt x="261" y="259"/>
                    <a:pt x="218" y="274"/>
                    <a:pt x="196" y="274"/>
                  </a:cubicBezTo>
                  <a:cubicBezTo>
                    <a:pt x="171" y="274"/>
                    <a:pt x="162" y="254"/>
                    <a:pt x="162" y="232"/>
                  </a:cubicBezTo>
                  <a:cubicBezTo>
                    <a:pt x="162" y="218"/>
                    <a:pt x="166" y="205"/>
                    <a:pt x="173" y="176"/>
                  </a:cubicBezTo>
                  <a:lnTo>
                    <a:pt x="194" y="9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13" name="Freeform 74"/>
            <p:cNvSpPr>
              <a:spLocks noChangeArrowheads="1"/>
            </p:cNvSpPr>
            <p:nvPr/>
          </p:nvSpPr>
          <p:spPr bwMode="auto">
            <a:xfrm>
              <a:off x="1100" y="2921"/>
              <a:ext cx="44" cy="66"/>
            </a:xfrm>
            <a:custGeom>
              <a:avLst/>
              <a:gdLst>
                <a:gd name="T0" fmla="*/ 44 w 199"/>
                <a:gd name="T1" fmla="*/ 48 h 296"/>
                <a:gd name="T2" fmla="*/ 40 w 199"/>
                <a:gd name="T3" fmla="*/ 48 h 296"/>
                <a:gd name="T4" fmla="*/ 38 w 199"/>
                <a:gd name="T5" fmla="*/ 57 h 296"/>
                <a:gd name="T6" fmla="*/ 28 w 199"/>
                <a:gd name="T7" fmla="*/ 57 h 296"/>
                <a:gd name="T8" fmla="*/ 10 w 199"/>
                <a:gd name="T9" fmla="*/ 57 h 296"/>
                <a:gd name="T10" fmla="*/ 29 w 199"/>
                <a:gd name="T11" fmla="*/ 41 h 296"/>
                <a:gd name="T12" fmla="*/ 44 w 199"/>
                <a:gd name="T13" fmla="*/ 19 h 296"/>
                <a:gd name="T14" fmla="*/ 21 w 199"/>
                <a:gd name="T15" fmla="*/ 0 h 296"/>
                <a:gd name="T16" fmla="*/ 0 w 199"/>
                <a:gd name="T17" fmla="*/ 18 h 296"/>
                <a:gd name="T18" fmla="*/ 5 w 199"/>
                <a:gd name="T19" fmla="*/ 23 h 296"/>
                <a:gd name="T20" fmla="*/ 10 w 199"/>
                <a:gd name="T21" fmla="*/ 18 h 296"/>
                <a:gd name="T22" fmla="*/ 5 w 199"/>
                <a:gd name="T23" fmla="*/ 13 h 296"/>
                <a:gd name="T24" fmla="*/ 19 w 199"/>
                <a:gd name="T25" fmla="*/ 4 h 296"/>
                <a:gd name="T26" fmla="*/ 34 w 199"/>
                <a:gd name="T27" fmla="*/ 19 h 296"/>
                <a:gd name="T28" fmla="*/ 25 w 199"/>
                <a:gd name="T29" fmla="*/ 39 h 296"/>
                <a:gd name="T30" fmla="*/ 1 w 199"/>
                <a:gd name="T31" fmla="*/ 62 h 296"/>
                <a:gd name="T32" fmla="*/ 0 w 199"/>
                <a:gd name="T33" fmla="*/ 66 h 296"/>
                <a:gd name="T34" fmla="*/ 41 w 199"/>
                <a:gd name="T35" fmla="*/ 66 h 296"/>
                <a:gd name="T36" fmla="*/ 44 w 199"/>
                <a:gd name="T37" fmla="*/ 48 h 2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99" h="296">
                  <a:moveTo>
                    <a:pt x="198" y="214"/>
                  </a:moveTo>
                  <a:lnTo>
                    <a:pt x="182" y="214"/>
                  </a:lnTo>
                  <a:cubicBezTo>
                    <a:pt x="182" y="225"/>
                    <a:pt x="176" y="250"/>
                    <a:pt x="171" y="256"/>
                  </a:cubicBezTo>
                  <a:cubicBezTo>
                    <a:pt x="167" y="257"/>
                    <a:pt x="133" y="257"/>
                    <a:pt x="126" y="257"/>
                  </a:cubicBezTo>
                  <a:lnTo>
                    <a:pt x="45" y="257"/>
                  </a:lnTo>
                  <a:cubicBezTo>
                    <a:pt x="92" y="216"/>
                    <a:pt x="106" y="203"/>
                    <a:pt x="133" y="184"/>
                  </a:cubicBezTo>
                  <a:cubicBezTo>
                    <a:pt x="167" y="157"/>
                    <a:pt x="198" y="130"/>
                    <a:pt x="198" y="86"/>
                  </a:cubicBezTo>
                  <a:cubicBezTo>
                    <a:pt x="198" y="32"/>
                    <a:pt x="149" y="0"/>
                    <a:pt x="94" y="0"/>
                  </a:cubicBezTo>
                  <a:cubicBezTo>
                    <a:pt x="38" y="0"/>
                    <a:pt x="0" y="40"/>
                    <a:pt x="0" y="79"/>
                  </a:cubicBezTo>
                  <a:cubicBezTo>
                    <a:pt x="0" y="103"/>
                    <a:pt x="20" y="104"/>
                    <a:pt x="23" y="104"/>
                  </a:cubicBezTo>
                  <a:cubicBezTo>
                    <a:pt x="34" y="104"/>
                    <a:pt x="47" y="97"/>
                    <a:pt x="47" y="81"/>
                  </a:cubicBezTo>
                  <a:cubicBezTo>
                    <a:pt x="47" y="74"/>
                    <a:pt x="45" y="58"/>
                    <a:pt x="22" y="58"/>
                  </a:cubicBezTo>
                  <a:cubicBezTo>
                    <a:pt x="34" y="25"/>
                    <a:pt x="65" y="16"/>
                    <a:pt x="86" y="16"/>
                  </a:cubicBezTo>
                  <a:cubicBezTo>
                    <a:pt x="131" y="16"/>
                    <a:pt x="155" y="50"/>
                    <a:pt x="155" y="86"/>
                  </a:cubicBezTo>
                  <a:cubicBezTo>
                    <a:pt x="155" y="126"/>
                    <a:pt x="126" y="157"/>
                    <a:pt x="112" y="173"/>
                  </a:cubicBezTo>
                  <a:lnTo>
                    <a:pt x="4" y="279"/>
                  </a:lnTo>
                  <a:cubicBezTo>
                    <a:pt x="0" y="283"/>
                    <a:pt x="0" y="283"/>
                    <a:pt x="0" y="295"/>
                  </a:cubicBezTo>
                  <a:lnTo>
                    <a:pt x="184" y="295"/>
                  </a:lnTo>
                  <a:lnTo>
                    <a:pt x="198" y="2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14" name="Freeform 75"/>
            <p:cNvSpPr>
              <a:spLocks noChangeArrowheads="1"/>
            </p:cNvSpPr>
            <p:nvPr/>
          </p:nvSpPr>
          <p:spPr bwMode="auto">
            <a:xfrm>
              <a:off x="1316" y="2903"/>
              <a:ext cx="66" cy="92"/>
            </a:xfrm>
            <a:custGeom>
              <a:avLst/>
              <a:gdLst>
                <a:gd name="T0" fmla="*/ 66 w 294"/>
                <a:gd name="T1" fmla="*/ 9 h 411"/>
                <a:gd name="T2" fmla="*/ 66 w 294"/>
                <a:gd name="T3" fmla="*/ 5 h 411"/>
                <a:gd name="T4" fmla="*/ 62 w 294"/>
                <a:gd name="T5" fmla="*/ 2 h 411"/>
                <a:gd name="T6" fmla="*/ 57 w 294"/>
                <a:gd name="T7" fmla="*/ 4 h 411"/>
                <a:gd name="T8" fmla="*/ 55 w 294"/>
                <a:gd name="T9" fmla="*/ 12 h 411"/>
                <a:gd name="T10" fmla="*/ 52 w 294"/>
                <a:gd name="T11" fmla="*/ 24 h 411"/>
                <a:gd name="T12" fmla="*/ 45 w 294"/>
                <a:gd name="T13" fmla="*/ 49 h 411"/>
                <a:gd name="T14" fmla="*/ 29 w 294"/>
                <a:gd name="T15" fmla="*/ 61 h 411"/>
                <a:gd name="T16" fmla="*/ 21 w 294"/>
                <a:gd name="T17" fmla="*/ 50 h 411"/>
                <a:gd name="T18" fmla="*/ 28 w 294"/>
                <a:gd name="T19" fmla="*/ 22 h 411"/>
                <a:gd name="T20" fmla="*/ 31 w 294"/>
                <a:gd name="T21" fmla="*/ 12 h 411"/>
                <a:gd name="T22" fmla="*/ 19 w 294"/>
                <a:gd name="T23" fmla="*/ 0 h 411"/>
                <a:gd name="T24" fmla="*/ 0 w 294"/>
                <a:gd name="T25" fmla="*/ 22 h 411"/>
                <a:gd name="T26" fmla="*/ 2 w 294"/>
                <a:gd name="T27" fmla="*/ 23 h 411"/>
                <a:gd name="T28" fmla="*/ 4 w 294"/>
                <a:gd name="T29" fmla="*/ 21 h 411"/>
                <a:gd name="T30" fmla="*/ 19 w 294"/>
                <a:gd name="T31" fmla="*/ 3 h 411"/>
                <a:gd name="T32" fmla="*/ 22 w 294"/>
                <a:gd name="T33" fmla="*/ 8 h 411"/>
                <a:gd name="T34" fmla="*/ 19 w 294"/>
                <a:gd name="T35" fmla="*/ 18 h 411"/>
                <a:gd name="T36" fmla="*/ 11 w 294"/>
                <a:gd name="T37" fmla="*/ 47 h 411"/>
                <a:gd name="T38" fmla="*/ 29 w 294"/>
                <a:gd name="T39" fmla="*/ 64 h 411"/>
                <a:gd name="T40" fmla="*/ 43 w 294"/>
                <a:gd name="T41" fmla="*/ 58 h 411"/>
                <a:gd name="T42" fmla="*/ 34 w 294"/>
                <a:gd name="T43" fmla="*/ 80 h 411"/>
                <a:gd name="T44" fmla="*/ 18 w 294"/>
                <a:gd name="T45" fmla="*/ 89 h 411"/>
                <a:gd name="T46" fmla="*/ 7 w 294"/>
                <a:gd name="T47" fmla="*/ 83 h 411"/>
                <a:gd name="T48" fmla="*/ 13 w 294"/>
                <a:gd name="T49" fmla="*/ 81 h 411"/>
                <a:gd name="T50" fmla="*/ 16 w 294"/>
                <a:gd name="T51" fmla="*/ 75 h 411"/>
                <a:gd name="T52" fmla="*/ 11 w 294"/>
                <a:gd name="T53" fmla="*/ 71 h 411"/>
                <a:gd name="T54" fmla="*/ 3 w 294"/>
                <a:gd name="T55" fmla="*/ 80 h 411"/>
                <a:gd name="T56" fmla="*/ 18 w 294"/>
                <a:gd name="T57" fmla="*/ 92 h 411"/>
                <a:gd name="T58" fmla="*/ 52 w 294"/>
                <a:gd name="T59" fmla="*/ 63 h 411"/>
                <a:gd name="T60" fmla="*/ 66 w 294"/>
                <a:gd name="T61" fmla="*/ 9 h 41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94" h="411">
                  <a:moveTo>
                    <a:pt x="292" y="40"/>
                  </a:moveTo>
                  <a:cubicBezTo>
                    <a:pt x="293" y="31"/>
                    <a:pt x="293" y="29"/>
                    <a:pt x="293" y="23"/>
                  </a:cubicBezTo>
                  <a:cubicBezTo>
                    <a:pt x="293" y="13"/>
                    <a:pt x="284" y="7"/>
                    <a:pt x="275" y="7"/>
                  </a:cubicBezTo>
                  <a:cubicBezTo>
                    <a:pt x="268" y="7"/>
                    <a:pt x="259" y="11"/>
                    <a:pt x="252" y="20"/>
                  </a:cubicBezTo>
                  <a:cubicBezTo>
                    <a:pt x="252" y="23"/>
                    <a:pt x="247" y="43"/>
                    <a:pt x="243" y="54"/>
                  </a:cubicBezTo>
                  <a:cubicBezTo>
                    <a:pt x="239" y="72"/>
                    <a:pt x="234" y="88"/>
                    <a:pt x="230" y="106"/>
                  </a:cubicBezTo>
                  <a:lnTo>
                    <a:pt x="202" y="220"/>
                  </a:lnTo>
                  <a:cubicBezTo>
                    <a:pt x="200" y="229"/>
                    <a:pt x="173" y="274"/>
                    <a:pt x="130" y="274"/>
                  </a:cubicBezTo>
                  <a:cubicBezTo>
                    <a:pt x="97" y="274"/>
                    <a:pt x="92" y="247"/>
                    <a:pt x="92" y="223"/>
                  </a:cubicBezTo>
                  <a:cubicBezTo>
                    <a:pt x="92" y="193"/>
                    <a:pt x="103" y="153"/>
                    <a:pt x="124" y="97"/>
                  </a:cubicBezTo>
                  <a:cubicBezTo>
                    <a:pt x="133" y="72"/>
                    <a:pt x="137" y="65"/>
                    <a:pt x="137" y="52"/>
                  </a:cubicBezTo>
                  <a:cubicBezTo>
                    <a:pt x="137" y="23"/>
                    <a:pt x="115" y="0"/>
                    <a:pt x="85" y="0"/>
                  </a:cubicBezTo>
                  <a:cubicBezTo>
                    <a:pt x="23" y="0"/>
                    <a:pt x="0" y="92"/>
                    <a:pt x="0" y="97"/>
                  </a:cubicBezTo>
                  <a:cubicBezTo>
                    <a:pt x="0" y="104"/>
                    <a:pt x="7" y="104"/>
                    <a:pt x="7" y="104"/>
                  </a:cubicBezTo>
                  <a:cubicBezTo>
                    <a:pt x="14" y="104"/>
                    <a:pt x="14" y="103"/>
                    <a:pt x="18" y="94"/>
                  </a:cubicBezTo>
                  <a:cubicBezTo>
                    <a:pt x="34" y="32"/>
                    <a:pt x="61" y="14"/>
                    <a:pt x="83" y="14"/>
                  </a:cubicBezTo>
                  <a:cubicBezTo>
                    <a:pt x="86" y="14"/>
                    <a:pt x="97" y="14"/>
                    <a:pt x="97" y="34"/>
                  </a:cubicBezTo>
                  <a:cubicBezTo>
                    <a:pt x="97" y="50"/>
                    <a:pt x="92" y="67"/>
                    <a:pt x="86" y="79"/>
                  </a:cubicBezTo>
                  <a:cubicBezTo>
                    <a:pt x="61" y="146"/>
                    <a:pt x="50" y="182"/>
                    <a:pt x="50" y="212"/>
                  </a:cubicBezTo>
                  <a:cubicBezTo>
                    <a:pt x="50" y="268"/>
                    <a:pt x="90" y="288"/>
                    <a:pt x="128" y="288"/>
                  </a:cubicBezTo>
                  <a:cubicBezTo>
                    <a:pt x="153" y="288"/>
                    <a:pt x="175" y="277"/>
                    <a:pt x="193" y="259"/>
                  </a:cubicBezTo>
                  <a:cubicBezTo>
                    <a:pt x="184" y="292"/>
                    <a:pt x="176" y="324"/>
                    <a:pt x="151" y="356"/>
                  </a:cubicBezTo>
                  <a:cubicBezTo>
                    <a:pt x="135" y="378"/>
                    <a:pt x="110" y="398"/>
                    <a:pt x="81" y="398"/>
                  </a:cubicBezTo>
                  <a:cubicBezTo>
                    <a:pt x="72" y="398"/>
                    <a:pt x="43" y="396"/>
                    <a:pt x="32" y="371"/>
                  </a:cubicBezTo>
                  <a:cubicBezTo>
                    <a:pt x="43" y="371"/>
                    <a:pt x="50" y="371"/>
                    <a:pt x="59" y="364"/>
                  </a:cubicBezTo>
                  <a:cubicBezTo>
                    <a:pt x="67" y="356"/>
                    <a:pt x="72" y="349"/>
                    <a:pt x="72" y="337"/>
                  </a:cubicBezTo>
                  <a:cubicBezTo>
                    <a:pt x="72" y="317"/>
                    <a:pt x="56" y="315"/>
                    <a:pt x="49" y="315"/>
                  </a:cubicBezTo>
                  <a:cubicBezTo>
                    <a:pt x="34" y="315"/>
                    <a:pt x="13" y="324"/>
                    <a:pt x="13" y="356"/>
                  </a:cubicBezTo>
                  <a:cubicBezTo>
                    <a:pt x="13" y="387"/>
                    <a:pt x="41" y="410"/>
                    <a:pt x="81" y="410"/>
                  </a:cubicBezTo>
                  <a:cubicBezTo>
                    <a:pt x="146" y="410"/>
                    <a:pt x="212" y="353"/>
                    <a:pt x="230" y="281"/>
                  </a:cubicBezTo>
                  <a:lnTo>
                    <a:pt x="292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15" name="Freeform 76"/>
            <p:cNvSpPr>
              <a:spLocks noChangeArrowheads="1"/>
            </p:cNvSpPr>
            <p:nvPr/>
          </p:nvSpPr>
          <p:spPr bwMode="auto">
            <a:xfrm>
              <a:off x="1389" y="2921"/>
              <a:ext cx="44" cy="66"/>
            </a:xfrm>
            <a:custGeom>
              <a:avLst/>
              <a:gdLst>
                <a:gd name="T0" fmla="*/ 44 w 199"/>
                <a:gd name="T1" fmla="*/ 48 h 296"/>
                <a:gd name="T2" fmla="*/ 40 w 199"/>
                <a:gd name="T3" fmla="*/ 48 h 296"/>
                <a:gd name="T4" fmla="*/ 38 w 199"/>
                <a:gd name="T5" fmla="*/ 57 h 296"/>
                <a:gd name="T6" fmla="*/ 28 w 199"/>
                <a:gd name="T7" fmla="*/ 57 h 296"/>
                <a:gd name="T8" fmla="*/ 10 w 199"/>
                <a:gd name="T9" fmla="*/ 57 h 296"/>
                <a:gd name="T10" fmla="*/ 29 w 199"/>
                <a:gd name="T11" fmla="*/ 41 h 296"/>
                <a:gd name="T12" fmla="*/ 44 w 199"/>
                <a:gd name="T13" fmla="*/ 19 h 296"/>
                <a:gd name="T14" fmla="*/ 21 w 199"/>
                <a:gd name="T15" fmla="*/ 0 h 296"/>
                <a:gd name="T16" fmla="*/ 0 w 199"/>
                <a:gd name="T17" fmla="*/ 18 h 296"/>
                <a:gd name="T18" fmla="*/ 5 w 199"/>
                <a:gd name="T19" fmla="*/ 23 h 296"/>
                <a:gd name="T20" fmla="*/ 10 w 199"/>
                <a:gd name="T21" fmla="*/ 18 h 296"/>
                <a:gd name="T22" fmla="*/ 5 w 199"/>
                <a:gd name="T23" fmla="*/ 13 h 296"/>
                <a:gd name="T24" fmla="*/ 19 w 199"/>
                <a:gd name="T25" fmla="*/ 4 h 296"/>
                <a:gd name="T26" fmla="*/ 34 w 199"/>
                <a:gd name="T27" fmla="*/ 19 h 296"/>
                <a:gd name="T28" fmla="*/ 25 w 199"/>
                <a:gd name="T29" fmla="*/ 39 h 296"/>
                <a:gd name="T30" fmla="*/ 1 w 199"/>
                <a:gd name="T31" fmla="*/ 62 h 296"/>
                <a:gd name="T32" fmla="*/ 0 w 199"/>
                <a:gd name="T33" fmla="*/ 66 h 296"/>
                <a:gd name="T34" fmla="*/ 41 w 199"/>
                <a:gd name="T35" fmla="*/ 66 h 296"/>
                <a:gd name="T36" fmla="*/ 44 w 199"/>
                <a:gd name="T37" fmla="*/ 48 h 2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99" h="296">
                  <a:moveTo>
                    <a:pt x="198" y="214"/>
                  </a:moveTo>
                  <a:lnTo>
                    <a:pt x="182" y="214"/>
                  </a:lnTo>
                  <a:cubicBezTo>
                    <a:pt x="182" y="225"/>
                    <a:pt x="176" y="250"/>
                    <a:pt x="171" y="256"/>
                  </a:cubicBezTo>
                  <a:cubicBezTo>
                    <a:pt x="167" y="257"/>
                    <a:pt x="133" y="257"/>
                    <a:pt x="126" y="257"/>
                  </a:cubicBezTo>
                  <a:lnTo>
                    <a:pt x="45" y="257"/>
                  </a:lnTo>
                  <a:cubicBezTo>
                    <a:pt x="92" y="216"/>
                    <a:pt x="106" y="203"/>
                    <a:pt x="133" y="184"/>
                  </a:cubicBezTo>
                  <a:cubicBezTo>
                    <a:pt x="167" y="157"/>
                    <a:pt x="198" y="130"/>
                    <a:pt x="198" y="86"/>
                  </a:cubicBezTo>
                  <a:cubicBezTo>
                    <a:pt x="198" y="32"/>
                    <a:pt x="149" y="0"/>
                    <a:pt x="94" y="0"/>
                  </a:cubicBezTo>
                  <a:cubicBezTo>
                    <a:pt x="38" y="0"/>
                    <a:pt x="0" y="40"/>
                    <a:pt x="0" y="79"/>
                  </a:cubicBezTo>
                  <a:cubicBezTo>
                    <a:pt x="0" y="103"/>
                    <a:pt x="20" y="104"/>
                    <a:pt x="23" y="104"/>
                  </a:cubicBezTo>
                  <a:cubicBezTo>
                    <a:pt x="34" y="104"/>
                    <a:pt x="47" y="97"/>
                    <a:pt x="47" y="81"/>
                  </a:cubicBezTo>
                  <a:cubicBezTo>
                    <a:pt x="47" y="74"/>
                    <a:pt x="45" y="58"/>
                    <a:pt x="22" y="58"/>
                  </a:cubicBezTo>
                  <a:cubicBezTo>
                    <a:pt x="34" y="25"/>
                    <a:pt x="65" y="16"/>
                    <a:pt x="86" y="16"/>
                  </a:cubicBezTo>
                  <a:cubicBezTo>
                    <a:pt x="131" y="16"/>
                    <a:pt x="155" y="50"/>
                    <a:pt x="155" y="86"/>
                  </a:cubicBezTo>
                  <a:cubicBezTo>
                    <a:pt x="155" y="126"/>
                    <a:pt x="126" y="157"/>
                    <a:pt x="112" y="173"/>
                  </a:cubicBezTo>
                  <a:lnTo>
                    <a:pt x="4" y="279"/>
                  </a:lnTo>
                  <a:cubicBezTo>
                    <a:pt x="0" y="283"/>
                    <a:pt x="0" y="283"/>
                    <a:pt x="0" y="295"/>
                  </a:cubicBezTo>
                  <a:lnTo>
                    <a:pt x="184" y="295"/>
                  </a:lnTo>
                  <a:lnTo>
                    <a:pt x="198" y="2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16" name="Freeform 77"/>
            <p:cNvSpPr>
              <a:spLocks noChangeArrowheads="1"/>
            </p:cNvSpPr>
            <p:nvPr/>
          </p:nvSpPr>
          <p:spPr bwMode="auto">
            <a:xfrm>
              <a:off x="1603" y="2871"/>
              <a:ext cx="47" cy="95"/>
            </a:xfrm>
            <a:custGeom>
              <a:avLst/>
              <a:gdLst>
                <a:gd name="T0" fmla="*/ 29 w 212"/>
                <a:gd name="T1" fmla="*/ 4 h 424"/>
                <a:gd name="T2" fmla="*/ 26 w 212"/>
                <a:gd name="T3" fmla="*/ 0 h 424"/>
                <a:gd name="T4" fmla="*/ 0 w 212"/>
                <a:gd name="T5" fmla="*/ 9 h 424"/>
                <a:gd name="T6" fmla="*/ 0 w 212"/>
                <a:gd name="T7" fmla="*/ 14 h 424"/>
                <a:gd name="T8" fmla="*/ 18 w 212"/>
                <a:gd name="T9" fmla="*/ 10 h 424"/>
                <a:gd name="T10" fmla="*/ 18 w 212"/>
                <a:gd name="T11" fmla="*/ 84 h 424"/>
                <a:gd name="T12" fmla="*/ 5 w 212"/>
                <a:gd name="T13" fmla="*/ 90 h 424"/>
                <a:gd name="T14" fmla="*/ 1 w 212"/>
                <a:gd name="T15" fmla="*/ 90 h 424"/>
                <a:gd name="T16" fmla="*/ 1 w 212"/>
                <a:gd name="T17" fmla="*/ 95 h 424"/>
                <a:gd name="T18" fmla="*/ 24 w 212"/>
                <a:gd name="T19" fmla="*/ 94 h 424"/>
                <a:gd name="T20" fmla="*/ 47 w 212"/>
                <a:gd name="T21" fmla="*/ 95 h 424"/>
                <a:gd name="T22" fmla="*/ 47 w 212"/>
                <a:gd name="T23" fmla="*/ 90 h 424"/>
                <a:gd name="T24" fmla="*/ 42 w 212"/>
                <a:gd name="T25" fmla="*/ 90 h 424"/>
                <a:gd name="T26" fmla="*/ 29 w 212"/>
                <a:gd name="T27" fmla="*/ 84 h 424"/>
                <a:gd name="T28" fmla="*/ 29 w 212"/>
                <a:gd name="T29" fmla="*/ 4 h 4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2" h="424">
                  <a:moveTo>
                    <a:pt x="131" y="16"/>
                  </a:moveTo>
                  <a:cubicBezTo>
                    <a:pt x="131" y="2"/>
                    <a:pt x="131" y="0"/>
                    <a:pt x="117" y="0"/>
                  </a:cubicBezTo>
                  <a:cubicBezTo>
                    <a:pt x="77" y="41"/>
                    <a:pt x="20" y="41"/>
                    <a:pt x="0" y="41"/>
                  </a:cubicBezTo>
                  <a:lnTo>
                    <a:pt x="0" y="61"/>
                  </a:lnTo>
                  <a:cubicBezTo>
                    <a:pt x="13" y="61"/>
                    <a:pt x="50" y="61"/>
                    <a:pt x="83" y="43"/>
                  </a:cubicBezTo>
                  <a:lnTo>
                    <a:pt x="83" y="373"/>
                  </a:lnTo>
                  <a:cubicBezTo>
                    <a:pt x="83" y="396"/>
                    <a:pt x="81" y="403"/>
                    <a:pt x="23" y="403"/>
                  </a:cubicBezTo>
                  <a:lnTo>
                    <a:pt x="4" y="403"/>
                  </a:lnTo>
                  <a:lnTo>
                    <a:pt x="4" y="423"/>
                  </a:lnTo>
                  <a:cubicBezTo>
                    <a:pt x="27" y="421"/>
                    <a:pt x="81" y="421"/>
                    <a:pt x="108" y="421"/>
                  </a:cubicBezTo>
                  <a:cubicBezTo>
                    <a:pt x="133" y="421"/>
                    <a:pt x="189" y="421"/>
                    <a:pt x="211" y="423"/>
                  </a:cubicBezTo>
                  <a:lnTo>
                    <a:pt x="211" y="403"/>
                  </a:lnTo>
                  <a:lnTo>
                    <a:pt x="191" y="403"/>
                  </a:lnTo>
                  <a:cubicBezTo>
                    <a:pt x="133" y="403"/>
                    <a:pt x="131" y="396"/>
                    <a:pt x="131" y="373"/>
                  </a:cubicBezTo>
                  <a:lnTo>
                    <a:pt x="131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17" name="Freeform 78"/>
            <p:cNvSpPr>
              <a:spLocks noChangeArrowheads="1"/>
            </p:cNvSpPr>
            <p:nvPr/>
          </p:nvSpPr>
          <p:spPr bwMode="auto">
            <a:xfrm>
              <a:off x="1016" y="3075"/>
              <a:ext cx="71" cy="65"/>
            </a:xfrm>
            <a:custGeom>
              <a:avLst/>
              <a:gdLst>
                <a:gd name="T0" fmla="*/ 43 w 318"/>
                <a:gd name="T1" fmla="*/ 20 h 289"/>
                <a:gd name="T2" fmla="*/ 57 w 318"/>
                <a:gd name="T3" fmla="*/ 3 h 289"/>
                <a:gd name="T4" fmla="*/ 64 w 318"/>
                <a:gd name="T5" fmla="*/ 5 h 289"/>
                <a:gd name="T6" fmla="*/ 58 w 318"/>
                <a:gd name="T7" fmla="*/ 13 h 289"/>
                <a:gd name="T8" fmla="*/ 63 w 318"/>
                <a:gd name="T9" fmla="*/ 18 h 289"/>
                <a:gd name="T10" fmla="*/ 71 w 318"/>
                <a:gd name="T11" fmla="*/ 9 h 289"/>
                <a:gd name="T12" fmla="*/ 57 w 318"/>
                <a:gd name="T13" fmla="*/ 0 h 289"/>
                <a:gd name="T14" fmla="*/ 43 w 318"/>
                <a:gd name="T15" fmla="*/ 11 h 289"/>
                <a:gd name="T16" fmla="*/ 27 w 318"/>
                <a:gd name="T17" fmla="*/ 0 h 289"/>
                <a:gd name="T18" fmla="*/ 4 w 318"/>
                <a:gd name="T19" fmla="*/ 22 h 289"/>
                <a:gd name="T20" fmla="*/ 6 w 318"/>
                <a:gd name="T21" fmla="*/ 23 h 289"/>
                <a:gd name="T22" fmla="*/ 8 w 318"/>
                <a:gd name="T23" fmla="*/ 22 h 289"/>
                <a:gd name="T24" fmla="*/ 27 w 318"/>
                <a:gd name="T25" fmla="*/ 3 h 289"/>
                <a:gd name="T26" fmla="*/ 35 w 318"/>
                <a:gd name="T27" fmla="*/ 13 h 289"/>
                <a:gd name="T28" fmla="*/ 27 w 318"/>
                <a:gd name="T29" fmla="*/ 47 h 289"/>
                <a:gd name="T30" fmla="*/ 14 w 318"/>
                <a:gd name="T31" fmla="*/ 62 h 289"/>
                <a:gd name="T32" fmla="*/ 6 w 318"/>
                <a:gd name="T33" fmla="*/ 60 h 289"/>
                <a:gd name="T34" fmla="*/ 13 w 318"/>
                <a:gd name="T35" fmla="*/ 52 h 289"/>
                <a:gd name="T36" fmla="*/ 8 w 318"/>
                <a:gd name="T37" fmla="*/ 47 h 289"/>
                <a:gd name="T38" fmla="*/ 0 w 318"/>
                <a:gd name="T39" fmla="*/ 56 h 289"/>
                <a:gd name="T40" fmla="*/ 13 w 318"/>
                <a:gd name="T41" fmla="*/ 65 h 289"/>
                <a:gd name="T42" fmla="*/ 28 w 318"/>
                <a:gd name="T43" fmla="*/ 54 h 289"/>
                <a:gd name="T44" fmla="*/ 44 w 318"/>
                <a:gd name="T45" fmla="*/ 65 h 289"/>
                <a:gd name="T46" fmla="*/ 66 w 318"/>
                <a:gd name="T47" fmla="*/ 43 h 289"/>
                <a:gd name="T48" fmla="*/ 65 w 318"/>
                <a:gd name="T49" fmla="*/ 41 h 289"/>
                <a:gd name="T50" fmla="*/ 63 w 318"/>
                <a:gd name="T51" fmla="*/ 43 h 289"/>
                <a:gd name="T52" fmla="*/ 44 w 318"/>
                <a:gd name="T53" fmla="*/ 62 h 289"/>
                <a:gd name="T54" fmla="*/ 36 w 318"/>
                <a:gd name="T55" fmla="*/ 52 h 289"/>
                <a:gd name="T56" fmla="*/ 39 w 318"/>
                <a:gd name="T57" fmla="*/ 40 h 289"/>
                <a:gd name="T58" fmla="*/ 43 w 318"/>
                <a:gd name="T59" fmla="*/ 20 h 28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18" h="289">
                  <a:moveTo>
                    <a:pt x="194" y="90"/>
                  </a:moveTo>
                  <a:cubicBezTo>
                    <a:pt x="198" y="72"/>
                    <a:pt x="212" y="14"/>
                    <a:pt x="257" y="14"/>
                  </a:cubicBezTo>
                  <a:cubicBezTo>
                    <a:pt x="261" y="14"/>
                    <a:pt x="275" y="14"/>
                    <a:pt x="288" y="22"/>
                  </a:cubicBezTo>
                  <a:cubicBezTo>
                    <a:pt x="272" y="25"/>
                    <a:pt x="259" y="41"/>
                    <a:pt x="259" y="56"/>
                  </a:cubicBezTo>
                  <a:cubicBezTo>
                    <a:pt x="259" y="67"/>
                    <a:pt x="265" y="79"/>
                    <a:pt x="283" y="79"/>
                  </a:cubicBezTo>
                  <a:cubicBezTo>
                    <a:pt x="297" y="79"/>
                    <a:pt x="317" y="67"/>
                    <a:pt x="317" y="41"/>
                  </a:cubicBezTo>
                  <a:cubicBezTo>
                    <a:pt x="317" y="9"/>
                    <a:pt x="279" y="0"/>
                    <a:pt x="257" y="0"/>
                  </a:cubicBezTo>
                  <a:cubicBezTo>
                    <a:pt x="221" y="0"/>
                    <a:pt x="198" y="34"/>
                    <a:pt x="191" y="49"/>
                  </a:cubicBezTo>
                  <a:cubicBezTo>
                    <a:pt x="175" y="7"/>
                    <a:pt x="140" y="0"/>
                    <a:pt x="122" y="0"/>
                  </a:cubicBezTo>
                  <a:cubicBezTo>
                    <a:pt x="56" y="0"/>
                    <a:pt x="20" y="83"/>
                    <a:pt x="20" y="97"/>
                  </a:cubicBezTo>
                  <a:cubicBezTo>
                    <a:pt x="20" y="104"/>
                    <a:pt x="25" y="104"/>
                    <a:pt x="27" y="104"/>
                  </a:cubicBezTo>
                  <a:cubicBezTo>
                    <a:pt x="32" y="104"/>
                    <a:pt x="34" y="103"/>
                    <a:pt x="36" y="97"/>
                  </a:cubicBezTo>
                  <a:cubicBezTo>
                    <a:pt x="58" y="31"/>
                    <a:pt x="99" y="14"/>
                    <a:pt x="121" y="14"/>
                  </a:cubicBezTo>
                  <a:cubicBezTo>
                    <a:pt x="133" y="14"/>
                    <a:pt x="155" y="20"/>
                    <a:pt x="155" y="56"/>
                  </a:cubicBezTo>
                  <a:cubicBezTo>
                    <a:pt x="155" y="76"/>
                    <a:pt x="144" y="119"/>
                    <a:pt x="121" y="209"/>
                  </a:cubicBezTo>
                  <a:cubicBezTo>
                    <a:pt x="112" y="248"/>
                    <a:pt x="88" y="274"/>
                    <a:pt x="61" y="274"/>
                  </a:cubicBezTo>
                  <a:cubicBezTo>
                    <a:pt x="56" y="274"/>
                    <a:pt x="41" y="274"/>
                    <a:pt x="29" y="266"/>
                  </a:cubicBezTo>
                  <a:cubicBezTo>
                    <a:pt x="45" y="263"/>
                    <a:pt x="59" y="250"/>
                    <a:pt x="59" y="232"/>
                  </a:cubicBezTo>
                  <a:cubicBezTo>
                    <a:pt x="59" y="214"/>
                    <a:pt x="45" y="209"/>
                    <a:pt x="34" y="209"/>
                  </a:cubicBezTo>
                  <a:cubicBezTo>
                    <a:pt x="16" y="209"/>
                    <a:pt x="0" y="227"/>
                    <a:pt x="0" y="247"/>
                  </a:cubicBezTo>
                  <a:cubicBezTo>
                    <a:pt x="0" y="275"/>
                    <a:pt x="32" y="288"/>
                    <a:pt x="59" y="288"/>
                  </a:cubicBezTo>
                  <a:cubicBezTo>
                    <a:pt x="103" y="288"/>
                    <a:pt x="124" y="243"/>
                    <a:pt x="126" y="239"/>
                  </a:cubicBezTo>
                  <a:cubicBezTo>
                    <a:pt x="135" y="263"/>
                    <a:pt x="157" y="288"/>
                    <a:pt x="196" y="288"/>
                  </a:cubicBezTo>
                  <a:cubicBezTo>
                    <a:pt x="261" y="288"/>
                    <a:pt x="297" y="207"/>
                    <a:pt x="297" y="191"/>
                  </a:cubicBezTo>
                  <a:cubicBezTo>
                    <a:pt x="297" y="184"/>
                    <a:pt x="292" y="184"/>
                    <a:pt x="290" y="184"/>
                  </a:cubicBezTo>
                  <a:cubicBezTo>
                    <a:pt x="284" y="184"/>
                    <a:pt x="283" y="187"/>
                    <a:pt x="281" y="191"/>
                  </a:cubicBezTo>
                  <a:cubicBezTo>
                    <a:pt x="261" y="259"/>
                    <a:pt x="218" y="274"/>
                    <a:pt x="196" y="274"/>
                  </a:cubicBezTo>
                  <a:cubicBezTo>
                    <a:pt x="171" y="274"/>
                    <a:pt x="162" y="254"/>
                    <a:pt x="162" y="232"/>
                  </a:cubicBezTo>
                  <a:cubicBezTo>
                    <a:pt x="162" y="218"/>
                    <a:pt x="166" y="205"/>
                    <a:pt x="173" y="176"/>
                  </a:cubicBezTo>
                  <a:lnTo>
                    <a:pt x="194" y="9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18" name="Freeform 79"/>
            <p:cNvSpPr>
              <a:spLocks noChangeArrowheads="1"/>
            </p:cNvSpPr>
            <p:nvPr/>
          </p:nvSpPr>
          <p:spPr bwMode="auto">
            <a:xfrm>
              <a:off x="1099" y="3093"/>
              <a:ext cx="46" cy="68"/>
            </a:xfrm>
            <a:custGeom>
              <a:avLst/>
              <a:gdLst>
                <a:gd name="T0" fmla="*/ 22 w 206"/>
                <a:gd name="T1" fmla="*/ 33 h 305"/>
                <a:gd name="T2" fmla="*/ 35 w 206"/>
                <a:gd name="T3" fmla="*/ 49 h 305"/>
                <a:gd name="T4" fmla="*/ 22 w 206"/>
                <a:gd name="T5" fmla="*/ 65 h 305"/>
                <a:gd name="T6" fmla="*/ 5 w 206"/>
                <a:gd name="T7" fmla="*/ 58 h 305"/>
                <a:gd name="T8" fmla="*/ 11 w 206"/>
                <a:gd name="T9" fmla="*/ 52 h 305"/>
                <a:gd name="T10" fmla="*/ 6 w 206"/>
                <a:gd name="T11" fmla="*/ 47 h 305"/>
                <a:gd name="T12" fmla="*/ 0 w 206"/>
                <a:gd name="T13" fmla="*/ 53 h 305"/>
                <a:gd name="T14" fmla="*/ 23 w 206"/>
                <a:gd name="T15" fmla="*/ 68 h 305"/>
                <a:gd name="T16" fmla="*/ 46 w 206"/>
                <a:gd name="T17" fmla="*/ 49 h 305"/>
                <a:gd name="T18" fmla="*/ 29 w 206"/>
                <a:gd name="T19" fmla="*/ 31 h 305"/>
                <a:gd name="T20" fmla="*/ 43 w 206"/>
                <a:gd name="T21" fmla="*/ 14 h 305"/>
                <a:gd name="T22" fmla="*/ 23 w 206"/>
                <a:gd name="T23" fmla="*/ 0 h 305"/>
                <a:gd name="T24" fmla="*/ 3 w 206"/>
                <a:gd name="T25" fmla="*/ 13 h 305"/>
                <a:gd name="T26" fmla="*/ 8 w 206"/>
                <a:gd name="T27" fmla="*/ 19 h 305"/>
                <a:gd name="T28" fmla="*/ 13 w 206"/>
                <a:gd name="T29" fmla="*/ 14 h 305"/>
                <a:gd name="T30" fmla="*/ 8 w 206"/>
                <a:gd name="T31" fmla="*/ 8 h 305"/>
                <a:gd name="T32" fmla="*/ 23 w 206"/>
                <a:gd name="T33" fmla="*/ 3 h 305"/>
                <a:gd name="T34" fmla="*/ 33 w 206"/>
                <a:gd name="T35" fmla="*/ 14 h 305"/>
                <a:gd name="T36" fmla="*/ 29 w 206"/>
                <a:gd name="T37" fmla="*/ 26 h 305"/>
                <a:gd name="T38" fmla="*/ 18 w 206"/>
                <a:gd name="T39" fmla="*/ 30 h 305"/>
                <a:gd name="T40" fmla="*/ 15 w 206"/>
                <a:gd name="T41" fmla="*/ 30 h 305"/>
                <a:gd name="T42" fmla="*/ 14 w 206"/>
                <a:gd name="T43" fmla="*/ 31 h 305"/>
                <a:gd name="T44" fmla="*/ 17 w 206"/>
                <a:gd name="T45" fmla="*/ 33 h 305"/>
                <a:gd name="T46" fmla="*/ 22 w 206"/>
                <a:gd name="T47" fmla="*/ 33 h 30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06" h="305">
                  <a:moveTo>
                    <a:pt x="97" y="148"/>
                  </a:moveTo>
                  <a:cubicBezTo>
                    <a:pt x="133" y="148"/>
                    <a:pt x="158" y="171"/>
                    <a:pt x="158" y="220"/>
                  </a:cubicBezTo>
                  <a:cubicBezTo>
                    <a:pt x="158" y="274"/>
                    <a:pt x="126" y="290"/>
                    <a:pt x="99" y="290"/>
                  </a:cubicBezTo>
                  <a:cubicBezTo>
                    <a:pt x="81" y="290"/>
                    <a:pt x="43" y="286"/>
                    <a:pt x="23" y="259"/>
                  </a:cubicBezTo>
                  <a:cubicBezTo>
                    <a:pt x="45" y="259"/>
                    <a:pt x="50" y="243"/>
                    <a:pt x="50" y="234"/>
                  </a:cubicBezTo>
                  <a:cubicBezTo>
                    <a:pt x="50" y="220"/>
                    <a:pt x="40" y="211"/>
                    <a:pt x="25" y="211"/>
                  </a:cubicBezTo>
                  <a:cubicBezTo>
                    <a:pt x="13" y="211"/>
                    <a:pt x="0" y="218"/>
                    <a:pt x="0" y="236"/>
                  </a:cubicBezTo>
                  <a:cubicBezTo>
                    <a:pt x="0" y="277"/>
                    <a:pt x="47" y="304"/>
                    <a:pt x="101" y="304"/>
                  </a:cubicBezTo>
                  <a:cubicBezTo>
                    <a:pt x="162" y="304"/>
                    <a:pt x="205" y="263"/>
                    <a:pt x="205" y="220"/>
                  </a:cubicBezTo>
                  <a:cubicBezTo>
                    <a:pt x="205" y="184"/>
                    <a:pt x="176" y="149"/>
                    <a:pt x="128" y="139"/>
                  </a:cubicBezTo>
                  <a:cubicBezTo>
                    <a:pt x="175" y="122"/>
                    <a:pt x="191" y="88"/>
                    <a:pt x="191" y="61"/>
                  </a:cubicBezTo>
                  <a:cubicBezTo>
                    <a:pt x="191" y="27"/>
                    <a:pt x="151" y="0"/>
                    <a:pt x="101" y="0"/>
                  </a:cubicBezTo>
                  <a:cubicBezTo>
                    <a:pt x="52" y="0"/>
                    <a:pt x="14" y="23"/>
                    <a:pt x="14" y="59"/>
                  </a:cubicBezTo>
                  <a:cubicBezTo>
                    <a:pt x="14" y="76"/>
                    <a:pt x="23" y="83"/>
                    <a:pt x="38" y="83"/>
                  </a:cubicBezTo>
                  <a:cubicBezTo>
                    <a:pt x="50" y="83"/>
                    <a:pt x="59" y="74"/>
                    <a:pt x="59" y="61"/>
                  </a:cubicBezTo>
                  <a:cubicBezTo>
                    <a:pt x="59" y="47"/>
                    <a:pt x="50" y="38"/>
                    <a:pt x="38" y="38"/>
                  </a:cubicBezTo>
                  <a:cubicBezTo>
                    <a:pt x="52" y="18"/>
                    <a:pt x="83" y="13"/>
                    <a:pt x="101" y="13"/>
                  </a:cubicBezTo>
                  <a:cubicBezTo>
                    <a:pt x="121" y="13"/>
                    <a:pt x="148" y="23"/>
                    <a:pt x="148" y="61"/>
                  </a:cubicBezTo>
                  <a:cubicBezTo>
                    <a:pt x="148" y="81"/>
                    <a:pt x="142" y="101"/>
                    <a:pt x="130" y="115"/>
                  </a:cubicBezTo>
                  <a:cubicBezTo>
                    <a:pt x="115" y="131"/>
                    <a:pt x="103" y="133"/>
                    <a:pt x="81" y="133"/>
                  </a:cubicBezTo>
                  <a:cubicBezTo>
                    <a:pt x="70" y="135"/>
                    <a:pt x="68" y="135"/>
                    <a:pt x="67" y="135"/>
                  </a:cubicBezTo>
                  <a:cubicBezTo>
                    <a:pt x="65" y="135"/>
                    <a:pt x="61" y="135"/>
                    <a:pt x="61" y="140"/>
                  </a:cubicBezTo>
                  <a:cubicBezTo>
                    <a:pt x="61" y="148"/>
                    <a:pt x="67" y="148"/>
                    <a:pt x="74" y="148"/>
                  </a:cubicBezTo>
                  <a:lnTo>
                    <a:pt x="97" y="14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19" name="Freeform 80"/>
            <p:cNvSpPr>
              <a:spLocks noChangeArrowheads="1"/>
            </p:cNvSpPr>
            <p:nvPr/>
          </p:nvSpPr>
          <p:spPr bwMode="auto">
            <a:xfrm>
              <a:off x="1316" y="3075"/>
              <a:ext cx="66" cy="92"/>
            </a:xfrm>
            <a:custGeom>
              <a:avLst/>
              <a:gdLst>
                <a:gd name="T0" fmla="*/ 66 w 294"/>
                <a:gd name="T1" fmla="*/ 9 h 411"/>
                <a:gd name="T2" fmla="*/ 66 w 294"/>
                <a:gd name="T3" fmla="*/ 5 h 411"/>
                <a:gd name="T4" fmla="*/ 62 w 294"/>
                <a:gd name="T5" fmla="*/ 2 h 411"/>
                <a:gd name="T6" fmla="*/ 57 w 294"/>
                <a:gd name="T7" fmla="*/ 4 h 411"/>
                <a:gd name="T8" fmla="*/ 55 w 294"/>
                <a:gd name="T9" fmla="*/ 12 h 411"/>
                <a:gd name="T10" fmla="*/ 52 w 294"/>
                <a:gd name="T11" fmla="*/ 24 h 411"/>
                <a:gd name="T12" fmla="*/ 45 w 294"/>
                <a:gd name="T13" fmla="*/ 49 h 411"/>
                <a:gd name="T14" fmla="*/ 29 w 294"/>
                <a:gd name="T15" fmla="*/ 61 h 411"/>
                <a:gd name="T16" fmla="*/ 21 w 294"/>
                <a:gd name="T17" fmla="*/ 50 h 411"/>
                <a:gd name="T18" fmla="*/ 28 w 294"/>
                <a:gd name="T19" fmla="*/ 22 h 411"/>
                <a:gd name="T20" fmla="*/ 31 w 294"/>
                <a:gd name="T21" fmla="*/ 12 h 411"/>
                <a:gd name="T22" fmla="*/ 19 w 294"/>
                <a:gd name="T23" fmla="*/ 0 h 411"/>
                <a:gd name="T24" fmla="*/ 0 w 294"/>
                <a:gd name="T25" fmla="*/ 22 h 411"/>
                <a:gd name="T26" fmla="*/ 2 w 294"/>
                <a:gd name="T27" fmla="*/ 23 h 411"/>
                <a:gd name="T28" fmla="*/ 4 w 294"/>
                <a:gd name="T29" fmla="*/ 21 h 411"/>
                <a:gd name="T30" fmla="*/ 19 w 294"/>
                <a:gd name="T31" fmla="*/ 3 h 411"/>
                <a:gd name="T32" fmla="*/ 22 w 294"/>
                <a:gd name="T33" fmla="*/ 8 h 411"/>
                <a:gd name="T34" fmla="*/ 19 w 294"/>
                <a:gd name="T35" fmla="*/ 18 h 411"/>
                <a:gd name="T36" fmla="*/ 11 w 294"/>
                <a:gd name="T37" fmla="*/ 47 h 411"/>
                <a:gd name="T38" fmla="*/ 29 w 294"/>
                <a:gd name="T39" fmla="*/ 64 h 411"/>
                <a:gd name="T40" fmla="*/ 43 w 294"/>
                <a:gd name="T41" fmla="*/ 58 h 411"/>
                <a:gd name="T42" fmla="*/ 34 w 294"/>
                <a:gd name="T43" fmla="*/ 80 h 411"/>
                <a:gd name="T44" fmla="*/ 18 w 294"/>
                <a:gd name="T45" fmla="*/ 89 h 411"/>
                <a:gd name="T46" fmla="*/ 7 w 294"/>
                <a:gd name="T47" fmla="*/ 83 h 411"/>
                <a:gd name="T48" fmla="*/ 13 w 294"/>
                <a:gd name="T49" fmla="*/ 81 h 411"/>
                <a:gd name="T50" fmla="*/ 16 w 294"/>
                <a:gd name="T51" fmla="*/ 75 h 411"/>
                <a:gd name="T52" fmla="*/ 11 w 294"/>
                <a:gd name="T53" fmla="*/ 71 h 411"/>
                <a:gd name="T54" fmla="*/ 3 w 294"/>
                <a:gd name="T55" fmla="*/ 80 h 411"/>
                <a:gd name="T56" fmla="*/ 18 w 294"/>
                <a:gd name="T57" fmla="*/ 92 h 411"/>
                <a:gd name="T58" fmla="*/ 52 w 294"/>
                <a:gd name="T59" fmla="*/ 63 h 411"/>
                <a:gd name="T60" fmla="*/ 66 w 294"/>
                <a:gd name="T61" fmla="*/ 9 h 41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94" h="411">
                  <a:moveTo>
                    <a:pt x="292" y="40"/>
                  </a:moveTo>
                  <a:cubicBezTo>
                    <a:pt x="293" y="31"/>
                    <a:pt x="293" y="29"/>
                    <a:pt x="293" y="23"/>
                  </a:cubicBezTo>
                  <a:cubicBezTo>
                    <a:pt x="293" y="13"/>
                    <a:pt x="284" y="7"/>
                    <a:pt x="275" y="7"/>
                  </a:cubicBezTo>
                  <a:cubicBezTo>
                    <a:pt x="268" y="7"/>
                    <a:pt x="259" y="11"/>
                    <a:pt x="252" y="20"/>
                  </a:cubicBezTo>
                  <a:cubicBezTo>
                    <a:pt x="252" y="23"/>
                    <a:pt x="247" y="43"/>
                    <a:pt x="243" y="54"/>
                  </a:cubicBezTo>
                  <a:cubicBezTo>
                    <a:pt x="239" y="72"/>
                    <a:pt x="234" y="88"/>
                    <a:pt x="230" y="106"/>
                  </a:cubicBezTo>
                  <a:lnTo>
                    <a:pt x="202" y="220"/>
                  </a:lnTo>
                  <a:cubicBezTo>
                    <a:pt x="200" y="229"/>
                    <a:pt x="173" y="274"/>
                    <a:pt x="130" y="274"/>
                  </a:cubicBezTo>
                  <a:cubicBezTo>
                    <a:pt x="97" y="274"/>
                    <a:pt x="92" y="247"/>
                    <a:pt x="92" y="223"/>
                  </a:cubicBezTo>
                  <a:cubicBezTo>
                    <a:pt x="92" y="193"/>
                    <a:pt x="103" y="153"/>
                    <a:pt x="124" y="97"/>
                  </a:cubicBezTo>
                  <a:cubicBezTo>
                    <a:pt x="133" y="72"/>
                    <a:pt x="137" y="65"/>
                    <a:pt x="137" y="52"/>
                  </a:cubicBezTo>
                  <a:cubicBezTo>
                    <a:pt x="137" y="23"/>
                    <a:pt x="115" y="0"/>
                    <a:pt x="85" y="0"/>
                  </a:cubicBezTo>
                  <a:cubicBezTo>
                    <a:pt x="23" y="0"/>
                    <a:pt x="0" y="92"/>
                    <a:pt x="0" y="97"/>
                  </a:cubicBezTo>
                  <a:cubicBezTo>
                    <a:pt x="0" y="104"/>
                    <a:pt x="7" y="104"/>
                    <a:pt x="7" y="104"/>
                  </a:cubicBezTo>
                  <a:cubicBezTo>
                    <a:pt x="14" y="104"/>
                    <a:pt x="14" y="103"/>
                    <a:pt x="18" y="94"/>
                  </a:cubicBezTo>
                  <a:cubicBezTo>
                    <a:pt x="34" y="32"/>
                    <a:pt x="61" y="14"/>
                    <a:pt x="83" y="14"/>
                  </a:cubicBezTo>
                  <a:cubicBezTo>
                    <a:pt x="86" y="14"/>
                    <a:pt x="97" y="14"/>
                    <a:pt x="97" y="34"/>
                  </a:cubicBezTo>
                  <a:cubicBezTo>
                    <a:pt x="97" y="50"/>
                    <a:pt x="92" y="67"/>
                    <a:pt x="86" y="79"/>
                  </a:cubicBezTo>
                  <a:cubicBezTo>
                    <a:pt x="61" y="146"/>
                    <a:pt x="50" y="182"/>
                    <a:pt x="50" y="212"/>
                  </a:cubicBezTo>
                  <a:cubicBezTo>
                    <a:pt x="50" y="268"/>
                    <a:pt x="90" y="288"/>
                    <a:pt x="128" y="288"/>
                  </a:cubicBezTo>
                  <a:cubicBezTo>
                    <a:pt x="153" y="288"/>
                    <a:pt x="175" y="277"/>
                    <a:pt x="193" y="259"/>
                  </a:cubicBezTo>
                  <a:cubicBezTo>
                    <a:pt x="184" y="292"/>
                    <a:pt x="176" y="324"/>
                    <a:pt x="151" y="356"/>
                  </a:cubicBezTo>
                  <a:cubicBezTo>
                    <a:pt x="135" y="378"/>
                    <a:pt x="110" y="398"/>
                    <a:pt x="81" y="398"/>
                  </a:cubicBezTo>
                  <a:cubicBezTo>
                    <a:pt x="72" y="398"/>
                    <a:pt x="43" y="396"/>
                    <a:pt x="32" y="371"/>
                  </a:cubicBezTo>
                  <a:cubicBezTo>
                    <a:pt x="43" y="371"/>
                    <a:pt x="50" y="371"/>
                    <a:pt x="59" y="364"/>
                  </a:cubicBezTo>
                  <a:cubicBezTo>
                    <a:pt x="67" y="356"/>
                    <a:pt x="72" y="349"/>
                    <a:pt x="72" y="337"/>
                  </a:cubicBezTo>
                  <a:cubicBezTo>
                    <a:pt x="72" y="317"/>
                    <a:pt x="56" y="315"/>
                    <a:pt x="49" y="315"/>
                  </a:cubicBezTo>
                  <a:cubicBezTo>
                    <a:pt x="34" y="315"/>
                    <a:pt x="13" y="324"/>
                    <a:pt x="13" y="356"/>
                  </a:cubicBezTo>
                  <a:cubicBezTo>
                    <a:pt x="13" y="387"/>
                    <a:pt x="41" y="410"/>
                    <a:pt x="81" y="410"/>
                  </a:cubicBezTo>
                  <a:cubicBezTo>
                    <a:pt x="146" y="410"/>
                    <a:pt x="212" y="353"/>
                    <a:pt x="230" y="281"/>
                  </a:cubicBezTo>
                  <a:lnTo>
                    <a:pt x="292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20" name="Freeform 81"/>
            <p:cNvSpPr>
              <a:spLocks noChangeArrowheads="1"/>
            </p:cNvSpPr>
            <p:nvPr/>
          </p:nvSpPr>
          <p:spPr bwMode="auto">
            <a:xfrm>
              <a:off x="1388" y="3093"/>
              <a:ext cx="46" cy="68"/>
            </a:xfrm>
            <a:custGeom>
              <a:avLst/>
              <a:gdLst>
                <a:gd name="T0" fmla="*/ 22 w 206"/>
                <a:gd name="T1" fmla="*/ 33 h 305"/>
                <a:gd name="T2" fmla="*/ 35 w 206"/>
                <a:gd name="T3" fmla="*/ 49 h 305"/>
                <a:gd name="T4" fmla="*/ 22 w 206"/>
                <a:gd name="T5" fmla="*/ 65 h 305"/>
                <a:gd name="T6" fmla="*/ 5 w 206"/>
                <a:gd name="T7" fmla="*/ 58 h 305"/>
                <a:gd name="T8" fmla="*/ 11 w 206"/>
                <a:gd name="T9" fmla="*/ 52 h 305"/>
                <a:gd name="T10" fmla="*/ 6 w 206"/>
                <a:gd name="T11" fmla="*/ 47 h 305"/>
                <a:gd name="T12" fmla="*/ 0 w 206"/>
                <a:gd name="T13" fmla="*/ 53 h 305"/>
                <a:gd name="T14" fmla="*/ 23 w 206"/>
                <a:gd name="T15" fmla="*/ 68 h 305"/>
                <a:gd name="T16" fmla="*/ 46 w 206"/>
                <a:gd name="T17" fmla="*/ 49 h 305"/>
                <a:gd name="T18" fmla="*/ 29 w 206"/>
                <a:gd name="T19" fmla="*/ 31 h 305"/>
                <a:gd name="T20" fmla="*/ 43 w 206"/>
                <a:gd name="T21" fmla="*/ 14 h 305"/>
                <a:gd name="T22" fmla="*/ 23 w 206"/>
                <a:gd name="T23" fmla="*/ 0 h 305"/>
                <a:gd name="T24" fmla="*/ 3 w 206"/>
                <a:gd name="T25" fmla="*/ 13 h 305"/>
                <a:gd name="T26" fmla="*/ 8 w 206"/>
                <a:gd name="T27" fmla="*/ 19 h 305"/>
                <a:gd name="T28" fmla="*/ 13 w 206"/>
                <a:gd name="T29" fmla="*/ 14 h 305"/>
                <a:gd name="T30" fmla="*/ 8 w 206"/>
                <a:gd name="T31" fmla="*/ 8 h 305"/>
                <a:gd name="T32" fmla="*/ 23 w 206"/>
                <a:gd name="T33" fmla="*/ 3 h 305"/>
                <a:gd name="T34" fmla="*/ 33 w 206"/>
                <a:gd name="T35" fmla="*/ 14 h 305"/>
                <a:gd name="T36" fmla="*/ 29 w 206"/>
                <a:gd name="T37" fmla="*/ 26 h 305"/>
                <a:gd name="T38" fmla="*/ 18 w 206"/>
                <a:gd name="T39" fmla="*/ 30 h 305"/>
                <a:gd name="T40" fmla="*/ 15 w 206"/>
                <a:gd name="T41" fmla="*/ 30 h 305"/>
                <a:gd name="T42" fmla="*/ 14 w 206"/>
                <a:gd name="T43" fmla="*/ 31 h 305"/>
                <a:gd name="T44" fmla="*/ 17 w 206"/>
                <a:gd name="T45" fmla="*/ 33 h 305"/>
                <a:gd name="T46" fmla="*/ 22 w 206"/>
                <a:gd name="T47" fmla="*/ 33 h 30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06" h="305">
                  <a:moveTo>
                    <a:pt x="97" y="148"/>
                  </a:moveTo>
                  <a:cubicBezTo>
                    <a:pt x="133" y="148"/>
                    <a:pt x="158" y="171"/>
                    <a:pt x="158" y="220"/>
                  </a:cubicBezTo>
                  <a:cubicBezTo>
                    <a:pt x="158" y="274"/>
                    <a:pt x="126" y="290"/>
                    <a:pt x="99" y="290"/>
                  </a:cubicBezTo>
                  <a:cubicBezTo>
                    <a:pt x="81" y="290"/>
                    <a:pt x="43" y="286"/>
                    <a:pt x="23" y="259"/>
                  </a:cubicBezTo>
                  <a:cubicBezTo>
                    <a:pt x="45" y="259"/>
                    <a:pt x="50" y="243"/>
                    <a:pt x="50" y="234"/>
                  </a:cubicBezTo>
                  <a:cubicBezTo>
                    <a:pt x="50" y="220"/>
                    <a:pt x="40" y="211"/>
                    <a:pt x="25" y="211"/>
                  </a:cubicBezTo>
                  <a:cubicBezTo>
                    <a:pt x="13" y="211"/>
                    <a:pt x="0" y="218"/>
                    <a:pt x="0" y="236"/>
                  </a:cubicBezTo>
                  <a:cubicBezTo>
                    <a:pt x="0" y="277"/>
                    <a:pt x="47" y="304"/>
                    <a:pt x="101" y="304"/>
                  </a:cubicBezTo>
                  <a:cubicBezTo>
                    <a:pt x="162" y="304"/>
                    <a:pt x="205" y="263"/>
                    <a:pt x="205" y="220"/>
                  </a:cubicBezTo>
                  <a:cubicBezTo>
                    <a:pt x="205" y="184"/>
                    <a:pt x="176" y="149"/>
                    <a:pt x="128" y="139"/>
                  </a:cubicBezTo>
                  <a:cubicBezTo>
                    <a:pt x="175" y="122"/>
                    <a:pt x="191" y="88"/>
                    <a:pt x="191" y="61"/>
                  </a:cubicBezTo>
                  <a:cubicBezTo>
                    <a:pt x="191" y="27"/>
                    <a:pt x="151" y="0"/>
                    <a:pt x="101" y="0"/>
                  </a:cubicBezTo>
                  <a:cubicBezTo>
                    <a:pt x="52" y="0"/>
                    <a:pt x="14" y="23"/>
                    <a:pt x="14" y="59"/>
                  </a:cubicBezTo>
                  <a:cubicBezTo>
                    <a:pt x="14" y="76"/>
                    <a:pt x="23" y="83"/>
                    <a:pt x="38" y="83"/>
                  </a:cubicBezTo>
                  <a:cubicBezTo>
                    <a:pt x="50" y="83"/>
                    <a:pt x="59" y="74"/>
                    <a:pt x="59" y="61"/>
                  </a:cubicBezTo>
                  <a:cubicBezTo>
                    <a:pt x="59" y="47"/>
                    <a:pt x="50" y="38"/>
                    <a:pt x="38" y="38"/>
                  </a:cubicBezTo>
                  <a:cubicBezTo>
                    <a:pt x="52" y="18"/>
                    <a:pt x="83" y="13"/>
                    <a:pt x="101" y="13"/>
                  </a:cubicBezTo>
                  <a:cubicBezTo>
                    <a:pt x="121" y="13"/>
                    <a:pt x="148" y="23"/>
                    <a:pt x="148" y="61"/>
                  </a:cubicBezTo>
                  <a:cubicBezTo>
                    <a:pt x="148" y="81"/>
                    <a:pt x="142" y="101"/>
                    <a:pt x="130" y="115"/>
                  </a:cubicBezTo>
                  <a:cubicBezTo>
                    <a:pt x="115" y="131"/>
                    <a:pt x="103" y="133"/>
                    <a:pt x="81" y="133"/>
                  </a:cubicBezTo>
                  <a:cubicBezTo>
                    <a:pt x="70" y="135"/>
                    <a:pt x="68" y="135"/>
                    <a:pt x="67" y="135"/>
                  </a:cubicBezTo>
                  <a:cubicBezTo>
                    <a:pt x="65" y="135"/>
                    <a:pt x="61" y="135"/>
                    <a:pt x="61" y="140"/>
                  </a:cubicBezTo>
                  <a:cubicBezTo>
                    <a:pt x="61" y="148"/>
                    <a:pt x="67" y="148"/>
                    <a:pt x="74" y="148"/>
                  </a:cubicBezTo>
                  <a:lnTo>
                    <a:pt x="97" y="14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21" name="Freeform 82"/>
            <p:cNvSpPr>
              <a:spLocks noChangeArrowheads="1"/>
            </p:cNvSpPr>
            <p:nvPr/>
          </p:nvSpPr>
          <p:spPr bwMode="auto">
            <a:xfrm>
              <a:off x="1603" y="3043"/>
              <a:ext cx="47" cy="95"/>
            </a:xfrm>
            <a:custGeom>
              <a:avLst/>
              <a:gdLst>
                <a:gd name="T0" fmla="*/ 29 w 212"/>
                <a:gd name="T1" fmla="*/ 4 h 424"/>
                <a:gd name="T2" fmla="*/ 26 w 212"/>
                <a:gd name="T3" fmla="*/ 0 h 424"/>
                <a:gd name="T4" fmla="*/ 0 w 212"/>
                <a:gd name="T5" fmla="*/ 9 h 424"/>
                <a:gd name="T6" fmla="*/ 0 w 212"/>
                <a:gd name="T7" fmla="*/ 14 h 424"/>
                <a:gd name="T8" fmla="*/ 18 w 212"/>
                <a:gd name="T9" fmla="*/ 10 h 424"/>
                <a:gd name="T10" fmla="*/ 18 w 212"/>
                <a:gd name="T11" fmla="*/ 84 h 424"/>
                <a:gd name="T12" fmla="*/ 5 w 212"/>
                <a:gd name="T13" fmla="*/ 90 h 424"/>
                <a:gd name="T14" fmla="*/ 1 w 212"/>
                <a:gd name="T15" fmla="*/ 90 h 424"/>
                <a:gd name="T16" fmla="*/ 1 w 212"/>
                <a:gd name="T17" fmla="*/ 95 h 424"/>
                <a:gd name="T18" fmla="*/ 24 w 212"/>
                <a:gd name="T19" fmla="*/ 94 h 424"/>
                <a:gd name="T20" fmla="*/ 47 w 212"/>
                <a:gd name="T21" fmla="*/ 95 h 424"/>
                <a:gd name="T22" fmla="*/ 47 w 212"/>
                <a:gd name="T23" fmla="*/ 90 h 424"/>
                <a:gd name="T24" fmla="*/ 42 w 212"/>
                <a:gd name="T25" fmla="*/ 90 h 424"/>
                <a:gd name="T26" fmla="*/ 29 w 212"/>
                <a:gd name="T27" fmla="*/ 84 h 424"/>
                <a:gd name="T28" fmla="*/ 29 w 212"/>
                <a:gd name="T29" fmla="*/ 4 h 4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2" h="424">
                  <a:moveTo>
                    <a:pt x="131" y="16"/>
                  </a:moveTo>
                  <a:cubicBezTo>
                    <a:pt x="131" y="2"/>
                    <a:pt x="131" y="0"/>
                    <a:pt x="117" y="0"/>
                  </a:cubicBezTo>
                  <a:cubicBezTo>
                    <a:pt x="77" y="41"/>
                    <a:pt x="20" y="41"/>
                    <a:pt x="0" y="41"/>
                  </a:cubicBezTo>
                  <a:lnTo>
                    <a:pt x="0" y="61"/>
                  </a:lnTo>
                  <a:cubicBezTo>
                    <a:pt x="13" y="61"/>
                    <a:pt x="50" y="61"/>
                    <a:pt x="83" y="43"/>
                  </a:cubicBezTo>
                  <a:lnTo>
                    <a:pt x="83" y="373"/>
                  </a:lnTo>
                  <a:cubicBezTo>
                    <a:pt x="83" y="396"/>
                    <a:pt x="81" y="403"/>
                    <a:pt x="23" y="403"/>
                  </a:cubicBezTo>
                  <a:lnTo>
                    <a:pt x="4" y="403"/>
                  </a:lnTo>
                  <a:lnTo>
                    <a:pt x="4" y="423"/>
                  </a:lnTo>
                  <a:cubicBezTo>
                    <a:pt x="27" y="421"/>
                    <a:pt x="81" y="421"/>
                    <a:pt x="108" y="421"/>
                  </a:cubicBezTo>
                  <a:cubicBezTo>
                    <a:pt x="133" y="421"/>
                    <a:pt x="189" y="421"/>
                    <a:pt x="211" y="423"/>
                  </a:cubicBezTo>
                  <a:lnTo>
                    <a:pt x="211" y="403"/>
                  </a:lnTo>
                  <a:lnTo>
                    <a:pt x="191" y="403"/>
                  </a:lnTo>
                  <a:cubicBezTo>
                    <a:pt x="133" y="403"/>
                    <a:pt x="131" y="396"/>
                    <a:pt x="131" y="373"/>
                  </a:cubicBezTo>
                  <a:lnTo>
                    <a:pt x="131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22" name="Freeform 83"/>
            <p:cNvSpPr>
              <a:spLocks noChangeArrowheads="1"/>
            </p:cNvSpPr>
            <p:nvPr/>
          </p:nvSpPr>
          <p:spPr bwMode="auto">
            <a:xfrm>
              <a:off x="1014" y="3295"/>
              <a:ext cx="15" cy="15"/>
            </a:xfrm>
            <a:custGeom>
              <a:avLst/>
              <a:gdLst>
                <a:gd name="T0" fmla="*/ 15 w 69"/>
                <a:gd name="T1" fmla="*/ 7 h 69"/>
                <a:gd name="T2" fmla="*/ 7 w 69"/>
                <a:gd name="T3" fmla="*/ 0 h 69"/>
                <a:gd name="T4" fmla="*/ 0 w 69"/>
                <a:gd name="T5" fmla="*/ 7 h 69"/>
                <a:gd name="T6" fmla="*/ 7 w 69"/>
                <a:gd name="T7" fmla="*/ 15 h 69"/>
                <a:gd name="T8" fmla="*/ 15 w 69"/>
                <a:gd name="T9" fmla="*/ 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69">
                  <a:moveTo>
                    <a:pt x="68" y="34"/>
                  </a:moveTo>
                  <a:cubicBezTo>
                    <a:pt x="68" y="16"/>
                    <a:pt x="54" y="0"/>
                    <a:pt x="34" y="0"/>
                  </a:cubicBezTo>
                  <a:cubicBezTo>
                    <a:pt x="16" y="0"/>
                    <a:pt x="0" y="16"/>
                    <a:pt x="0" y="34"/>
                  </a:cubicBezTo>
                  <a:cubicBezTo>
                    <a:pt x="0" y="54"/>
                    <a:pt x="16" y="68"/>
                    <a:pt x="34" y="68"/>
                  </a:cubicBezTo>
                  <a:cubicBezTo>
                    <a:pt x="54" y="68"/>
                    <a:pt x="68" y="54"/>
                    <a:pt x="68" y="3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23" name="Freeform 84"/>
            <p:cNvSpPr>
              <a:spLocks noChangeArrowheads="1"/>
            </p:cNvSpPr>
            <p:nvPr/>
          </p:nvSpPr>
          <p:spPr bwMode="auto">
            <a:xfrm>
              <a:off x="1077" y="3295"/>
              <a:ext cx="15" cy="15"/>
            </a:xfrm>
            <a:custGeom>
              <a:avLst/>
              <a:gdLst>
                <a:gd name="T0" fmla="*/ 15 w 69"/>
                <a:gd name="T1" fmla="*/ 7 h 69"/>
                <a:gd name="T2" fmla="*/ 7 w 69"/>
                <a:gd name="T3" fmla="*/ 0 h 69"/>
                <a:gd name="T4" fmla="*/ 0 w 69"/>
                <a:gd name="T5" fmla="*/ 7 h 69"/>
                <a:gd name="T6" fmla="*/ 7 w 69"/>
                <a:gd name="T7" fmla="*/ 15 h 69"/>
                <a:gd name="T8" fmla="*/ 15 w 69"/>
                <a:gd name="T9" fmla="*/ 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69">
                  <a:moveTo>
                    <a:pt x="68" y="34"/>
                  </a:moveTo>
                  <a:cubicBezTo>
                    <a:pt x="68" y="16"/>
                    <a:pt x="54" y="0"/>
                    <a:pt x="34" y="0"/>
                  </a:cubicBezTo>
                  <a:cubicBezTo>
                    <a:pt x="16" y="0"/>
                    <a:pt x="0" y="16"/>
                    <a:pt x="0" y="34"/>
                  </a:cubicBezTo>
                  <a:cubicBezTo>
                    <a:pt x="0" y="54"/>
                    <a:pt x="16" y="68"/>
                    <a:pt x="34" y="68"/>
                  </a:cubicBezTo>
                  <a:cubicBezTo>
                    <a:pt x="54" y="68"/>
                    <a:pt x="68" y="54"/>
                    <a:pt x="68" y="3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24" name="Freeform 85"/>
            <p:cNvSpPr>
              <a:spLocks noChangeArrowheads="1"/>
            </p:cNvSpPr>
            <p:nvPr/>
          </p:nvSpPr>
          <p:spPr bwMode="auto">
            <a:xfrm>
              <a:off x="1141" y="3295"/>
              <a:ext cx="15" cy="15"/>
            </a:xfrm>
            <a:custGeom>
              <a:avLst/>
              <a:gdLst>
                <a:gd name="T0" fmla="*/ 15 w 69"/>
                <a:gd name="T1" fmla="*/ 7 h 69"/>
                <a:gd name="T2" fmla="*/ 7 w 69"/>
                <a:gd name="T3" fmla="*/ 0 h 69"/>
                <a:gd name="T4" fmla="*/ 0 w 69"/>
                <a:gd name="T5" fmla="*/ 7 h 69"/>
                <a:gd name="T6" fmla="*/ 7 w 69"/>
                <a:gd name="T7" fmla="*/ 15 h 69"/>
                <a:gd name="T8" fmla="*/ 15 w 69"/>
                <a:gd name="T9" fmla="*/ 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69">
                  <a:moveTo>
                    <a:pt x="68" y="34"/>
                  </a:moveTo>
                  <a:cubicBezTo>
                    <a:pt x="68" y="16"/>
                    <a:pt x="54" y="0"/>
                    <a:pt x="34" y="0"/>
                  </a:cubicBezTo>
                  <a:cubicBezTo>
                    <a:pt x="16" y="0"/>
                    <a:pt x="0" y="16"/>
                    <a:pt x="0" y="34"/>
                  </a:cubicBezTo>
                  <a:cubicBezTo>
                    <a:pt x="0" y="54"/>
                    <a:pt x="16" y="68"/>
                    <a:pt x="34" y="68"/>
                  </a:cubicBezTo>
                  <a:cubicBezTo>
                    <a:pt x="54" y="68"/>
                    <a:pt x="68" y="54"/>
                    <a:pt x="68" y="3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25" name="Freeform 86"/>
            <p:cNvSpPr>
              <a:spLocks noChangeArrowheads="1"/>
            </p:cNvSpPr>
            <p:nvPr/>
          </p:nvSpPr>
          <p:spPr bwMode="auto">
            <a:xfrm>
              <a:off x="1663" y="2674"/>
              <a:ext cx="47" cy="258"/>
            </a:xfrm>
            <a:custGeom>
              <a:avLst/>
              <a:gdLst>
                <a:gd name="T0" fmla="*/ 37 w 213"/>
                <a:gd name="T1" fmla="*/ 258 h 1140"/>
                <a:gd name="T2" fmla="*/ 47 w 213"/>
                <a:gd name="T3" fmla="*/ 258 h 1140"/>
                <a:gd name="T4" fmla="*/ 47 w 213"/>
                <a:gd name="T5" fmla="*/ 0 h 1140"/>
                <a:gd name="T6" fmla="*/ 0 w 213"/>
                <a:gd name="T7" fmla="*/ 0 h 1140"/>
                <a:gd name="T8" fmla="*/ 0 w 213"/>
                <a:gd name="T9" fmla="*/ 10 h 1140"/>
                <a:gd name="T10" fmla="*/ 37 w 213"/>
                <a:gd name="T11" fmla="*/ 10 h 1140"/>
                <a:gd name="T12" fmla="*/ 37 w 213"/>
                <a:gd name="T13" fmla="*/ 258 h 1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3" h="1140">
                  <a:moveTo>
                    <a:pt x="169" y="1139"/>
                  </a:moveTo>
                  <a:lnTo>
                    <a:pt x="212" y="1139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69" y="43"/>
                  </a:lnTo>
                  <a:lnTo>
                    <a:pt x="169" y="113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26" name="Freeform 87"/>
            <p:cNvSpPr>
              <a:spLocks noChangeArrowheads="1"/>
            </p:cNvSpPr>
            <p:nvPr/>
          </p:nvSpPr>
          <p:spPr bwMode="auto">
            <a:xfrm>
              <a:off x="1701" y="2932"/>
              <a:ext cx="9" cy="86"/>
            </a:xfrm>
            <a:custGeom>
              <a:avLst/>
              <a:gdLst>
                <a:gd name="T0" fmla="*/ 0 w 46"/>
                <a:gd name="T1" fmla="*/ 86 h 384"/>
                <a:gd name="T2" fmla="*/ 9 w 46"/>
                <a:gd name="T3" fmla="*/ 86 h 384"/>
                <a:gd name="T4" fmla="*/ 9 w 46"/>
                <a:gd name="T5" fmla="*/ 0 h 384"/>
                <a:gd name="T6" fmla="*/ 0 w 46"/>
                <a:gd name="T7" fmla="*/ 0 h 384"/>
                <a:gd name="T8" fmla="*/ 0 w 46"/>
                <a:gd name="T9" fmla="*/ 8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384">
                  <a:moveTo>
                    <a:pt x="0" y="383"/>
                  </a:moveTo>
                  <a:lnTo>
                    <a:pt x="45" y="383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38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27" name="Freeform 88"/>
            <p:cNvSpPr>
              <a:spLocks noChangeArrowheads="1"/>
            </p:cNvSpPr>
            <p:nvPr/>
          </p:nvSpPr>
          <p:spPr bwMode="auto">
            <a:xfrm>
              <a:off x="1701" y="3018"/>
              <a:ext cx="9" cy="86"/>
            </a:xfrm>
            <a:custGeom>
              <a:avLst/>
              <a:gdLst>
                <a:gd name="T0" fmla="*/ 0 w 46"/>
                <a:gd name="T1" fmla="*/ 86 h 384"/>
                <a:gd name="T2" fmla="*/ 9 w 46"/>
                <a:gd name="T3" fmla="*/ 86 h 384"/>
                <a:gd name="T4" fmla="*/ 9 w 46"/>
                <a:gd name="T5" fmla="*/ 0 h 384"/>
                <a:gd name="T6" fmla="*/ 0 w 46"/>
                <a:gd name="T7" fmla="*/ 0 h 384"/>
                <a:gd name="T8" fmla="*/ 0 w 46"/>
                <a:gd name="T9" fmla="*/ 8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384">
                  <a:moveTo>
                    <a:pt x="0" y="383"/>
                  </a:moveTo>
                  <a:lnTo>
                    <a:pt x="45" y="383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38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28" name="Freeform 89"/>
            <p:cNvSpPr>
              <a:spLocks noChangeArrowheads="1"/>
            </p:cNvSpPr>
            <p:nvPr/>
          </p:nvSpPr>
          <p:spPr bwMode="auto">
            <a:xfrm>
              <a:off x="1663" y="3104"/>
              <a:ext cx="47" cy="258"/>
            </a:xfrm>
            <a:custGeom>
              <a:avLst/>
              <a:gdLst>
                <a:gd name="T0" fmla="*/ 37 w 213"/>
                <a:gd name="T1" fmla="*/ 248 h 1140"/>
                <a:gd name="T2" fmla="*/ 0 w 213"/>
                <a:gd name="T3" fmla="*/ 248 h 1140"/>
                <a:gd name="T4" fmla="*/ 0 w 213"/>
                <a:gd name="T5" fmla="*/ 258 h 1140"/>
                <a:gd name="T6" fmla="*/ 47 w 213"/>
                <a:gd name="T7" fmla="*/ 258 h 1140"/>
                <a:gd name="T8" fmla="*/ 47 w 213"/>
                <a:gd name="T9" fmla="*/ 0 h 1140"/>
                <a:gd name="T10" fmla="*/ 37 w 213"/>
                <a:gd name="T11" fmla="*/ 0 h 1140"/>
                <a:gd name="T12" fmla="*/ 37 w 213"/>
                <a:gd name="T13" fmla="*/ 248 h 1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3" h="1140">
                  <a:moveTo>
                    <a:pt x="169" y="1096"/>
                  </a:moveTo>
                  <a:lnTo>
                    <a:pt x="0" y="1096"/>
                  </a:lnTo>
                  <a:lnTo>
                    <a:pt x="0" y="1139"/>
                  </a:lnTo>
                  <a:lnTo>
                    <a:pt x="212" y="1139"/>
                  </a:lnTo>
                  <a:lnTo>
                    <a:pt x="212" y="0"/>
                  </a:lnTo>
                  <a:lnTo>
                    <a:pt x="169" y="0"/>
                  </a:lnTo>
                  <a:lnTo>
                    <a:pt x="169" y="109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29" name="Freeform 90"/>
            <p:cNvSpPr>
              <a:spLocks noChangeArrowheads="1"/>
            </p:cNvSpPr>
            <p:nvPr/>
          </p:nvSpPr>
          <p:spPr bwMode="auto">
            <a:xfrm>
              <a:off x="1828" y="2674"/>
              <a:ext cx="47" cy="258"/>
            </a:xfrm>
            <a:custGeom>
              <a:avLst/>
              <a:gdLst>
                <a:gd name="T0" fmla="*/ 0 w 213"/>
                <a:gd name="T1" fmla="*/ 258 h 1140"/>
                <a:gd name="T2" fmla="*/ 9 w 213"/>
                <a:gd name="T3" fmla="*/ 258 h 1140"/>
                <a:gd name="T4" fmla="*/ 9 w 213"/>
                <a:gd name="T5" fmla="*/ 10 h 1140"/>
                <a:gd name="T6" fmla="*/ 47 w 213"/>
                <a:gd name="T7" fmla="*/ 10 h 1140"/>
                <a:gd name="T8" fmla="*/ 47 w 213"/>
                <a:gd name="T9" fmla="*/ 0 h 1140"/>
                <a:gd name="T10" fmla="*/ 0 w 213"/>
                <a:gd name="T11" fmla="*/ 0 h 1140"/>
                <a:gd name="T12" fmla="*/ 0 w 213"/>
                <a:gd name="T13" fmla="*/ 258 h 1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3" h="1140">
                  <a:moveTo>
                    <a:pt x="0" y="1139"/>
                  </a:moveTo>
                  <a:lnTo>
                    <a:pt x="43" y="1139"/>
                  </a:lnTo>
                  <a:lnTo>
                    <a:pt x="43" y="43"/>
                  </a:lnTo>
                  <a:lnTo>
                    <a:pt x="212" y="43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113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30" name="Freeform 91"/>
            <p:cNvSpPr>
              <a:spLocks noChangeArrowheads="1"/>
            </p:cNvSpPr>
            <p:nvPr/>
          </p:nvSpPr>
          <p:spPr bwMode="auto">
            <a:xfrm>
              <a:off x="1828" y="2932"/>
              <a:ext cx="9" cy="86"/>
            </a:xfrm>
            <a:custGeom>
              <a:avLst/>
              <a:gdLst>
                <a:gd name="T0" fmla="*/ 0 w 46"/>
                <a:gd name="T1" fmla="*/ 86 h 384"/>
                <a:gd name="T2" fmla="*/ 9 w 46"/>
                <a:gd name="T3" fmla="*/ 86 h 384"/>
                <a:gd name="T4" fmla="*/ 9 w 46"/>
                <a:gd name="T5" fmla="*/ 0 h 384"/>
                <a:gd name="T6" fmla="*/ 0 w 46"/>
                <a:gd name="T7" fmla="*/ 0 h 384"/>
                <a:gd name="T8" fmla="*/ 0 w 46"/>
                <a:gd name="T9" fmla="*/ 8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384">
                  <a:moveTo>
                    <a:pt x="0" y="383"/>
                  </a:moveTo>
                  <a:lnTo>
                    <a:pt x="45" y="383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38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31" name="Freeform 92"/>
            <p:cNvSpPr>
              <a:spLocks noChangeArrowheads="1"/>
            </p:cNvSpPr>
            <p:nvPr/>
          </p:nvSpPr>
          <p:spPr bwMode="auto">
            <a:xfrm>
              <a:off x="1828" y="3018"/>
              <a:ext cx="9" cy="86"/>
            </a:xfrm>
            <a:custGeom>
              <a:avLst/>
              <a:gdLst>
                <a:gd name="T0" fmla="*/ 0 w 46"/>
                <a:gd name="T1" fmla="*/ 86 h 384"/>
                <a:gd name="T2" fmla="*/ 9 w 46"/>
                <a:gd name="T3" fmla="*/ 86 h 384"/>
                <a:gd name="T4" fmla="*/ 9 w 46"/>
                <a:gd name="T5" fmla="*/ 0 h 384"/>
                <a:gd name="T6" fmla="*/ 0 w 46"/>
                <a:gd name="T7" fmla="*/ 0 h 384"/>
                <a:gd name="T8" fmla="*/ 0 w 46"/>
                <a:gd name="T9" fmla="*/ 8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384">
                  <a:moveTo>
                    <a:pt x="0" y="383"/>
                  </a:moveTo>
                  <a:lnTo>
                    <a:pt x="45" y="383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38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32" name="Freeform 93"/>
            <p:cNvSpPr>
              <a:spLocks noChangeArrowheads="1"/>
            </p:cNvSpPr>
            <p:nvPr/>
          </p:nvSpPr>
          <p:spPr bwMode="auto">
            <a:xfrm>
              <a:off x="1828" y="3104"/>
              <a:ext cx="47" cy="258"/>
            </a:xfrm>
            <a:custGeom>
              <a:avLst/>
              <a:gdLst>
                <a:gd name="T0" fmla="*/ 0 w 213"/>
                <a:gd name="T1" fmla="*/ 258 h 1140"/>
                <a:gd name="T2" fmla="*/ 47 w 213"/>
                <a:gd name="T3" fmla="*/ 258 h 1140"/>
                <a:gd name="T4" fmla="*/ 47 w 213"/>
                <a:gd name="T5" fmla="*/ 248 h 1140"/>
                <a:gd name="T6" fmla="*/ 9 w 213"/>
                <a:gd name="T7" fmla="*/ 248 h 1140"/>
                <a:gd name="T8" fmla="*/ 9 w 213"/>
                <a:gd name="T9" fmla="*/ 0 h 1140"/>
                <a:gd name="T10" fmla="*/ 0 w 213"/>
                <a:gd name="T11" fmla="*/ 0 h 1140"/>
                <a:gd name="T12" fmla="*/ 0 w 213"/>
                <a:gd name="T13" fmla="*/ 258 h 1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3" h="1140">
                  <a:moveTo>
                    <a:pt x="0" y="1139"/>
                  </a:moveTo>
                  <a:lnTo>
                    <a:pt x="212" y="1139"/>
                  </a:lnTo>
                  <a:lnTo>
                    <a:pt x="212" y="1096"/>
                  </a:lnTo>
                  <a:lnTo>
                    <a:pt x="43" y="1096"/>
                  </a:lnTo>
                  <a:lnTo>
                    <a:pt x="43" y="0"/>
                  </a:lnTo>
                  <a:lnTo>
                    <a:pt x="0" y="0"/>
                  </a:lnTo>
                  <a:lnTo>
                    <a:pt x="0" y="113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33" name="Freeform 94"/>
            <p:cNvSpPr>
              <a:spLocks noChangeArrowheads="1"/>
            </p:cNvSpPr>
            <p:nvPr/>
          </p:nvSpPr>
          <p:spPr bwMode="auto">
            <a:xfrm>
              <a:off x="1904" y="2731"/>
              <a:ext cx="55" cy="65"/>
            </a:xfrm>
            <a:custGeom>
              <a:avLst/>
              <a:gdLst>
                <a:gd name="T0" fmla="*/ 50 w 249"/>
                <a:gd name="T1" fmla="*/ 9 h 289"/>
                <a:gd name="T2" fmla="*/ 44 w 249"/>
                <a:gd name="T3" fmla="*/ 11 h 289"/>
                <a:gd name="T4" fmla="*/ 41 w 249"/>
                <a:gd name="T5" fmla="*/ 17 h 289"/>
                <a:gd name="T6" fmla="*/ 47 w 249"/>
                <a:gd name="T7" fmla="*/ 21 h 289"/>
                <a:gd name="T8" fmla="*/ 55 w 249"/>
                <a:gd name="T9" fmla="*/ 12 h 289"/>
                <a:gd name="T10" fmla="*/ 38 w 249"/>
                <a:gd name="T11" fmla="*/ 0 h 289"/>
                <a:gd name="T12" fmla="*/ 0 w 249"/>
                <a:gd name="T13" fmla="*/ 40 h 289"/>
                <a:gd name="T14" fmla="*/ 23 w 249"/>
                <a:gd name="T15" fmla="*/ 65 h 289"/>
                <a:gd name="T16" fmla="*/ 55 w 249"/>
                <a:gd name="T17" fmla="*/ 48 h 289"/>
                <a:gd name="T18" fmla="*/ 53 w 249"/>
                <a:gd name="T19" fmla="*/ 46 h 289"/>
                <a:gd name="T20" fmla="*/ 51 w 249"/>
                <a:gd name="T21" fmla="*/ 47 h 289"/>
                <a:gd name="T22" fmla="*/ 23 w 249"/>
                <a:gd name="T23" fmla="*/ 62 h 289"/>
                <a:gd name="T24" fmla="*/ 10 w 249"/>
                <a:gd name="T25" fmla="*/ 46 h 289"/>
                <a:gd name="T26" fmla="*/ 18 w 249"/>
                <a:gd name="T27" fmla="*/ 17 h 289"/>
                <a:gd name="T28" fmla="*/ 38 w 249"/>
                <a:gd name="T29" fmla="*/ 3 h 289"/>
                <a:gd name="T30" fmla="*/ 50 w 249"/>
                <a:gd name="T31" fmla="*/ 9 h 2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49" h="289">
                  <a:moveTo>
                    <a:pt x="227" y="40"/>
                  </a:moveTo>
                  <a:cubicBezTo>
                    <a:pt x="216" y="40"/>
                    <a:pt x="207" y="40"/>
                    <a:pt x="198" y="49"/>
                  </a:cubicBezTo>
                  <a:cubicBezTo>
                    <a:pt x="187" y="58"/>
                    <a:pt x="187" y="68"/>
                    <a:pt x="187" y="74"/>
                  </a:cubicBezTo>
                  <a:cubicBezTo>
                    <a:pt x="187" y="88"/>
                    <a:pt x="198" y="95"/>
                    <a:pt x="211" y="95"/>
                  </a:cubicBezTo>
                  <a:cubicBezTo>
                    <a:pt x="229" y="95"/>
                    <a:pt x="247" y="81"/>
                    <a:pt x="247" y="54"/>
                  </a:cubicBezTo>
                  <a:cubicBezTo>
                    <a:pt x="247" y="23"/>
                    <a:pt x="216" y="0"/>
                    <a:pt x="171" y="0"/>
                  </a:cubicBezTo>
                  <a:cubicBezTo>
                    <a:pt x="85" y="0"/>
                    <a:pt x="0" y="92"/>
                    <a:pt x="0" y="180"/>
                  </a:cubicBezTo>
                  <a:cubicBezTo>
                    <a:pt x="0" y="238"/>
                    <a:pt x="38" y="288"/>
                    <a:pt x="103" y="288"/>
                  </a:cubicBezTo>
                  <a:cubicBezTo>
                    <a:pt x="194" y="288"/>
                    <a:pt x="248" y="221"/>
                    <a:pt x="248" y="212"/>
                  </a:cubicBezTo>
                  <a:cubicBezTo>
                    <a:pt x="248" y="209"/>
                    <a:pt x="245" y="205"/>
                    <a:pt x="239" y="205"/>
                  </a:cubicBezTo>
                  <a:cubicBezTo>
                    <a:pt x="238" y="205"/>
                    <a:pt x="236" y="207"/>
                    <a:pt x="232" y="211"/>
                  </a:cubicBezTo>
                  <a:cubicBezTo>
                    <a:pt x="182" y="274"/>
                    <a:pt x="112" y="274"/>
                    <a:pt x="104" y="274"/>
                  </a:cubicBezTo>
                  <a:cubicBezTo>
                    <a:pt x="65" y="274"/>
                    <a:pt x="47" y="243"/>
                    <a:pt x="47" y="205"/>
                  </a:cubicBezTo>
                  <a:cubicBezTo>
                    <a:pt x="47" y="178"/>
                    <a:pt x="59" y="117"/>
                    <a:pt x="81" y="77"/>
                  </a:cubicBezTo>
                  <a:cubicBezTo>
                    <a:pt x="101" y="41"/>
                    <a:pt x="137" y="14"/>
                    <a:pt x="171" y="14"/>
                  </a:cubicBezTo>
                  <a:cubicBezTo>
                    <a:pt x="193" y="14"/>
                    <a:pt x="218" y="22"/>
                    <a:pt x="227" y="4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34" name="Freeform 95"/>
            <p:cNvSpPr>
              <a:spLocks noChangeArrowheads="1"/>
            </p:cNvSpPr>
            <p:nvPr/>
          </p:nvSpPr>
          <p:spPr bwMode="auto">
            <a:xfrm>
              <a:off x="1970" y="2749"/>
              <a:ext cx="36" cy="66"/>
            </a:xfrm>
            <a:custGeom>
              <a:avLst/>
              <a:gdLst>
                <a:gd name="T0" fmla="*/ 22 w 165"/>
                <a:gd name="T1" fmla="*/ 3 h 296"/>
                <a:gd name="T2" fmla="*/ 19 w 165"/>
                <a:gd name="T3" fmla="*/ 0 h 296"/>
                <a:gd name="T4" fmla="*/ 0 w 165"/>
                <a:gd name="T5" fmla="*/ 6 h 296"/>
                <a:gd name="T6" fmla="*/ 0 w 165"/>
                <a:gd name="T7" fmla="*/ 10 h 296"/>
                <a:gd name="T8" fmla="*/ 14 w 165"/>
                <a:gd name="T9" fmla="*/ 7 h 296"/>
                <a:gd name="T10" fmla="*/ 14 w 165"/>
                <a:gd name="T11" fmla="*/ 58 h 296"/>
                <a:gd name="T12" fmla="*/ 4 w 165"/>
                <a:gd name="T13" fmla="*/ 62 h 296"/>
                <a:gd name="T14" fmla="*/ 1 w 165"/>
                <a:gd name="T15" fmla="*/ 62 h 296"/>
                <a:gd name="T16" fmla="*/ 1 w 165"/>
                <a:gd name="T17" fmla="*/ 66 h 296"/>
                <a:gd name="T18" fmla="*/ 18 w 165"/>
                <a:gd name="T19" fmla="*/ 65 h 296"/>
                <a:gd name="T20" fmla="*/ 36 w 165"/>
                <a:gd name="T21" fmla="*/ 66 h 296"/>
                <a:gd name="T22" fmla="*/ 36 w 165"/>
                <a:gd name="T23" fmla="*/ 62 h 296"/>
                <a:gd name="T24" fmla="*/ 32 w 165"/>
                <a:gd name="T25" fmla="*/ 62 h 296"/>
                <a:gd name="T26" fmla="*/ 22 w 165"/>
                <a:gd name="T27" fmla="*/ 58 h 296"/>
                <a:gd name="T28" fmla="*/ 22 w 165"/>
                <a:gd name="T29" fmla="*/ 3 h 2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5" h="296">
                  <a:moveTo>
                    <a:pt x="101" y="13"/>
                  </a:moveTo>
                  <a:cubicBezTo>
                    <a:pt x="101" y="0"/>
                    <a:pt x="101" y="0"/>
                    <a:pt x="88" y="0"/>
                  </a:cubicBezTo>
                  <a:cubicBezTo>
                    <a:pt x="59" y="29"/>
                    <a:pt x="18" y="29"/>
                    <a:pt x="0" y="29"/>
                  </a:cubicBezTo>
                  <a:lnTo>
                    <a:pt x="0" y="45"/>
                  </a:lnTo>
                  <a:cubicBezTo>
                    <a:pt x="11" y="45"/>
                    <a:pt x="40" y="45"/>
                    <a:pt x="65" y="32"/>
                  </a:cubicBezTo>
                  <a:lnTo>
                    <a:pt x="65" y="259"/>
                  </a:lnTo>
                  <a:cubicBezTo>
                    <a:pt x="65" y="274"/>
                    <a:pt x="65" y="279"/>
                    <a:pt x="20" y="279"/>
                  </a:cubicBezTo>
                  <a:lnTo>
                    <a:pt x="4" y="279"/>
                  </a:lnTo>
                  <a:lnTo>
                    <a:pt x="4" y="295"/>
                  </a:lnTo>
                  <a:cubicBezTo>
                    <a:pt x="11" y="295"/>
                    <a:pt x="67" y="293"/>
                    <a:pt x="83" y="293"/>
                  </a:cubicBezTo>
                  <a:cubicBezTo>
                    <a:pt x="97" y="293"/>
                    <a:pt x="153" y="295"/>
                    <a:pt x="164" y="295"/>
                  </a:cubicBezTo>
                  <a:lnTo>
                    <a:pt x="164" y="279"/>
                  </a:lnTo>
                  <a:lnTo>
                    <a:pt x="146" y="279"/>
                  </a:lnTo>
                  <a:cubicBezTo>
                    <a:pt x="101" y="279"/>
                    <a:pt x="101" y="274"/>
                    <a:pt x="101" y="259"/>
                  </a:cubicBezTo>
                  <a:lnTo>
                    <a:pt x="101" y="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35" name="Freeform 96"/>
            <p:cNvSpPr>
              <a:spLocks noChangeArrowheads="1"/>
            </p:cNvSpPr>
            <p:nvPr/>
          </p:nvSpPr>
          <p:spPr bwMode="auto">
            <a:xfrm>
              <a:off x="1904" y="2903"/>
              <a:ext cx="55" cy="65"/>
            </a:xfrm>
            <a:custGeom>
              <a:avLst/>
              <a:gdLst>
                <a:gd name="T0" fmla="*/ 50 w 249"/>
                <a:gd name="T1" fmla="*/ 9 h 289"/>
                <a:gd name="T2" fmla="*/ 44 w 249"/>
                <a:gd name="T3" fmla="*/ 11 h 289"/>
                <a:gd name="T4" fmla="*/ 41 w 249"/>
                <a:gd name="T5" fmla="*/ 17 h 289"/>
                <a:gd name="T6" fmla="*/ 47 w 249"/>
                <a:gd name="T7" fmla="*/ 21 h 289"/>
                <a:gd name="T8" fmla="*/ 55 w 249"/>
                <a:gd name="T9" fmla="*/ 12 h 289"/>
                <a:gd name="T10" fmla="*/ 38 w 249"/>
                <a:gd name="T11" fmla="*/ 0 h 289"/>
                <a:gd name="T12" fmla="*/ 0 w 249"/>
                <a:gd name="T13" fmla="*/ 40 h 289"/>
                <a:gd name="T14" fmla="*/ 23 w 249"/>
                <a:gd name="T15" fmla="*/ 65 h 289"/>
                <a:gd name="T16" fmla="*/ 55 w 249"/>
                <a:gd name="T17" fmla="*/ 48 h 289"/>
                <a:gd name="T18" fmla="*/ 53 w 249"/>
                <a:gd name="T19" fmla="*/ 46 h 289"/>
                <a:gd name="T20" fmla="*/ 51 w 249"/>
                <a:gd name="T21" fmla="*/ 47 h 289"/>
                <a:gd name="T22" fmla="*/ 23 w 249"/>
                <a:gd name="T23" fmla="*/ 62 h 289"/>
                <a:gd name="T24" fmla="*/ 10 w 249"/>
                <a:gd name="T25" fmla="*/ 46 h 289"/>
                <a:gd name="T26" fmla="*/ 18 w 249"/>
                <a:gd name="T27" fmla="*/ 17 h 289"/>
                <a:gd name="T28" fmla="*/ 38 w 249"/>
                <a:gd name="T29" fmla="*/ 3 h 289"/>
                <a:gd name="T30" fmla="*/ 50 w 249"/>
                <a:gd name="T31" fmla="*/ 9 h 2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49" h="289">
                  <a:moveTo>
                    <a:pt x="227" y="40"/>
                  </a:moveTo>
                  <a:cubicBezTo>
                    <a:pt x="216" y="40"/>
                    <a:pt x="207" y="40"/>
                    <a:pt x="198" y="49"/>
                  </a:cubicBezTo>
                  <a:cubicBezTo>
                    <a:pt x="187" y="58"/>
                    <a:pt x="187" y="68"/>
                    <a:pt x="187" y="74"/>
                  </a:cubicBezTo>
                  <a:cubicBezTo>
                    <a:pt x="187" y="88"/>
                    <a:pt x="198" y="95"/>
                    <a:pt x="211" y="95"/>
                  </a:cubicBezTo>
                  <a:cubicBezTo>
                    <a:pt x="229" y="95"/>
                    <a:pt x="247" y="81"/>
                    <a:pt x="247" y="54"/>
                  </a:cubicBezTo>
                  <a:cubicBezTo>
                    <a:pt x="247" y="23"/>
                    <a:pt x="216" y="0"/>
                    <a:pt x="171" y="0"/>
                  </a:cubicBezTo>
                  <a:cubicBezTo>
                    <a:pt x="85" y="0"/>
                    <a:pt x="0" y="92"/>
                    <a:pt x="0" y="180"/>
                  </a:cubicBezTo>
                  <a:cubicBezTo>
                    <a:pt x="0" y="238"/>
                    <a:pt x="38" y="288"/>
                    <a:pt x="103" y="288"/>
                  </a:cubicBezTo>
                  <a:cubicBezTo>
                    <a:pt x="194" y="288"/>
                    <a:pt x="248" y="221"/>
                    <a:pt x="248" y="212"/>
                  </a:cubicBezTo>
                  <a:cubicBezTo>
                    <a:pt x="248" y="209"/>
                    <a:pt x="245" y="205"/>
                    <a:pt x="239" y="205"/>
                  </a:cubicBezTo>
                  <a:cubicBezTo>
                    <a:pt x="238" y="205"/>
                    <a:pt x="236" y="207"/>
                    <a:pt x="232" y="211"/>
                  </a:cubicBezTo>
                  <a:cubicBezTo>
                    <a:pt x="182" y="274"/>
                    <a:pt x="112" y="274"/>
                    <a:pt x="104" y="274"/>
                  </a:cubicBezTo>
                  <a:cubicBezTo>
                    <a:pt x="65" y="274"/>
                    <a:pt x="47" y="243"/>
                    <a:pt x="47" y="205"/>
                  </a:cubicBezTo>
                  <a:cubicBezTo>
                    <a:pt x="47" y="178"/>
                    <a:pt x="59" y="117"/>
                    <a:pt x="81" y="77"/>
                  </a:cubicBezTo>
                  <a:cubicBezTo>
                    <a:pt x="101" y="41"/>
                    <a:pt x="137" y="14"/>
                    <a:pt x="171" y="14"/>
                  </a:cubicBezTo>
                  <a:cubicBezTo>
                    <a:pt x="193" y="14"/>
                    <a:pt x="218" y="22"/>
                    <a:pt x="227" y="4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36" name="Freeform 97"/>
            <p:cNvSpPr>
              <a:spLocks noChangeArrowheads="1"/>
            </p:cNvSpPr>
            <p:nvPr/>
          </p:nvSpPr>
          <p:spPr bwMode="auto">
            <a:xfrm>
              <a:off x="1966" y="2921"/>
              <a:ext cx="44" cy="66"/>
            </a:xfrm>
            <a:custGeom>
              <a:avLst/>
              <a:gdLst>
                <a:gd name="T0" fmla="*/ 44 w 199"/>
                <a:gd name="T1" fmla="*/ 48 h 296"/>
                <a:gd name="T2" fmla="*/ 40 w 199"/>
                <a:gd name="T3" fmla="*/ 48 h 296"/>
                <a:gd name="T4" fmla="*/ 38 w 199"/>
                <a:gd name="T5" fmla="*/ 57 h 296"/>
                <a:gd name="T6" fmla="*/ 28 w 199"/>
                <a:gd name="T7" fmla="*/ 57 h 296"/>
                <a:gd name="T8" fmla="*/ 10 w 199"/>
                <a:gd name="T9" fmla="*/ 57 h 296"/>
                <a:gd name="T10" fmla="*/ 29 w 199"/>
                <a:gd name="T11" fmla="*/ 41 h 296"/>
                <a:gd name="T12" fmla="*/ 44 w 199"/>
                <a:gd name="T13" fmla="*/ 19 h 296"/>
                <a:gd name="T14" fmla="*/ 21 w 199"/>
                <a:gd name="T15" fmla="*/ 0 h 296"/>
                <a:gd name="T16" fmla="*/ 0 w 199"/>
                <a:gd name="T17" fmla="*/ 18 h 296"/>
                <a:gd name="T18" fmla="*/ 5 w 199"/>
                <a:gd name="T19" fmla="*/ 23 h 296"/>
                <a:gd name="T20" fmla="*/ 10 w 199"/>
                <a:gd name="T21" fmla="*/ 18 h 296"/>
                <a:gd name="T22" fmla="*/ 5 w 199"/>
                <a:gd name="T23" fmla="*/ 13 h 296"/>
                <a:gd name="T24" fmla="*/ 19 w 199"/>
                <a:gd name="T25" fmla="*/ 4 h 296"/>
                <a:gd name="T26" fmla="*/ 34 w 199"/>
                <a:gd name="T27" fmla="*/ 19 h 296"/>
                <a:gd name="T28" fmla="*/ 25 w 199"/>
                <a:gd name="T29" fmla="*/ 39 h 296"/>
                <a:gd name="T30" fmla="*/ 1 w 199"/>
                <a:gd name="T31" fmla="*/ 62 h 296"/>
                <a:gd name="T32" fmla="*/ 0 w 199"/>
                <a:gd name="T33" fmla="*/ 66 h 296"/>
                <a:gd name="T34" fmla="*/ 41 w 199"/>
                <a:gd name="T35" fmla="*/ 66 h 296"/>
                <a:gd name="T36" fmla="*/ 44 w 199"/>
                <a:gd name="T37" fmla="*/ 48 h 2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99" h="296">
                  <a:moveTo>
                    <a:pt x="198" y="214"/>
                  </a:moveTo>
                  <a:lnTo>
                    <a:pt x="182" y="214"/>
                  </a:lnTo>
                  <a:cubicBezTo>
                    <a:pt x="182" y="225"/>
                    <a:pt x="176" y="250"/>
                    <a:pt x="171" y="256"/>
                  </a:cubicBezTo>
                  <a:cubicBezTo>
                    <a:pt x="167" y="257"/>
                    <a:pt x="133" y="257"/>
                    <a:pt x="126" y="257"/>
                  </a:cubicBezTo>
                  <a:lnTo>
                    <a:pt x="45" y="257"/>
                  </a:lnTo>
                  <a:cubicBezTo>
                    <a:pt x="92" y="216"/>
                    <a:pt x="106" y="203"/>
                    <a:pt x="133" y="184"/>
                  </a:cubicBezTo>
                  <a:cubicBezTo>
                    <a:pt x="167" y="157"/>
                    <a:pt x="198" y="130"/>
                    <a:pt x="198" y="86"/>
                  </a:cubicBezTo>
                  <a:cubicBezTo>
                    <a:pt x="198" y="32"/>
                    <a:pt x="149" y="0"/>
                    <a:pt x="94" y="0"/>
                  </a:cubicBezTo>
                  <a:cubicBezTo>
                    <a:pt x="38" y="0"/>
                    <a:pt x="0" y="40"/>
                    <a:pt x="0" y="79"/>
                  </a:cubicBezTo>
                  <a:cubicBezTo>
                    <a:pt x="0" y="103"/>
                    <a:pt x="20" y="104"/>
                    <a:pt x="23" y="104"/>
                  </a:cubicBezTo>
                  <a:cubicBezTo>
                    <a:pt x="34" y="104"/>
                    <a:pt x="47" y="97"/>
                    <a:pt x="47" y="81"/>
                  </a:cubicBezTo>
                  <a:cubicBezTo>
                    <a:pt x="47" y="74"/>
                    <a:pt x="45" y="58"/>
                    <a:pt x="22" y="58"/>
                  </a:cubicBezTo>
                  <a:cubicBezTo>
                    <a:pt x="34" y="25"/>
                    <a:pt x="65" y="16"/>
                    <a:pt x="86" y="16"/>
                  </a:cubicBezTo>
                  <a:cubicBezTo>
                    <a:pt x="131" y="16"/>
                    <a:pt x="155" y="50"/>
                    <a:pt x="155" y="86"/>
                  </a:cubicBezTo>
                  <a:cubicBezTo>
                    <a:pt x="155" y="126"/>
                    <a:pt x="126" y="157"/>
                    <a:pt x="112" y="173"/>
                  </a:cubicBezTo>
                  <a:lnTo>
                    <a:pt x="4" y="279"/>
                  </a:lnTo>
                  <a:cubicBezTo>
                    <a:pt x="0" y="283"/>
                    <a:pt x="0" y="283"/>
                    <a:pt x="0" y="295"/>
                  </a:cubicBezTo>
                  <a:lnTo>
                    <a:pt x="184" y="295"/>
                  </a:lnTo>
                  <a:lnTo>
                    <a:pt x="198" y="2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37" name="Freeform 98"/>
            <p:cNvSpPr>
              <a:spLocks noChangeArrowheads="1"/>
            </p:cNvSpPr>
            <p:nvPr/>
          </p:nvSpPr>
          <p:spPr bwMode="auto">
            <a:xfrm>
              <a:off x="1904" y="3075"/>
              <a:ext cx="55" cy="65"/>
            </a:xfrm>
            <a:custGeom>
              <a:avLst/>
              <a:gdLst>
                <a:gd name="T0" fmla="*/ 50 w 249"/>
                <a:gd name="T1" fmla="*/ 9 h 289"/>
                <a:gd name="T2" fmla="*/ 44 w 249"/>
                <a:gd name="T3" fmla="*/ 11 h 289"/>
                <a:gd name="T4" fmla="*/ 41 w 249"/>
                <a:gd name="T5" fmla="*/ 17 h 289"/>
                <a:gd name="T6" fmla="*/ 47 w 249"/>
                <a:gd name="T7" fmla="*/ 21 h 289"/>
                <a:gd name="T8" fmla="*/ 55 w 249"/>
                <a:gd name="T9" fmla="*/ 12 h 289"/>
                <a:gd name="T10" fmla="*/ 38 w 249"/>
                <a:gd name="T11" fmla="*/ 0 h 289"/>
                <a:gd name="T12" fmla="*/ 0 w 249"/>
                <a:gd name="T13" fmla="*/ 40 h 289"/>
                <a:gd name="T14" fmla="*/ 23 w 249"/>
                <a:gd name="T15" fmla="*/ 65 h 289"/>
                <a:gd name="T16" fmla="*/ 55 w 249"/>
                <a:gd name="T17" fmla="*/ 48 h 289"/>
                <a:gd name="T18" fmla="*/ 53 w 249"/>
                <a:gd name="T19" fmla="*/ 46 h 289"/>
                <a:gd name="T20" fmla="*/ 51 w 249"/>
                <a:gd name="T21" fmla="*/ 47 h 289"/>
                <a:gd name="T22" fmla="*/ 23 w 249"/>
                <a:gd name="T23" fmla="*/ 62 h 289"/>
                <a:gd name="T24" fmla="*/ 10 w 249"/>
                <a:gd name="T25" fmla="*/ 46 h 289"/>
                <a:gd name="T26" fmla="*/ 18 w 249"/>
                <a:gd name="T27" fmla="*/ 17 h 289"/>
                <a:gd name="T28" fmla="*/ 38 w 249"/>
                <a:gd name="T29" fmla="*/ 3 h 289"/>
                <a:gd name="T30" fmla="*/ 50 w 249"/>
                <a:gd name="T31" fmla="*/ 9 h 2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49" h="289">
                  <a:moveTo>
                    <a:pt x="227" y="40"/>
                  </a:moveTo>
                  <a:cubicBezTo>
                    <a:pt x="216" y="40"/>
                    <a:pt x="207" y="40"/>
                    <a:pt x="198" y="49"/>
                  </a:cubicBezTo>
                  <a:cubicBezTo>
                    <a:pt x="187" y="58"/>
                    <a:pt x="187" y="68"/>
                    <a:pt x="187" y="74"/>
                  </a:cubicBezTo>
                  <a:cubicBezTo>
                    <a:pt x="187" y="88"/>
                    <a:pt x="198" y="95"/>
                    <a:pt x="211" y="95"/>
                  </a:cubicBezTo>
                  <a:cubicBezTo>
                    <a:pt x="229" y="95"/>
                    <a:pt x="247" y="81"/>
                    <a:pt x="247" y="54"/>
                  </a:cubicBezTo>
                  <a:cubicBezTo>
                    <a:pt x="247" y="23"/>
                    <a:pt x="216" y="0"/>
                    <a:pt x="171" y="0"/>
                  </a:cubicBezTo>
                  <a:cubicBezTo>
                    <a:pt x="85" y="0"/>
                    <a:pt x="0" y="92"/>
                    <a:pt x="0" y="180"/>
                  </a:cubicBezTo>
                  <a:cubicBezTo>
                    <a:pt x="0" y="238"/>
                    <a:pt x="38" y="288"/>
                    <a:pt x="103" y="288"/>
                  </a:cubicBezTo>
                  <a:cubicBezTo>
                    <a:pt x="194" y="288"/>
                    <a:pt x="248" y="221"/>
                    <a:pt x="248" y="212"/>
                  </a:cubicBezTo>
                  <a:cubicBezTo>
                    <a:pt x="248" y="209"/>
                    <a:pt x="245" y="205"/>
                    <a:pt x="239" y="205"/>
                  </a:cubicBezTo>
                  <a:cubicBezTo>
                    <a:pt x="238" y="205"/>
                    <a:pt x="236" y="207"/>
                    <a:pt x="232" y="211"/>
                  </a:cubicBezTo>
                  <a:cubicBezTo>
                    <a:pt x="182" y="274"/>
                    <a:pt x="112" y="274"/>
                    <a:pt x="104" y="274"/>
                  </a:cubicBezTo>
                  <a:cubicBezTo>
                    <a:pt x="65" y="274"/>
                    <a:pt x="47" y="243"/>
                    <a:pt x="47" y="205"/>
                  </a:cubicBezTo>
                  <a:cubicBezTo>
                    <a:pt x="47" y="178"/>
                    <a:pt x="59" y="117"/>
                    <a:pt x="81" y="77"/>
                  </a:cubicBezTo>
                  <a:cubicBezTo>
                    <a:pt x="101" y="41"/>
                    <a:pt x="137" y="14"/>
                    <a:pt x="171" y="14"/>
                  </a:cubicBezTo>
                  <a:cubicBezTo>
                    <a:pt x="193" y="14"/>
                    <a:pt x="218" y="22"/>
                    <a:pt x="227" y="4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38" name="Freeform 99"/>
            <p:cNvSpPr>
              <a:spLocks noChangeArrowheads="1"/>
            </p:cNvSpPr>
            <p:nvPr/>
          </p:nvSpPr>
          <p:spPr bwMode="auto">
            <a:xfrm>
              <a:off x="1965" y="3093"/>
              <a:ext cx="46" cy="68"/>
            </a:xfrm>
            <a:custGeom>
              <a:avLst/>
              <a:gdLst>
                <a:gd name="T0" fmla="*/ 22 w 206"/>
                <a:gd name="T1" fmla="*/ 33 h 305"/>
                <a:gd name="T2" fmla="*/ 35 w 206"/>
                <a:gd name="T3" fmla="*/ 49 h 305"/>
                <a:gd name="T4" fmla="*/ 22 w 206"/>
                <a:gd name="T5" fmla="*/ 65 h 305"/>
                <a:gd name="T6" fmla="*/ 5 w 206"/>
                <a:gd name="T7" fmla="*/ 58 h 305"/>
                <a:gd name="T8" fmla="*/ 11 w 206"/>
                <a:gd name="T9" fmla="*/ 52 h 305"/>
                <a:gd name="T10" fmla="*/ 6 w 206"/>
                <a:gd name="T11" fmla="*/ 47 h 305"/>
                <a:gd name="T12" fmla="*/ 0 w 206"/>
                <a:gd name="T13" fmla="*/ 53 h 305"/>
                <a:gd name="T14" fmla="*/ 23 w 206"/>
                <a:gd name="T15" fmla="*/ 68 h 305"/>
                <a:gd name="T16" fmla="*/ 46 w 206"/>
                <a:gd name="T17" fmla="*/ 49 h 305"/>
                <a:gd name="T18" fmla="*/ 29 w 206"/>
                <a:gd name="T19" fmla="*/ 31 h 305"/>
                <a:gd name="T20" fmla="*/ 43 w 206"/>
                <a:gd name="T21" fmla="*/ 14 h 305"/>
                <a:gd name="T22" fmla="*/ 23 w 206"/>
                <a:gd name="T23" fmla="*/ 0 h 305"/>
                <a:gd name="T24" fmla="*/ 3 w 206"/>
                <a:gd name="T25" fmla="*/ 13 h 305"/>
                <a:gd name="T26" fmla="*/ 8 w 206"/>
                <a:gd name="T27" fmla="*/ 19 h 305"/>
                <a:gd name="T28" fmla="*/ 13 w 206"/>
                <a:gd name="T29" fmla="*/ 14 h 305"/>
                <a:gd name="T30" fmla="*/ 8 w 206"/>
                <a:gd name="T31" fmla="*/ 8 h 305"/>
                <a:gd name="T32" fmla="*/ 23 w 206"/>
                <a:gd name="T33" fmla="*/ 3 h 305"/>
                <a:gd name="T34" fmla="*/ 33 w 206"/>
                <a:gd name="T35" fmla="*/ 14 h 305"/>
                <a:gd name="T36" fmla="*/ 29 w 206"/>
                <a:gd name="T37" fmla="*/ 26 h 305"/>
                <a:gd name="T38" fmla="*/ 18 w 206"/>
                <a:gd name="T39" fmla="*/ 30 h 305"/>
                <a:gd name="T40" fmla="*/ 15 w 206"/>
                <a:gd name="T41" fmla="*/ 30 h 305"/>
                <a:gd name="T42" fmla="*/ 14 w 206"/>
                <a:gd name="T43" fmla="*/ 31 h 305"/>
                <a:gd name="T44" fmla="*/ 17 w 206"/>
                <a:gd name="T45" fmla="*/ 33 h 305"/>
                <a:gd name="T46" fmla="*/ 22 w 206"/>
                <a:gd name="T47" fmla="*/ 33 h 30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06" h="305">
                  <a:moveTo>
                    <a:pt x="97" y="148"/>
                  </a:moveTo>
                  <a:cubicBezTo>
                    <a:pt x="133" y="148"/>
                    <a:pt x="158" y="171"/>
                    <a:pt x="158" y="220"/>
                  </a:cubicBezTo>
                  <a:cubicBezTo>
                    <a:pt x="158" y="274"/>
                    <a:pt x="126" y="290"/>
                    <a:pt x="99" y="290"/>
                  </a:cubicBezTo>
                  <a:cubicBezTo>
                    <a:pt x="81" y="290"/>
                    <a:pt x="43" y="286"/>
                    <a:pt x="23" y="259"/>
                  </a:cubicBezTo>
                  <a:cubicBezTo>
                    <a:pt x="45" y="259"/>
                    <a:pt x="50" y="243"/>
                    <a:pt x="50" y="234"/>
                  </a:cubicBezTo>
                  <a:cubicBezTo>
                    <a:pt x="50" y="220"/>
                    <a:pt x="40" y="211"/>
                    <a:pt x="25" y="211"/>
                  </a:cubicBezTo>
                  <a:cubicBezTo>
                    <a:pt x="13" y="211"/>
                    <a:pt x="0" y="218"/>
                    <a:pt x="0" y="236"/>
                  </a:cubicBezTo>
                  <a:cubicBezTo>
                    <a:pt x="0" y="277"/>
                    <a:pt x="47" y="304"/>
                    <a:pt x="101" y="304"/>
                  </a:cubicBezTo>
                  <a:cubicBezTo>
                    <a:pt x="162" y="304"/>
                    <a:pt x="205" y="263"/>
                    <a:pt x="205" y="220"/>
                  </a:cubicBezTo>
                  <a:cubicBezTo>
                    <a:pt x="205" y="184"/>
                    <a:pt x="176" y="149"/>
                    <a:pt x="128" y="139"/>
                  </a:cubicBezTo>
                  <a:cubicBezTo>
                    <a:pt x="175" y="122"/>
                    <a:pt x="191" y="88"/>
                    <a:pt x="191" y="61"/>
                  </a:cubicBezTo>
                  <a:cubicBezTo>
                    <a:pt x="191" y="27"/>
                    <a:pt x="151" y="0"/>
                    <a:pt x="101" y="0"/>
                  </a:cubicBezTo>
                  <a:cubicBezTo>
                    <a:pt x="52" y="0"/>
                    <a:pt x="14" y="23"/>
                    <a:pt x="14" y="59"/>
                  </a:cubicBezTo>
                  <a:cubicBezTo>
                    <a:pt x="14" y="76"/>
                    <a:pt x="23" y="83"/>
                    <a:pt x="38" y="83"/>
                  </a:cubicBezTo>
                  <a:cubicBezTo>
                    <a:pt x="50" y="83"/>
                    <a:pt x="59" y="74"/>
                    <a:pt x="59" y="61"/>
                  </a:cubicBezTo>
                  <a:cubicBezTo>
                    <a:pt x="59" y="47"/>
                    <a:pt x="50" y="38"/>
                    <a:pt x="38" y="38"/>
                  </a:cubicBezTo>
                  <a:cubicBezTo>
                    <a:pt x="52" y="18"/>
                    <a:pt x="83" y="13"/>
                    <a:pt x="101" y="13"/>
                  </a:cubicBezTo>
                  <a:cubicBezTo>
                    <a:pt x="121" y="13"/>
                    <a:pt x="148" y="23"/>
                    <a:pt x="148" y="61"/>
                  </a:cubicBezTo>
                  <a:cubicBezTo>
                    <a:pt x="148" y="81"/>
                    <a:pt x="142" y="101"/>
                    <a:pt x="130" y="115"/>
                  </a:cubicBezTo>
                  <a:cubicBezTo>
                    <a:pt x="115" y="131"/>
                    <a:pt x="103" y="133"/>
                    <a:pt x="81" y="133"/>
                  </a:cubicBezTo>
                  <a:cubicBezTo>
                    <a:pt x="70" y="135"/>
                    <a:pt x="68" y="135"/>
                    <a:pt x="67" y="135"/>
                  </a:cubicBezTo>
                  <a:cubicBezTo>
                    <a:pt x="65" y="135"/>
                    <a:pt x="61" y="135"/>
                    <a:pt x="61" y="140"/>
                  </a:cubicBezTo>
                  <a:cubicBezTo>
                    <a:pt x="61" y="148"/>
                    <a:pt x="67" y="148"/>
                    <a:pt x="74" y="148"/>
                  </a:cubicBezTo>
                  <a:lnTo>
                    <a:pt x="97" y="14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39" name="Freeform 100"/>
            <p:cNvSpPr>
              <a:spLocks noChangeArrowheads="1"/>
            </p:cNvSpPr>
            <p:nvPr/>
          </p:nvSpPr>
          <p:spPr bwMode="auto">
            <a:xfrm>
              <a:off x="1889" y="3295"/>
              <a:ext cx="15" cy="15"/>
            </a:xfrm>
            <a:custGeom>
              <a:avLst/>
              <a:gdLst>
                <a:gd name="T0" fmla="*/ 15 w 69"/>
                <a:gd name="T1" fmla="*/ 7 h 69"/>
                <a:gd name="T2" fmla="*/ 7 w 69"/>
                <a:gd name="T3" fmla="*/ 0 h 69"/>
                <a:gd name="T4" fmla="*/ 0 w 69"/>
                <a:gd name="T5" fmla="*/ 7 h 69"/>
                <a:gd name="T6" fmla="*/ 7 w 69"/>
                <a:gd name="T7" fmla="*/ 15 h 69"/>
                <a:gd name="T8" fmla="*/ 15 w 69"/>
                <a:gd name="T9" fmla="*/ 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69">
                  <a:moveTo>
                    <a:pt x="68" y="34"/>
                  </a:moveTo>
                  <a:cubicBezTo>
                    <a:pt x="68" y="16"/>
                    <a:pt x="54" y="0"/>
                    <a:pt x="34" y="0"/>
                  </a:cubicBezTo>
                  <a:cubicBezTo>
                    <a:pt x="16" y="0"/>
                    <a:pt x="0" y="16"/>
                    <a:pt x="0" y="34"/>
                  </a:cubicBezTo>
                  <a:cubicBezTo>
                    <a:pt x="0" y="54"/>
                    <a:pt x="16" y="68"/>
                    <a:pt x="34" y="68"/>
                  </a:cubicBezTo>
                  <a:cubicBezTo>
                    <a:pt x="54" y="68"/>
                    <a:pt x="68" y="54"/>
                    <a:pt x="68" y="3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40" name="Freeform 101"/>
            <p:cNvSpPr>
              <a:spLocks noChangeArrowheads="1"/>
            </p:cNvSpPr>
            <p:nvPr/>
          </p:nvSpPr>
          <p:spPr bwMode="auto">
            <a:xfrm>
              <a:off x="1953" y="3295"/>
              <a:ext cx="15" cy="15"/>
            </a:xfrm>
            <a:custGeom>
              <a:avLst/>
              <a:gdLst>
                <a:gd name="T0" fmla="*/ 15 w 69"/>
                <a:gd name="T1" fmla="*/ 7 h 69"/>
                <a:gd name="T2" fmla="*/ 7 w 69"/>
                <a:gd name="T3" fmla="*/ 0 h 69"/>
                <a:gd name="T4" fmla="*/ 0 w 69"/>
                <a:gd name="T5" fmla="*/ 7 h 69"/>
                <a:gd name="T6" fmla="*/ 7 w 69"/>
                <a:gd name="T7" fmla="*/ 15 h 69"/>
                <a:gd name="T8" fmla="*/ 15 w 69"/>
                <a:gd name="T9" fmla="*/ 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69">
                  <a:moveTo>
                    <a:pt x="68" y="34"/>
                  </a:moveTo>
                  <a:cubicBezTo>
                    <a:pt x="68" y="16"/>
                    <a:pt x="54" y="0"/>
                    <a:pt x="34" y="0"/>
                  </a:cubicBezTo>
                  <a:cubicBezTo>
                    <a:pt x="16" y="0"/>
                    <a:pt x="0" y="16"/>
                    <a:pt x="0" y="34"/>
                  </a:cubicBezTo>
                  <a:cubicBezTo>
                    <a:pt x="0" y="54"/>
                    <a:pt x="16" y="68"/>
                    <a:pt x="34" y="68"/>
                  </a:cubicBezTo>
                  <a:cubicBezTo>
                    <a:pt x="54" y="68"/>
                    <a:pt x="68" y="54"/>
                    <a:pt x="68" y="3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41" name="Freeform 102"/>
            <p:cNvSpPr>
              <a:spLocks noChangeArrowheads="1"/>
            </p:cNvSpPr>
            <p:nvPr/>
          </p:nvSpPr>
          <p:spPr bwMode="auto">
            <a:xfrm>
              <a:off x="2017" y="3295"/>
              <a:ext cx="15" cy="15"/>
            </a:xfrm>
            <a:custGeom>
              <a:avLst/>
              <a:gdLst>
                <a:gd name="T0" fmla="*/ 15 w 69"/>
                <a:gd name="T1" fmla="*/ 7 h 69"/>
                <a:gd name="T2" fmla="*/ 7 w 69"/>
                <a:gd name="T3" fmla="*/ 0 h 69"/>
                <a:gd name="T4" fmla="*/ 0 w 69"/>
                <a:gd name="T5" fmla="*/ 7 h 69"/>
                <a:gd name="T6" fmla="*/ 7 w 69"/>
                <a:gd name="T7" fmla="*/ 15 h 69"/>
                <a:gd name="T8" fmla="*/ 15 w 69"/>
                <a:gd name="T9" fmla="*/ 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69">
                  <a:moveTo>
                    <a:pt x="68" y="34"/>
                  </a:moveTo>
                  <a:cubicBezTo>
                    <a:pt x="68" y="16"/>
                    <a:pt x="54" y="0"/>
                    <a:pt x="34" y="0"/>
                  </a:cubicBezTo>
                  <a:cubicBezTo>
                    <a:pt x="16" y="0"/>
                    <a:pt x="0" y="16"/>
                    <a:pt x="0" y="34"/>
                  </a:cubicBezTo>
                  <a:cubicBezTo>
                    <a:pt x="0" y="54"/>
                    <a:pt x="16" y="68"/>
                    <a:pt x="34" y="68"/>
                  </a:cubicBezTo>
                  <a:cubicBezTo>
                    <a:pt x="54" y="68"/>
                    <a:pt x="68" y="54"/>
                    <a:pt x="68" y="3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42" name="Freeform 103"/>
            <p:cNvSpPr>
              <a:spLocks noChangeArrowheads="1"/>
            </p:cNvSpPr>
            <p:nvPr/>
          </p:nvSpPr>
          <p:spPr bwMode="auto">
            <a:xfrm>
              <a:off x="2045" y="2674"/>
              <a:ext cx="47" cy="258"/>
            </a:xfrm>
            <a:custGeom>
              <a:avLst/>
              <a:gdLst>
                <a:gd name="T0" fmla="*/ 37 w 213"/>
                <a:gd name="T1" fmla="*/ 258 h 1140"/>
                <a:gd name="T2" fmla="*/ 47 w 213"/>
                <a:gd name="T3" fmla="*/ 258 h 1140"/>
                <a:gd name="T4" fmla="*/ 47 w 213"/>
                <a:gd name="T5" fmla="*/ 0 h 1140"/>
                <a:gd name="T6" fmla="*/ 0 w 213"/>
                <a:gd name="T7" fmla="*/ 0 h 1140"/>
                <a:gd name="T8" fmla="*/ 0 w 213"/>
                <a:gd name="T9" fmla="*/ 10 h 1140"/>
                <a:gd name="T10" fmla="*/ 37 w 213"/>
                <a:gd name="T11" fmla="*/ 10 h 1140"/>
                <a:gd name="T12" fmla="*/ 37 w 213"/>
                <a:gd name="T13" fmla="*/ 258 h 1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3" h="1140">
                  <a:moveTo>
                    <a:pt x="169" y="1139"/>
                  </a:moveTo>
                  <a:lnTo>
                    <a:pt x="212" y="1139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69" y="43"/>
                  </a:lnTo>
                  <a:lnTo>
                    <a:pt x="169" y="113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43" name="Freeform 104"/>
            <p:cNvSpPr>
              <a:spLocks noChangeArrowheads="1"/>
            </p:cNvSpPr>
            <p:nvPr/>
          </p:nvSpPr>
          <p:spPr bwMode="auto">
            <a:xfrm>
              <a:off x="2083" y="2932"/>
              <a:ext cx="9" cy="86"/>
            </a:xfrm>
            <a:custGeom>
              <a:avLst/>
              <a:gdLst>
                <a:gd name="T0" fmla="*/ 0 w 46"/>
                <a:gd name="T1" fmla="*/ 86 h 384"/>
                <a:gd name="T2" fmla="*/ 9 w 46"/>
                <a:gd name="T3" fmla="*/ 86 h 384"/>
                <a:gd name="T4" fmla="*/ 9 w 46"/>
                <a:gd name="T5" fmla="*/ 0 h 384"/>
                <a:gd name="T6" fmla="*/ 0 w 46"/>
                <a:gd name="T7" fmla="*/ 0 h 384"/>
                <a:gd name="T8" fmla="*/ 0 w 46"/>
                <a:gd name="T9" fmla="*/ 8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384">
                  <a:moveTo>
                    <a:pt x="0" y="383"/>
                  </a:moveTo>
                  <a:lnTo>
                    <a:pt x="45" y="383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38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44" name="Freeform 105"/>
            <p:cNvSpPr>
              <a:spLocks noChangeArrowheads="1"/>
            </p:cNvSpPr>
            <p:nvPr/>
          </p:nvSpPr>
          <p:spPr bwMode="auto">
            <a:xfrm>
              <a:off x="2083" y="3018"/>
              <a:ext cx="9" cy="86"/>
            </a:xfrm>
            <a:custGeom>
              <a:avLst/>
              <a:gdLst>
                <a:gd name="T0" fmla="*/ 0 w 46"/>
                <a:gd name="T1" fmla="*/ 86 h 384"/>
                <a:gd name="T2" fmla="*/ 9 w 46"/>
                <a:gd name="T3" fmla="*/ 86 h 384"/>
                <a:gd name="T4" fmla="*/ 9 w 46"/>
                <a:gd name="T5" fmla="*/ 0 h 384"/>
                <a:gd name="T6" fmla="*/ 0 w 46"/>
                <a:gd name="T7" fmla="*/ 0 h 384"/>
                <a:gd name="T8" fmla="*/ 0 w 46"/>
                <a:gd name="T9" fmla="*/ 8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384">
                  <a:moveTo>
                    <a:pt x="0" y="383"/>
                  </a:moveTo>
                  <a:lnTo>
                    <a:pt x="45" y="383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38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45" name="Freeform 106"/>
            <p:cNvSpPr>
              <a:spLocks noChangeArrowheads="1"/>
            </p:cNvSpPr>
            <p:nvPr/>
          </p:nvSpPr>
          <p:spPr bwMode="auto">
            <a:xfrm>
              <a:off x="2045" y="3104"/>
              <a:ext cx="47" cy="258"/>
            </a:xfrm>
            <a:custGeom>
              <a:avLst/>
              <a:gdLst>
                <a:gd name="T0" fmla="*/ 37 w 213"/>
                <a:gd name="T1" fmla="*/ 248 h 1140"/>
                <a:gd name="T2" fmla="*/ 0 w 213"/>
                <a:gd name="T3" fmla="*/ 248 h 1140"/>
                <a:gd name="T4" fmla="*/ 0 w 213"/>
                <a:gd name="T5" fmla="*/ 258 h 1140"/>
                <a:gd name="T6" fmla="*/ 47 w 213"/>
                <a:gd name="T7" fmla="*/ 258 h 1140"/>
                <a:gd name="T8" fmla="*/ 47 w 213"/>
                <a:gd name="T9" fmla="*/ 0 h 1140"/>
                <a:gd name="T10" fmla="*/ 37 w 213"/>
                <a:gd name="T11" fmla="*/ 0 h 1140"/>
                <a:gd name="T12" fmla="*/ 37 w 213"/>
                <a:gd name="T13" fmla="*/ 248 h 1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3" h="1140">
                  <a:moveTo>
                    <a:pt x="169" y="1096"/>
                  </a:moveTo>
                  <a:lnTo>
                    <a:pt x="0" y="1096"/>
                  </a:lnTo>
                  <a:lnTo>
                    <a:pt x="0" y="1139"/>
                  </a:lnTo>
                  <a:lnTo>
                    <a:pt x="212" y="1139"/>
                  </a:lnTo>
                  <a:lnTo>
                    <a:pt x="212" y="0"/>
                  </a:lnTo>
                  <a:lnTo>
                    <a:pt x="169" y="0"/>
                  </a:lnTo>
                  <a:lnTo>
                    <a:pt x="169" y="109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46" name="Freeform 107"/>
            <p:cNvSpPr>
              <a:spLocks noChangeArrowheads="1"/>
            </p:cNvSpPr>
            <p:nvPr/>
          </p:nvSpPr>
          <p:spPr bwMode="auto">
            <a:xfrm>
              <a:off x="2188" y="3001"/>
              <a:ext cx="95" cy="33"/>
            </a:xfrm>
            <a:custGeom>
              <a:avLst/>
              <a:gdLst>
                <a:gd name="T0" fmla="*/ 90 w 424"/>
                <a:gd name="T1" fmla="*/ 6 h 150"/>
                <a:gd name="T2" fmla="*/ 95 w 424"/>
                <a:gd name="T3" fmla="*/ 3 h 150"/>
                <a:gd name="T4" fmla="*/ 90 w 424"/>
                <a:gd name="T5" fmla="*/ 0 h 150"/>
                <a:gd name="T6" fmla="*/ 5 w 424"/>
                <a:gd name="T7" fmla="*/ 0 h 150"/>
                <a:gd name="T8" fmla="*/ 0 w 424"/>
                <a:gd name="T9" fmla="*/ 3 h 150"/>
                <a:gd name="T10" fmla="*/ 5 w 424"/>
                <a:gd name="T11" fmla="*/ 6 h 150"/>
                <a:gd name="T12" fmla="*/ 90 w 424"/>
                <a:gd name="T13" fmla="*/ 6 h 150"/>
                <a:gd name="T14" fmla="*/ 90 w 424"/>
                <a:gd name="T15" fmla="*/ 33 h 150"/>
                <a:gd name="T16" fmla="*/ 95 w 424"/>
                <a:gd name="T17" fmla="*/ 30 h 150"/>
                <a:gd name="T18" fmla="*/ 90 w 424"/>
                <a:gd name="T19" fmla="*/ 27 h 150"/>
                <a:gd name="T20" fmla="*/ 5 w 424"/>
                <a:gd name="T21" fmla="*/ 27 h 150"/>
                <a:gd name="T22" fmla="*/ 0 w 424"/>
                <a:gd name="T23" fmla="*/ 30 h 150"/>
                <a:gd name="T24" fmla="*/ 5 w 424"/>
                <a:gd name="T25" fmla="*/ 33 h 150"/>
                <a:gd name="T26" fmla="*/ 90 w 424"/>
                <a:gd name="T27" fmla="*/ 33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24" h="150">
                  <a:moveTo>
                    <a:pt x="401" y="25"/>
                  </a:moveTo>
                  <a:cubicBezTo>
                    <a:pt x="410" y="25"/>
                    <a:pt x="423" y="25"/>
                    <a:pt x="423" y="13"/>
                  </a:cubicBezTo>
                  <a:cubicBezTo>
                    <a:pt x="423" y="0"/>
                    <a:pt x="410" y="0"/>
                    <a:pt x="401" y="0"/>
                  </a:cubicBezTo>
                  <a:lnTo>
                    <a:pt x="22" y="0"/>
                  </a:lnTo>
                  <a:cubicBezTo>
                    <a:pt x="13" y="0"/>
                    <a:pt x="0" y="0"/>
                    <a:pt x="0" y="13"/>
                  </a:cubicBezTo>
                  <a:cubicBezTo>
                    <a:pt x="0" y="25"/>
                    <a:pt x="13" y="25"/>
                    <a:pt x="22" y="25"/>
                  </a:cubicBezTo>
                  <a:lnTo>
                    <a:pt x="401" y="25"/>
                  </a:lnTo>
                  <a:close/>
                  <a:moveTo>
                    <a:pt x="401" y="149"/>
                  </a:moveTo>
                  <a:cubicBezTo>
                    <a:pt x="410" y="149"/>
                    <a:pt x="423" y="149"/>
                    <a:pt x="423" y="137"/>
                  </a:cubicBezTo>
                  <a:cubicBezTo>
                    <a:pt x="423" y="124"/>
                    <a:pt x="410" y="124"/>
                    <a:pt x="401" y="124"/>
                  </a:cubicBezTo>
                  <a:lnTo>
                    <a:pt x="22" y="124"/>
                  </a:lnTo>
                  <a:cubicBezTo>
                    <a:pt x="13" y="124"/>
                    <a:pt x="0" y="124"/>
                    <a:pt x="0" y="137"/>
                  </a:cubicBezTo>
                  <a:cubicBezTo>
                    <a:pt x="0" y="149"/>
                    <a:pt x="13" y="149"/>
                    <a:pt x="22" y="149"/>
                  </a:cubicBezTo>
                  <a:lnTo>
                    <a:pt x="401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47" name="Freeform 108"/>
            <p:cNvSpPr>
              <a:spLocks noChangeArrowheads="1"/>
            </p:cNvSpPr>
            <p:nvPr/>
          </p:nvSpPr>
          <p:spPr bwMode="auto">
            <a:xfrm>
              <a:off x="2378" y="2674"/>
              <a:ext cx="47" cy="258"/>
            </a:xfrm>
            <a:custGeom>
              <a:avLst/>
              <a:gdLst>
                <a:gd name="T0" fmla="*/ 0 w 213"/>
                <a:gd name="T1" fmla="*/ 258 h 1140"/>
                <a:gd name="T2" fmla="*/ 9 w 213"/>
                <a:gd name="T3" fmla="*/ 258 h 1140"/>
                <a:gd name="T4" fmla="*/ 9 w 213"/>
                <a:gd name="T5" fmla="*/ 10 h 1140"/>
                <a:gd name="T6" fmla="*/ 47 w 213"/>
                <a:gd name="T7" fmla="*/ 10 h 1140"/>
                <a:gd name="T8" fmla="*/ 47 w 213"/>
                <a:gd name="T9" fmla="*/ 0 h 1140"/>
                <a:gd name="T10" fmla="*/ 0 w 213"/>
                <a:gd name="T11" fmla="*/ 0 h 1140"/>
                <a:gd name="T12" fmla="*/ 0 w 213"/>
                <a:gd name="T13" fmla="*/ 258 h 1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3" h="1140">
                  <a:moveTo>
                    <a:pt x="0" y="1139"/>
                  </a:moveTo>
                  <a:lnTo>
                    <a:pt x="43" y="1139"/>
                  </a:lnTo>
                  <a:lnTo>
                    <a:pt x="43" y="43"/>
                  </a:lnTo>
                  <a:lnTo>
                    <a:pt x="212" y="43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113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48" name="Freeform 109"/>
            <p:cNvSpPr>
              <a:spLocks noChangeArrowheads="1"/>
            </p:cNvSpPr>
            <p:nvPr/>
          </p:nvSpPr>
          <p:spPr bwMode="auto">
            <a:xfrm>
              <a:off x="2378" y="2932"/>
              <a:ext cx="9" cy="86"/>
            </a:xfrm>
            <a:custGeom>
              <a:avLst/>
              <a:gdLst>
                <a:gd name="T0" fmla="*/ 0 w 46"/>
                <a:gd name="T1" fmla="*/ 86 h 384"/>
                <a:gd name="T2" fmla="*/ 9 w 46"/>
                <a:gd name="T3" fmla="*/ 86 h 384"/>
                <a:gd name="T4" fmla="*/ 9 w 46"/>
                <a:gd name="T5" fmla="*/ 0 h 384"/>
                <a:gd name="T6" fmla="*/ 0 w 46"/>
                <a:gd name="T7" fmla="*/ 0 h 384"/>
                <a:gd name="T8" fmla="*/ 0 w 46"/>
                <a:gd name="T9" fmla="*/ 8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384">
                  <a:moveTo>
                    <a:pt x="0" y="383"/>
                  </a:moveTo>
                  <a:lnTo>
                    <a:pt x="45" y="383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38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49" name="Freeform 110"/>
            <p:cNvSpPr>
              <a:spLocks noChangeArrowheads="1"/>
            </p:cNvSpPr>
            <p:nvPr/>
          </p:nvSpPr>
          <p:spPr bwMode="auto">
            <a:xfrm>
              <a:off x="2378" y="3018"/>
              <a:ext cx="9" cy="86"/>
            </a:xfrm>
            <a:custGeom>
              <a:avLst/>
              <a:gdLst>
                <a:gd name="T0" fmla="*/ 0 w 46"/>
                <a:gd name="T1" fmla="*/ 86 h 384"/>
                <a:gd name="T2" fmla="*/ 9 w 46"/>
                <a:gd name="T3" fmla="*/ 86 h 384"/>
                <a:gd name="T4" fmla="*/ 9 w 46"/>
                <a:gd name="T5" fmla="*/ 0 h 384"/>
                <a:gd name="T6" fmla="*/ 0 w 46"/>
                <a:gd name="T7" fmla="*/ 0 h 384"/>
                <a:gd name="T8" fmla="*/ 0 w 46"/>
                <a:gd name="T9" fmla="*/ 8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384">
                  <a:moveTo>
                    <a:pt x="0" y="383"/>
                  </a:moveTo>
                  <a:lnTo>
                    <a:pt x="45" y="383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38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50" name="Freeform 111"/>
            <p:cNvSpPr>
              <a:spLocks noChangeArrowheads="1"/>
            </p:cNvSpPr>
            <p:nvPr/>
          </p:nvSpPr>
          <p:spPr bwMode="auto">
            <a:xfrm>
              <a:off x="2378" y="3104"/>
              <a:ext cx="47" cy="258"/>
            </a:xfrm>
            <a:custGeom>
              <a:avLst/>
              <a:gdLst>
                <a:gd name="T0" fmla="*/ 0 w 213"/>
                <a:gd name="T1" fmla="*/ 258 h 1140"/>
                <a:gd name="T2" fmla="*/ 47 w 213"/>
                <a:gd name="T3" fmla="*/ 258 h 1140"/>
                <a:gd name="T4" fmla="*/ 47 w 213"/>
                <a:gd name="T5" fmla="*/ 248 h 1140"/>
                <a:gd name="T6" fmla="*/ 9 w 213"/>
                <a:gd name="T7" fmla="*/ 248 h 1140"/>
                <a:gd name="T8" fmla="*/ 9 w 213"/>
                <a:gd name="T9" fmla="*/ 0 h 1140"/>
                <a:gd name="T10" fmla="*/ 0 w 213"/>
                <a:gd name="T11" fmla="*/ 0 h 1140"/>
                <a:gd name="T12" fmla="*/ 0 w 213"/>
                <a:gd name="T13" fmla="*/ 258 h 1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3" h="1140">
                  <a:moveTo>
                    <a:pt x="0" y="1139"/>
                  </a:moveTo>
                  <a:lnTo>
                    <a:pt x="212" y="1139"/>
                  </a:lnTo>
                  <a:lnTo>
                    <a:pt x="212" y="1096"/>
                  </a:lnTo>
                  <a:lnTo>
                    <a:pt x="43" y="1096"/>
                  </a:lnTo>
                  <a:lnTo>
                    <a:pt x="43" y="0"/>
                  </a:lnTo>
                  <a:lnTo>
                    <a:pt x="0" y="0"/>
                  </a:lnTo>
                  <a:lnTo>
                    <a:pt x="0" y="113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51" name="Freeform 112"/>
            <p:cNvSpPr>
              <a:spLocks noChangeArrowheads="1"/>
            </p:cNvSpPr>
            <p:nvPr/>
          </p:nvSpPr>
          <p:spPr bwMode="auto">
            <a:xfrm>
              <a:off x="2451" y="2731"/>
              <a:ext cx="60" cy="65"/>
            </a:xfrm>
            <a:custGeom>
              <a:avLst/>
              <a:gdLst>
                <a:gd name="T0" fmla="*/ 13 w 271"/>
                <a:gd name="T1" fmla="*/ 52 h 289"/>
                <a:gd name="T2" fmla="*/ 29 w 271"/>
                <a:gd name="T3" fmla="*/ 35 h 289"/>
                <a:gd name="T4" fmla="*/ 43 w 271"/>
                <a:gd name="T5" fmla="*/ 22 h 289"/>
                <a:gd name="T6" fmla="*/ 60 w 271"/>
                <a:gd name="T7" fmla="*/ 2 h 289"/>
                <a:gd name="T8" fmla="*/ 58 w 271"/>
                <a:gd name="T9" fmla="*/ 0 h 289"/>
                <a:gd name="T10" fmla="*/ 56 w 271"/>
                <a:gd name="T11" fmla="*/ 2 h 289"/>
                <a:gd name="T12" fmla="*/ 45 w 271"/>
                <a:gd name="T13" fmla="*/ 11 h 289"/>
                <a:gd name="T14" fmla="*/ 38 w 271"/>
                <a:gd name="T15" fmla="*/ 6 h 289"/>
                <a:gd name="T16" fmla="*/ 29 w 271"/>
                <a:gd name="T17" fmla="*/ 0 h 289"/>
                <a:gd name="T18" fmla="*/ 12 w 271"/>
                <a:gd name="T19" fmla="*/ 16 h 289"/>
                <a:gd name="T20" fmla="*/ 13 w 271"/>
                <a:gd name="T21" fmla="*/ 18 h 289"/>
                <a:gd name="T22" fmla="*/ 15 w 271"/>
                <a:gd name="T23" fmla="*/ 16 h 289"/>
                <a:gd name="T24" fmla="*/ 27 w 271"/>
                <a:gd name="T25" fmla="*/ 10 h 289"/>
                <a:gd name="T26" fmla="*/ 36 w 271"/>
                <a:gd name="T27" fmla="*/ 12 h 289"/>
                <a:gd name="T28" fmla="*/ 47 w 271"/>
                <a:gd name="T29" fmla="*/ 14 h 289"/>
                <a:gd name="T30" fmla="*/ 27 w 271"/>
                <a:gd name="T31" fmla="*/ 33 h 289"/>
                <a:gd name="T32" fmla="*/ 14 w 271"/>
                <a:gd name="T33" fmla="*/ 45 h 289"/>
                <a:gd name="T34" fmla="*/ 0 w 271"/>
                <a:gd name="T35" fmla="*/ 64 h 289"/>
                <a:gd name="T36" fmla="*/ 2 w 271"/>
                <a:gd name="T37" fmla="*/ 65 h 289"/>
                <a:gd name="T38" fmla="*/ 4 w 271"/>
                <a:gd name="T39" fmla="*/ 63 h 289"/>
                <a:gd name="T40" fmla="*/ 16 w 271"/>
                <a:gd name="T41" fmla="*/ 54 h 289"/>
                <a:gd name="T42" fmla="*/ 24 w 271"/>
                <a:gd name="T43" fmla="*/ 60 h 289"/>
                <a:gd name="T44" fmla="*/ 33 w 271"/>
                <a:gd name="T45" fmla="*/ 65 h 289"/>
                <a:gd name="T46" fmla="*/ 55 w 271"/>
                <a:gd name="T47" fmla="*/ 43 h 289"/>
                <a:gd name="T48" fmla="*/ 53 w 271"/>
                <a:gd name="T49" fmla="*/ 41 h 289"/>
                <a:gd name="T50" fmla="*/ 51 w 271"/>
                <a:gd name="T51" fmla="*/ 43 h 289"/>
                <a:gd name="T52" fmla="*/ 35 w 271"/>
                <a:gd name="T53" fmla="*/ 56 h 289"/>
                <a:gd name="T54" fmla="*/ 26 w 271"/>
                <a:gd name="T55" fmla="*/ 54 h 289"/>
                <a:gd name="T56" fmla="*/ 16 w 271"/>
                <a:gd name="T57" fmla="*/ 51 h 289"/>
                <a:gd name="T58" fmla="*/ 13 w 271"/>
                <a:gd name="T59" fmla="*/ 52 h 28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71" h="289">
                  <a:moveTo>
                    <a:pt x="58" y="229"/>
                  </a:moveTo>
                  <a:cubicBezTo>
                    <a:pt x="92" y="191"/>
                    <a:pt x="110" y="176"/>
                    <a:pt x="133" y="157"/>
                  </a:cubicBezTo>
                  <a:cubicBezTo>
                    <a:pt x="133" y="155"/>
                    <a:pt x="173" y="122"/>
                    <a:pt x="196" y="99"/>
                  </a:cubicBezTo>
                  <a:cubicBezTo>
                    <a:pt x="256" y="40"/>
                    <a:pt x="270" y="9"/>
                    <a:pt x="270" y="7"/>
                  </a:cubicBezTo>
                  <a:cubicBezTo>
                    <a:pt x="270" y="0"/>
                    <a:pt x="265" y="0"/>
                    <a:pt x="263" y="0"/>
                  </a:cubicBezTo>
                  <a:cubicBezTo>
                    <a:pt x="259" y="0"/>
                    <a:pt x="257" y="2"/>
                    <a:pt x="254" y="7"/>
                  </a:cubicBezTo>
                  <a:cubicBezTo>
                    <a:pt x="234" y="38"/>
                    <a:pt x="221" y="49"/>
                    <a:pt x="205" y="49"/>
                  </a:cubicBezTo>
                  <a:cubicBezTo>
                    <a:pt x="191" y="49"/>
                    <a:pt x="184" y="38"/>
                    <a:pt x="173" y="27"/>
                  </a:cubicBezTo>
                  <a:cubicBezTo>
                    <a:pt x="162" y="13"/>
                    <a:pt x="151" y="0"/>
                    <a:pt x="130" y="0"/>
                  </a:cubicBezTo>
                  <a:cubicBezTo>
                    <a:pt x="81" y="0"/>
                    <a:pt x="52" y="59"/>
                    <a:pt x="52" y="72"/>
                  </a:cubicBezTo>
                  <a:cubicBezTo>
                    <a:pt x="52" y="76"/>
                    <a:pt x="54" y="79"/>
                    <a:pt x="59" y="79"/>
                  </a:cubicBezTo>
                  <a:cubicBezTo>
                    <a:pt x="65" y="79"/>
                    <a:pt x="67" y="76"/>
                    <a:pt x="68" y="72"/>
                  </a:cubicBezTo>
                  <a:cubicBezTo>
                    <a:pt x="81" y="43"/>
                    <a:pt x="117" y="43"/>
                    <a:pt x="122" y="43"/>
                  </a:cubicBezTo>
                  <a:cubicBezTo>
                    <a:pt x="135" y="43"/>
                    <a:pt x="148" y="47"/>
                    <a:pt x="162" y="52"/>
                  </a:cubicBezTo>
                  <a:cubicBezTo>
                    <a:pt x="187" y="61"/>
                    <a:pt x="194" y="61"/>
                    <a:pt x="211" y="61"/>
                  </a:cubicBezTo>
                  <a:cubicBezTo>
                    <a:pt x="189" y="90"/>
                    <a:pt x="135" y="135"/>
                    <a:pt x="122" y="146"/>
                  </a:cubicBezTo>
                  <a:lnTo>
                    <a:pt x="65" y="198"/>
                  </a:lnTo>
                  <a:cubicBezTo>
                    <a:pt x="22" y="241"/>
                    <a:pt x="0" y="277"/>
                    <a:pt x="0" y="283"/>
                  </a:cubicBezTo>
                  <a:cubicBezTo>
                    <a:pt x="0" y="288"/>
                    <a:pt x="7" y="288"/>
                    <a:pt x="7" y="288"/>
                  </a:cubicBezTo>
                  <a:cubicBezTo>
                    <a:pt x="13" y="288"/>
                    <a:pt x="14" y="288"/>
                    <a:pt x="18" y="281"/>
                  </a:cubicBezTo>
                  <a:cubicBezTo>
                    <a:pt x="32" y="257"/>
                    <a:pt x="52" y="241"/>
                    <a:pt x="72" y="241"/>
                  </a:cubicBezTo>
                  <a:cubicBezTo>
                    <a:pt x="86" y="241"/>
                    <a:pt x="94" y="247"/>
                    <a:pt x="110" y="265"/>
                  </a:cubicBezTo>
                  <a:cubicBezTo>
                    <a:pt x="121" y="279"/>
                    <a:pt x="131" y="288"/>
                    <a:pt x="149" y="288"/>
                  </a:cubicBezTo>
                  <a:cubicBezTo>
                    <a:pt x="212" y="288"/>
                    <a:pt x="250" y="207"/>
                    <a:pt x="250" y="191"/>
                  </a:cubicBezTo>
                  <a:cubicBezTo>
                    <a:pt x="250" y="187"/>
                    <a:pt x="247" y="184"/>
                    <a:pt x="241" y="184"/>
                  </a:cubicBezTo>
                  <a:cubicBezTo>
                    <a:pt x="236" y="184"/>
                    <a:pt x="236" y="187"/>
                    <a:pt x="232" y="193"/>
                  </a:cubicBezTo>
                  <a:cubicBezTo>
                    <a:pt x="218" y="234"/>
                    <a:pt x="178" y="247"/>
                    <a:pt x="157" y="247"/>
                  </a:cubicBezTo>
                  <a:cubicBezTo>
                    <a:pt x="144" y="247"/>
                    <a:pt x="133" y="241"/>
                    <a:pt x="119" y="238"/>
                  </a:cubicBezTo>
                  <a:cubicBezTo>
                    <a:pt x="97" y="229"/>
                    <a:pt x="88" y="227"/>
                    <a:pt x="74" y="227"/>
                  </a:cubicBezTo>
                  <a:cubicBezTo>
                    <a:pt x="74" y="227"/>
                    <a:pt x="63" y="227"/>
                    <a:pt x="58" y="22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52" name="Freeform 113"/>
            <p:cNvSpPr>
              <a:spLocks noChangeArrowheads="1"/>
            </p:cNvSpPr>
            <p:nvPr/>
          </p:nvSpPr>
          <p:spPr bwMode="auto">
            <a:xfrm>
              <a:off x="2523" y="2749"/>
              <a:ext cx="36" cy="66"/>
            </a:xfrm>
            <a:custGeom>
              <a:avLst/>
              <a:gdLst>
                <a:gd name="T0" fmla="*/ 22 w 165"/>
                <a:gd name="T1" fmla="*/ 3 h 296"/>
                <a:gd name="T2" fmla="*/ 19 w 165"/>
                <a:gd name="T3" fmla="*/ 0 h 296"/>
                <a:gd name="T4" fmla="*/ 0 w 165"/>
                <a:gd name="T5" fmla="*/ 6 h 296"/>
                <a:gd name="T6" fmla="*/ 0 w 165"/>
                <a:gd name="T7" fmla="*/ 10 h 296"/>
                <a:gd name="T8" fmla="*/ 14 w 165"/>
                <a:gd name="T9" fmla="*/ 7 h 296"/>
                <a:gd name="T10" fmla="*/ 14 w 165"/>
                <a:gd name="T11" fmla="*/ 58 h 296"/>
                <a:gd name="T12" fmla="*/ 4 w 165"/>
                <a:gd name="T13" fmla="*/ 62 h 296"/>
                <a:gd name="T14" fmla="*/ 1 w 165"/>
                <a:gd name="T15" fmla="*/ 62 h 296"/>
                <a:gd name="T16" fmla="*/ 1 w 165"/>
                <a:gd name="T17" fmla="*/ 66 h 296"/>
                <a:gd name="T18" fmla="*/ 18 w 165"/>
                <a:gd name="T19" fmla="*/ 65 h 296"/>
                <a:gd name="T20" fmla="*/ 36 w 165"/>
                <a:gd name="T21" fmla="*/ 66 h 296"/>
                <a:gd name="T22" fmla="*/ 36 w 165"/>
                <a:gd name="T23" fmla="*/ 62 h 296"/>
                <a:gd name="T24" fmla="*/ 32 w 165"/>
                <a:gd name="T25" fmla="*/ 62 h 296"/>
                <a:gd name="T26" fmla="*/ 22 w 165"/>
                <a:gd name="T27" fmla="*/ 58 h 296"/>
                <a:gd name="T28" fmla="*/ 22 w 165"/>
                <a:gd name="T29" fmla="*/ 3 h 2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5" h="296">
                  <a:moveTo>
                    <a:pt x="101" y="13"/>
                  </a:moveTo>
                  <a:cubicBezTo>
                    <a:pt x="101" y="0"/>
                    <a:pt x="101" y="0"/>
                    <a:pt x="88" y="0"/>
                  </a:cubicBezTo>
                  <a:cubicBezTo>
                    <a:pt x="59" y="29"/>
                    <a:pt x="18" y="29"/>
                    <a:pt x="0" y="29"/>
                  </a:cubicBezTo>
                  <a:lnTo>
                    <a:pt x="0" y="45"/>
                  </a:lnTo>
                  <a:cubicBezTo>
                    <a:pt x="11" y="45"/>
                    <a:pt x="40" y="45"/>
                    <a:pt x="65" y="32"/>
                  </a:cubicBezTo>
                  <a:lnTo>
                    <a:pt x="65" y="259"/>
                  </a:lnTo>
                  <a:cubicBezTo>
                    <a:pt x="65" y="274"/>
                    <a:pt x="65" y="279"/>
                    <a:pt x="20" y="279"/>
                  </a:cubicBezTo>
                  <a:lnTo>
                    <a:pt x="4" y="279"/>
                  </a:lnTo>
                  <a:lnTo>
                    <a:pt x="4" y="295"/>
                  </a:lnTo>
                  <a:cubicBezTo>
                    <a:pt x="11" y="295"/>
                    <a:pt x="67" y="293"/>
                    <a:pt x="83" y="293"/>
                  </a:cubicBezTo>
                  <a:cubicBezTo>
                    <a:pt x="97" y="293"/>
                    <a:pt x="153" y="295"/>
                    <a:pt x="164" y="295"/>
                  </a:cubicBezTo>
                  <a:lnTo>
                    <a:pt x="164" y="279"/>
                  </a:lnTo>
                  <a:lnTo>
                    <a:pt x="146" y="279"/>
                  </a:lnTo>
                  <a:cubicBezTo>
                    <a:pt x="101" y="279"/>
                    <a:pt x="101" y="274"/>
                    <a:pt x="101" y="259"/>
                  </a:cubicBezTo>
                  <a:lnTo>
                    <a:pt x="101" y="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53" name="Freeform 114"/>
            <p:cNvSpPr>
              <a:spLocks noChangeArrowheads="1"/>
            </p:cNvSpPr>
            <p:nvPr/>
          </p:nvSpPr>
          <p:spPr bwMode="auto">
            <a:xfrm>
              <a:off x="2451" y="2903"/>
              <a:ext cx="60" cy="65"/>
            </a:xfrm>
            <a:custGeom>
              <a:avLst/>
              <a:gdLst>
                <a:gd name="T0" fmla="*/ 13 w 271"/>
                <a:gd name="T1" fmla="*/ 52 h 289"/>
                <a:gd name="T2" fmla="*/ 29 w 271"/>
                <a:gd name="T3" fmla="*/ 35 h 289"/>
                <a:gd name="T4" fmla="*/ 43 w 271"/>
                <a:gd name="T5" fmla="*/ 22 h 289"/>
                <a:gd name="T6" fmla="*/ 60 w 271"/>
                <a:gd name="T7" fmla="*/ 2 h 289"/>
                <a:gd name="T8" fmla="*/ 58 w 271"/>
                <a:gd name="T9" fmla="*/ 0 h 289"/>
                <a:gd name="T10" fmla="*/ 56 w 271"/>
                <a:gd name="T11" fmla="*/ 2 h 289"/>
                <a:gd name="T12" fmla="*/ 45 w 271"/>
                <a:gd name="T13" fmla="*/ 11 h 289"/>
                <a:gd name="T14" fmla="*/ 38 w 271"/>
                <a:gd name="T15" fmla="*/ 6 h 289"/>
                <a:gd name="T16" fmla="*/ 29 w 271"/>
                <a:gd name="T17" fmla="*/ 0 h 289"/>
                <a:gd name="T18" fmla="*/ 12 w 271"/>
                <a:gd name="T19" fmla="*/ 16 h 289"/>
                <a:gd name="T20" fmla="*/ 13 w 271"/>
                <a:gd name="T21" fmla="*/ 18 h 289"/>
                <a:gd name="T22" fmla="*/ 15 w 271"/>
                <a:gd name="T23" fmla="*/ 16 h 289"/>
                <a:gd name="T24" fmla="*/ 27 w 271"/>
                <a:gd name="T25" fmla="*/ 10 h 289"/>
                <a:gd name="T26" fmla="*/ 36 w 271"/>
                <a:gd name="T27" fmla="*/ 12 h 289"/>
                <a:gd name="T28" fmla="*/ 47 w 271"/>
                <a:gd name="T29" fmla="*/ 14 h 289"/>
                <a:gd name="T30" fmla="*/ 27 w 271"/>
                <a:gd name="T31" fmla="*/ 33 h 289"/>
                <a:gd name="T32" fmla="*/ 14 w 271"/>
                <a:gd name="T33" fmla="*/ 45 h 289"/>
                <a:gd name="T34" fmla="*/ 0 w 271"/>
                <a:gd name="T35" fmla="*/ 64 h 289"/>
                <a:gd name="T36" fmla="*/ 2 w 271"/>
                <a:gd name="T37" fmla="*/ 65 h 289"/>
                <a:gd name="T38" fmla="*/ 4 w 271"/>
                <a:gd name="T39" fmla="*/ 63 h 289"/>
                <a:gd name="T40" fmla="*/ 16 w 271"/>
                <a:gd name="T41" fmla="*/ 54 h 289"/>
                <a:gd name="T42" fmla="*/ 24 w 271"/>
                <a:gd name="T43" fmla="*/ 60 h 289"/>
                <a:gd name="T44" fmla="*/ 33 w 271"/>
                <a:gd name="T45" fmla="*/ 65 h 289"/>
                <a:gd name="T46" fmla="*/ 55 w 271"/>
                <a:gd name="T47" fmla="*/ 43 h 289"/>
                <a:gd name="T48" fmla="*/ 53 w 271"/>
                <a:gd name="T49" fmla="*/ 41 h 289"/>
                <a:gd name="T50" fmla="*/ 51 w 271"/>
                <a:gd name="T51" fmla="*/ 43 h 289"/>
                <a:gd name="T52" fmla="*/ 35 w 271"/>
                <a:gd name="T53" fmla="*/ 56 h 289"/>
                <a:gd name="T54" fmla="*/ 26 w 271"/>
                <a:gd name="T55" fmla="*/ 54 h 289"/>
                <a:gd name="T56" fmla="*/ 16 w 271"/>
                <a:gd name="T57" fmla="*/ 51 h 289"/>
                <a:gd name="T58" fmla="*/ 13 w 271"/>
                <a:gd name="T59" fmla="*/ 52 h 28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71" h="289">
                  <a:moveTo>
                    <a:pt x="58" y="229"/>
                  </a:moveTo>
                  <a:cubicBezTo>
                    <a:pt x="92" y="191"/>
                    <a:pt x="110" y="176"/>
                    <a:pt x="133" y="157"/>
                  </a:cubicBezTo>
                  <a:cubicBezTo>
                    <a:pt x="133" y="155"/>
                    <a:pt x="173" y="122"/>
                    <a:pt x="196" y="99"/>
                  </a:cubicBezTo>
                  <a:cubicBezTo>
                    <a:pt x="256" y="40"/>
                    <a:pt x="270" y="9"/>
                    <a:pt x="270" y="7"/>
                  </a:cubicBezTo>
                  <a:cubicBezTo>
                    <a:pt x="270" y="0"/>
                    <a:pt x="265" y="0"/>
                    <a:pt x="263" y="0"/>
                  </a:cubicBezTo>
                  <a:cubicBezTo>
                    <a:pt x="259" y="0"/>
                    <a:pt x="257" y="2"/>
                    <a:pt x="254" y="7"/>
                  </a:cubicBezTo>
                  <a:cubicBezTo>
                    <a:pt x="234" y="38"/>
                    <a:pt x="221" y="49"/>
                    <a:pt x="205" y="49"/>
                  </a:cubicBezTo>
                  <a:cubicBezTo>
                    <a:pt x="191" y="49"/>
                    <a:pt x="184" y="38"/>
                    <a:pt x="173" y="27"/>
                  </a:cubicBezTo>
                  <a:cubicBezTo>
                    <a:pt x="162" y="13"/>
                    <a:pt x="151" y="0"/>
                    <a:pt x="130" y="0"/>
                  </a:cubicBezTo>
                  <a:cubicBezTo>
                    <a:pt x="81" y="0"/>
                    <a:pt x="52" y="59"/>
                    <a:pt x="52" y="72"/>
                  </a:cubicBezTo>
                  <a:cubicBezTo>
                    <a:pt x="52" y="76"/>
                    <a:pt x="54" y="79"/>
                    <a:pt x="59" y="79"/>
                  </a:cubicBezTo>
                  <a:cubicBezTo>
                    <a:pt x="65" y="79"/>
                    <a:pt x="67" y="76"/>
                    <a:pt x="68" y="72"/>
                  </a:cubicBezTo>
                  <a:cubicBezTo>
                    <a:pt x="81" y="43"/>
                    <a:pt x="117" y="43"/>
                    <a:pt x="122" y="43"/>
                  </a:cubicBezTo>
                  <a:cubicBezTo>
                    <a:pt x="135" y="43"/>
                    <a:pt x="148" y="47"/>
                    <a:pt x="162" y="52"/>
                  </a:cubicBezTo>
                  <a:cubicBezTo>
                    <a:pt x="187" y="61"/>
                    <a:pt x="194" y="61"/>
                    <a:pt x="211" y="61"/>
                  </a:cubicBezTo>
                  <a:cubicBezTo>
                    <a:pt x="189" y="90"/>
                    <a:pt x="135" y="135"/>
                    <a:pt x="122" y="146"/>
                  </a:cubicBezTo>
                  <a:lnTo>
                    <a:pt x="65" y="198"/>
                  </a:lnTo>
                  <a:cubicBezTo>
                    <a:pt x="22" y="241"/>
                    <a:pt x="0" y="277"/>
                    <a:pt x="0" y="283"/>
                  </a:cubicBezTo>
                  <a:cubicBezTo>
                    <a:pt x="0" y="288"/>
                    <a:pt x="7" y="288"/>
                    <a:pt x="7" y="288"/>
                  </a:cubicBezTo>
                  <a:cubicBezTo>
                    <a:pt x="13" y="288"/>
                    <a:pt x="14" y="288"/>
                    <a:pt x="18" y="281"/>
                  </a:cubicBezTo>
                  <a:cubicBezTo>
                    <a:pt x="32" y="257"/>
                    <a:pt x="52" y="241"/>
                    <a:pt x="72" y="241"/>
                  </a:cubicBezTo>
                  <a:cubicBezTo>
                    <a:pt x="86" y="241"/>
                    <a:pt x="94" y="247"/>
                    <a:pt x="110" y="265"/>
                  </a:cubicBezTo>
                  <a:cubicBezTo>
                    <a:pt x="121" y="279"/>
                    <a:pt x="131" y="288"/>
                    <a:pt x="149" y="288"/>
                  </a:cubicBezTo>
                  <a:cubicBezTo>
                    <a:pt x="212" y="288"/>
                    <a:pt x="250" y="207"/>
                    <a:pt x="250" y="191"/>
                  </a:cubicBezTo>
                  <a:cubicBezTo>
                    <a:pt x="250" y="187"/>
                    <a:pt x="247" y="184"/>
                    <a:pt x="241" y="184"/>
                  </a:cubicBezTo>
                  <a:cubicBezTo>
                    <a:pt x="236" y="184"/>
                    <a:pt x="236" y="187"/>
                    <a:pt x="232" y="193"/>
                  </a:cubicBezTo>
                  <a:cubicBezTo>
                    <a:pt x="218" y="234"/>
                    <a:pt x="178" y="247"/>
                    <a:pt x="157" y="247"/>
                  </a:cubicBezTo>
                  <a:cubicBezTo>
                    <a:pt x="144" y="247"/>
                    <a:pt x="133" y="241"/>
                    <a:pt x="119" y="238"/>
                  </a:cubicBezTo>
                  <a:cubicBezTo>
                    <a:pt x="97" y="229"/>
                    <a:pt x="88" y="227"/>
                    <a:pt x="74" y="227"/>
                  </a:cubicBezTo>
                  <a:cubicBezTo>
                    <a:pt x="74" y="227"/>
                    <a:pt x="63" y="227"/>
                    <a:pt x="58" y="22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54" name="Freeform 115"/>
            <p:cNvSpPr>
              <a:spLocks noChangeArrowheads="1"/>
            </p:cNvSpPr>
            <p:nvPr/>
          </p:nvSpPr>
          <p:spPr bwMode="auto">
            <a:xfrm>
              <a:off x="2518" y="2921"/>
              <a:ext cx="44" cy="66"/>
            </a:xfrm>
            <a:custGeom>
              <a:avLst/>
              <a:gdLst>
                <a:gd name="T0" fmla="*/ 44 w 199"/>
                <a:gd name="T1" fmla="*/ 48 h 296"/>
                <a:gd name="T2" fmla="*/ 40 w 199"/>
                <a:gd name="T3" fmla="*/ 48 h 296"/>
                <a:gd name="T4" fmla="*/ 38 w 199"/>
                <a:gd name="T5" fmla="*/ 57 h 296"/>
                <a:gd name="T6" fmla="*/ 28 w 199"/>
                <a:gd name="T7" fmla="*/ 57 h 296"/>
                <a:gd name="T8" fmla="*/ 10 w 199"/>
                <a:gd name="T9" fmla="*/ 57 h 296"/>
                <a:gd name="T10" fmla="*/ 29 w 199"/>
                <a:gd name="T11" fmla="*/ 41 h 296"/>
                <a:gd name="T12" fmla="*/ 44 w 199"/>
                <a:gd name="T13" fmla="*/ 19 h 296"/>
                <a:gd name="T14" fmla="*/ 21 w 199"/>
                <a:gd name="T15" fmla="*/ 0 h 296"/>
                <a:gd name="T16" fmla="*/ 0 w 199"/>
                <a:gd name="T17" fmla="*/ 18 h 296"/>
                <a:gd name="T18" fmla="*/ 5 w 199"/>
                <a:gd name="T19" fmla="*/ 23 h 296"/>
                <a:gd name="T20" fmla="*/ 10 w 199"/>
                <a:gd name="T21" fmla="*/ 18 h 296"/>
                <a:gd name="T22" fmla="*/ 5 w 199"/>
                <a:gd name="T23" fmla="*/ 13 h 296"/>
                <a:gd name="T24" fmla="*/ 19 w 199"/>
                <a:gd name="T25" fmla="*/ 4 h 296"/>
                <a:gd name="T26" fmla="*/ 34 w 199"/>
                <a:gd name="T27" fmla="*/ 19 h 296"/>
                <a:gd name="T28" fmla="*/ 25 w 199"/>
                <a:gd name="T29" fmla="*/ 39 h 296"/>
                <a:gd name="T30" fmla="*/ 1 w 199"/>
                <a:gd name="T31" fmla="*/ 62 h 296"/>
                <a:gd name="T32" fmla="*/ 0 w 199"/>
                <a:gd name="T33" fmla="*/ 66 h 296"/>
                <a:gd name="T34" fmla="*/ 41 w 199"/>
                <a:gd name="T35" fmla="*/ 66 h 296"/>
                <a:gd name="T36" fmla="*/ 44 w 199"/>
                <a:gd name="T37" fmla="*/ 48 h 2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99" h="296">
                  <a:moveTo>
                    <a:pt x="198" y="214"/>
                  </a:moveTo>
                  <a:lnTo>
                    <a:pt x="182" y="214"/>
                  </a:lnTo>
                  <a:cubicBezTo>
                    <a:pt x="182" y="225"/>
                    <a:pt x="176" y="250"/>
                    <a:pt x="171" y="256"/>
                  </a:cubicBezTo>
                  <a:cubicBezTo>
                    <a:pt x="167" y="257"/>
                    <a:pt x="133" y="257"/>
                    <a:pt x="126" y="257"/>
                  </a:cubicBezTo>
                  <a:lnTo>
                    <a:pt x="45" y="257"/>
                  </a:lnTo>
                  <a:cubicBezTo>
                    <a:pt x="92" y="216"/>
                    <a:pt x="106" y="203"/>
                    <a:pt x="133" y="184"/>
                  </a:cubicBezTo>
                  <a:cubicBezTo>
                    <a:pt x="167" y="157"/>
                    <a:pt x="198" y="130"/>
                    <a:pt x="198" y="86"/>
                  </a:cubicBezTo>
                  <a:cubicBezTo>
                    <a:pt x="198" y="32"/>
                    <a:pt x="149" y="0"/>
                    <a:pt x="94" y="0"/>
                  </a:cubicBezTo>
                  <a:cubicBezTo>
                    <a:pt x="38" y="0"/>
                    <a:pt x="0" y="40"/>
                    <a:pt x="0" y="79"/>
                  </a:cubicBezTo>
                  <a:cubicBezTo>
                    <a:pt x="0" y="103"/>
                    <a:pt x="20" y="104"/>
                    <a:pt x="23" y="104"/>
                  </a:cubicBezTo>
                  <a:cubicBezTo>
                    <a:pt x="34" y="104"/>
                    <a:pt x="47" y="97"/>
                    <a:pt x="47" y="81"/>
                  </a:cubicBezTo>
                  <a:cubicBezTo>
                    <a:pt x="47" y="74"/>
                    <a:pt x="45" y="58"/>
                    <a:pt x="22" y="58"/>
                  </a:cubicBezTo>
                  <a:cubicBezTo>
                    <a:pt x="34" y="25"/>
                    <a:pt x="65" y="16"/>
                    <a:pt x="86" y="16"/>
                  </a:cubicBezTo>
                  <a:cubicBezTo>
                    <a:pt x="131" y="16"/>
                    <a:pt x="155" y="50"/>
                    <a:pt x="155" y="86"/>
                  </a:cubicBezTo>
                  <a:cubicBezTo>
                    <a:pt x="155" y="126"/>
                    <a:pt x="126" y="157"/>
                    <a:pt x="112" y="173"/>
                  </a:cubicBezTo>
                  <a:lnTo>
                    <a:pt x="4" y="279"/>
                  </a:lnTo>
                  <a:cubicBezTo>
                    <a:pt x="0" y="283"/>
                    <a:pt x="0" y="283"/>
                    <a:pt x="0" y="295"/>
                  </a:cubicBezTo>
                  <a:lnTo>
                    <a:pt x="184" y="295"/>
                  </a:lnTo>
                  <a:lnTo>
                    <a:pt x="198" y="2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55" name="Freeform 116"/>
            <p:cNvSpPr>
              <a:spLocks noChangeArrowheads="1"/>
            </p:cNvSpPr>
            <p:nvPr/>
          </p:nvSpPr>
          <p:spPr bwMode="auto">
            <a:xfrm>
              <a:off x="2451" y="3075"/>
              <a:ext cx="60" cy="65"/>
            </a:xfrm>
            <a:custGeom>
              <a:avLst/>
              <a:gdLst>
                <a:gd name="T0" fmla="*/ 13 w 271"/>
                <a:gd name="T1" fmla="*/ 52 h 289"/>
                <a:gd name="T2" fmla="*/ 29 w 271"/>
                <a:gd name="T3" fmla="*/ 35 h 289"/>
                <a:gd name="T4" fmla="*/ 43 w 271"/>
                <a:gd name="T5" fmla="*/ 22 h 289"/>
                <a:gd name="T6" fmla="*/ 60 w 271"/>
                <a:gd name="T7" fmla="*/ 2 h 289"/>
                <a:gd name="T8" fmla="*/ 58 w 271"/>
                <a:gd name="T9" fmla="*/ 0 h 289"/>
                <a:gd name="T10" fmla="*/ 56 w 271"/>
                <a:gd name="T11" fmla="*/ 2 h 289"/>
                <a:gd name="T12" fmla="*/ 45 w 271"/>
                <a:gd name="T13" fmla="*/ 11 h 289"/>
                <a:gd name="T14" fmla="*/ 38 w 271"/>
                <a:gd name="T15" fmla="*/ 6 h 289"/>
                <a:gd name="T16" fmla="*/ 29 w 271"/>
                <a:gd name="T17" fmla="*/ 0 h 289"/>
                <a:gd name="T18" fmla="*/ 12 w 271"/>
                <a:gd name="T19" fmla="*/ 16 h 289"/>
                <a:gd name="T20" fmla="*/ 13 w 271"/>
                <a:gd name="T21" fmla="*/ 18 h 289"/>
                <a:gd name="T22" fmla="*/ 15 w 271"/>
                <a:gd name="T23" fmla="*/ 16 h 289"/>
                <a:gd name="T24" fmla="*/ 27 w 271"/>
                <a:gd name="T25" fmla="*/ 10 h 289"/>
                <a:gd name="T26" fmla="*/ 36 w 271"/>
                <a:gd name="T27" fmla="*/ 12 h 289"/>
                <a:gd name="T28" fmla="*/ 47 w 271"/>
                <a:gd name="T29" fmla="*/ 14 h 289"/>
                <a:gd name="T30" fmla="*/ 27 w 271"/>
                <a:gd name="T31" fmla="*/ 33 h 289"/>
                <a:gd name="T32" fmla="*/ 14 w 271"/>
                <a:gd name="T33" fmla="*/ 45 h 289"/>
                <a:gd name="T34" fmla="*/ 0 w 271"/>
                <a:gd name="T35" fmla="*/ 64 h 289"/>
                <a:gd name="T36" fmla="*/ 2 w 271"/>
                <a:gd name="T37" fmla="*/ 65 h 289"/>
                <a:gd name="T38" fmla="*/ 4 w 271"/>
                <a:gd name="T39" fmla="*/ 63 h 289"/>
                <a:gd name="T40" fmla="*/ 16 w 271"/>
                <a:gd name="T41" fmla="*/ 54 h 289"/>
                <a:gd name="T42" fmla="*/ 24 w 271"/>
                <a:gd name="T43" fmla="*/ 60 h 289"/>
                <a:gd name="T44" fmla="*/ 33 w 271"/>
                <a:gd name="T45" fmla="*/ 65 h 289"/>
                <a:gd name="T46" fmla="*/ 55 w 271"/>
                <a:gd name="T47" fmla="*/ 43 h 289"/>
                <a:gd name="T48" fmla="*/ 53 w 271"/>
                <a:gd name="T49" fmla="*/ 41 h 289"/>
                <a:gd name="T50" fmla="*/ 51 w 271"/>
                <a:gd name="T51" fmla="*/ 43 h 289"/>
                <a:gd name="T52" fmla="*/ 35 w 271"/>
                <a:gd name="T53" fmla="*/ 56 h 289"/>
                <a:gd name="T54" fmla="*/ 26 w 271"/>
                <a:gd name="T55" fmla="*/ 54 h 289"/>
                <a:gd name="T56" fmla="*/ 16 w 271"/>
                <a:gd name="T57" fmla="*/ 51 h 289"/>
                <a:gd name="T58" fmla="*/ 13 w 271"/>
                <a:gd name="T59" fmla="*/ 52 h 28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71" h="289">
                  <a:moveTo>
                    <a:pt x="58" y="229"/>
                  </a:moveTo>
                  <a:cubicBezTo>
                    <a:pt x="92" y="191"/>
                    <a:pt x="110" y="176"/>
                    <a:pt x="133" y="157"/>
                  </a:cubicBezTo>
                  <a:cubicBezTo>
                    <a:pt x="133" y="155"/>
                    <a:pt x="173" y="122"/>
                    <a:pt x="196" y="99"/>
                  </a:cubicBezTo>
                  <a:cubicBezTo>
                    <a:pt x="256" y="40"/>
                    <a:pt x="270" y="9"/>
                    <a:pt x="270" y="7"/>
                  </a:cubicBezTo>
                  <a:cubicBezTo>
                    <a:pt x="270" y="0"/>
                    <a:pt x="265" y="0"/>
                    <a:pt x="263" y="0"/>
                  </a:cubicBezTo>
                  <a:cubicBezTo>
                    <a:pt x="259" y="0"/>
                    <a:pt x="257" y="2"/>
                    <a:pt x="254" y="7"/>
                  </a:cubicBezTo>
                  <a:cubicBezTo>
                    <a:pt x="234" y="38"/>
                    <a:pt x="221" y="49"/>
                    <a:pt x="205" y="49"/>
                  </a:cubicBezTo>
                  <a:cubicBezTo>
                    <a:pt x="191" y="49"/>
                    <a:pt x="184" y="38"/>
                    <a:pt x="173" y="27"/>
                  </a:cubicBezTo>
                  <a:cubicBezTo>
                    <a:pt x="162" y="13"/>
                    <a:pt x="151" y="0"/>
                    <a:pt x="130" y="0"/>
                  </a:cubicBezTo>
                  <a:cubicBezTo>
                    <a:pt x="81" y="0"/>
                    <a:pt x="52" y="59"/>
                    <a:pt x="52" y="72"/>
                  </a:cubicBezTo>
                  <a:cubicBezTo>
                    <a:pt x="52" y="76"/>
                    <a:pt x="54" y="79"/>
                    <a:pt x="59" y="79"/>
                  </a:cubicBezTo>
                  <a:cubicBezTo>
                    <a:pt x="65" y="79"/>
                    <a:pt x="67" y="76"/>
                    <a:pt x="68" y="72"/>
                  </a:cubicBezTo>
                  <a:cubicBezTo>
                    <a:pt x="81" y="43"/>
                    <a:pt x="117" y="43"/>
                    <a:pt x="122" y="43"/>
                  </a:cubicBezTo>
                  <a:cubicBezTo>
                    <a:pt x="135" y="43"/>
                    <a:pt x="148" y="47"/>
                    <a:pt x="162" y="52"/>
                  </a:cubicBezTo>
                  <a:cubicBezTo>
                    <a:pt x="187" y="61"/>
                    <a:pt x="194" y="61"/>
                    <a:pt x="211" y="61"/>
                  </a:cubicBezTo>
                  <a:cubicBezTo>
                    <a:pt x="189" y="90"/>
                    <a:pt x="135" y="135"/>
                    <a:pt x="122" y="146"/>
                  </a:cubicBezTo>
                  <a:lnTo>
                    <a:pt x="65" y="198"/>
                  </a:lnTo>
                  <a:cubicBezTo>
                    <a:pt x="22" y="241"/>
                    <a:pt x="0" y="277"/>
                    <a:pt x="0" y="283"/>
                  </a:cubicBezTo>
                  <a:cubicBezTo>
                    <a:pt x="0" y="288"/>
                    <a:pt x="7" y="288"/>
                    <a:pt x="7" y="288"/>
                  </a:cubicBezTo>
                  <a:cubicBezTo>
                    <a:pt x="13" y="288"/>
                    <a:pt x="14" y="288"/>
                    <a:pt x="18" y="281"/>
                  </a:cubicBezTo>
                  <a:cubicBezTo>
                    <a:pt x="32" y="257"/>
                    <a:pt x="52" y="241"/>
                    <a:pt x="72" y="241"/>
                  </a:cubicBezTo>
                  <a:cubicBezTo>
                    <a:pt x="86" y="241"/>
                    <a:pt x="94" y="247"/>
                    <a:pt x="110" y="265"/>
                  </a:cubicBezTo>
                  <a:cubicBezTo>
                    <a:pt x="121" y="279"/>
                    <a:pt x="131" y="288"/>
                    <a:pt x="149" y="288"/>
                  </a:cubicBezTo>
                  <a:cubicBezTo>
                    <a:pt x="212" y="288"/>
                    <a:pt x="250" y="207"/>
                    <a:pt x="250" y="191"/>
                  </a:cubicBezTo>
                  <a:cubicBezTo>
                    <a:pt x="250" y="187"/>
                    <a:pt x="247" y="184"/>
                    <a:pt x="241" y="184"/>
                  </a:cubicBezTo>
                  <a:cubicBezTo>
                    <a:pt x="236" y="184"/>
                    <a:pt x="236" y="187"/>
                    <a:pt x="232" y="193"/>
                  </a:cubicBezTo>
                  <a:cubicBezTo>
                    <a:pt x="218" y="234"/>
                    <a:pt x="178" y="247"/>
                    <a:pt x="157" y="247"/>
                  </a:cubicBezTo>
                  <a:cubicBezTo>
                    <a:pt x="144" y="247"/>
                    <a:pt x="133" y="241"/>
                    <a:pt x="119" y="238"/>
                  </a:cubicBezTo>
                  <a:cubicBezTo>
                    <a:pt x="97" y="229"/>
                    <a:pt x="88" y="227"/>
                    <a:pt x="74" y="227"/>
                  </a:cubicBezTo>
                  <a:cubicBezTo>
                    <a:pt x="74" y="227"/>
                    <a:pt x="63" y="227"/>
                    <a:pt x="58" y="22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56" name="Freeform 117"/>
            <p:cNvSpPr>
              <a:spLocks noChangeArrowheads="1"/>
            </p:cNvSpPr>
            <p:nvPr/>
          </p:nvSpPr>
          <p:spPr bwMode="auto">
            <a:xfrm>
              <a:off x="2517" y="3093"/>
              <a:ext cx="46" cy="68"/>
            </a:xfrm>
            <a:custGeom>
              <a:avLst/>
              <a:gdLst>
                <a:gd name="T0" fmla="*/ 22 w 206"/>
                <a:gd name="T1" fmla="*/ 33 h 305"/>
                <a:gd name="T2" fmla="*/ 35 w 206"/>
                <a:gd name="T3" fmla="*/ 49 h 305"/>
                <a:gd name="T4" fmla="*/ 22 w 206"/>
                <a:gd name="T5" fmla="*/ 65 h 305"/>
                <a:gd name="T6" fmla="*/ 5 w 206"/>
                <a:gd name="T7" fmla="*/ 58 h 305"/>
                <a:gd name="T8" fmla="*/ 11 w 206"/>
                <a:gd name="T9" fmla="*/ 52 h 305"/>
                <a:gd name="T10" fmla="*/ 6 w 206"/>
                <a:gd name="T11" fmla="*/ 47 h 305"/>
                <a:gd name="T12" fmla="*/ 0 w 206"/>
                <a:gd name="T13" fmla="*/ 53 h 305"/>
                <a:gd name="T14" fmla="*/ 23 w 206"/>
                <a:gd name="T15" fmla="*/ 68 h 305"/>
                <a:gd name="T16" fmla="*/ 46 w 206"/>
                <a:gd name="T17" fmla="*/ 49 h 305"/>
                <a:gd name="T18" fmla="*/ 29 w 206"/>
                <a:gd name="T19" fmla="*/ 31 h 305"/>
                <a:gd name="T20" fmla="*/ 43 w 206"/>
                <a:gd name="T21" fmla="*/ 14 h 305"/>
                <a:gd name="T22" fmla="*/ 23 w 206"/>
                <a:gd name="T23" fmla="*/ 0 h 305"/>
                <a:gd name="T24" fmla="*/ 3 w 206"/>
                <a:gd name="T25" fmla="*/ 13 h 305"/>
                <a:gd name="T26" fmla="*/ 8 w 206"/>
                <a:gd name="T27" fmla="*/ 19 h 305"/>
                <a:gd name="T28" fmla="*/ 13 w 206"/>
                <a:gd name="T29" fmla="*/ 14 h 305"/>
                <a:gd name="T30" fmla="*/ 8 w 206"/>
                <a:gd name="T31" fmla="*/ 8 h 305"/>
                <a:gd name="T32" fmla="*/ 23 w 206"/>
                <a:gd name="T33" fmla="*/ 3 h 305"/>
                <a:gd name="T34" fmla="*/ 33 w 206"/>
                <a:gd name="T35" fmla="*/ 14 h 305"/>
                <a:gd name="T36" fmla="*/ 29 w 206"/>
                <a:gd name="T37" fmla="*/ 26 h 305"/>
                <a:gd name="T38" fmla="*/ 18 w 206"/>
                <a:gd name="T39" fmla="*/ 30 h 305"/>
                <a:gd name="T40" fmla="*/ 15 w 206"/>
                <a:gd name="T41" fmla="*/ 30 h 305"/>
                <a:gd name="T42" fmla="*/ 14 w 206"/>
                <a:gd name="T43" fmla="*/ 31 h 305"/>
                <a:gd name="T44" fmla="*/ 17 w 206"/>
                <a:gd name="T45" fmla="*/ 33 h 305"/>
                <a:gd name="T46" fmla="*/ 22 w 206"/>
                <a:gd name="T47" fmla="*/ 33 h 30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06" h="305">
                  <a:moveTo>
                    <a:pt x="97" y="148"/>
                  </a:moveTo>
                  <a:cubicBezTo>
                    <a:pt x="133" y="148"/>
                    <a:pt x="158" y="171"/>
                    <a:pt x="158" y="220"/>
                  </a:cubicBezTo>
                  <a:cubicBezTo>
                    <a:pt x="158" y="274"/>
                    <a:pt x="126" y="290"/>
                    <a:pt x="99" y="290"/>
                  </a:cubicBezTo>
                  <a:cubicBezTo>
                    <a:pt x="81" y="290"/>
                    <a:pt x="43" y="286"/>
                    <a:pt x="23" y="259"/>
                  </a:cubicBezTo>
                  <a:cubicBezTo>
                    <a:pt x="45" y="259"/>
                    <a:pt x="50" y="243"/>
                    <a:pt x="50" y="234"/>
                  </a:cubicBezTo>
                  <a:cubicBezTo>
                    <a:pt x="50" y="220"/>
                    <a:pt x="40" y="211"/>
                    <a:pt x="25" y="211"/>
                  </a:cubicBezTo>
                  <a:cubicBezTo>
                    <a:pt x="13" y="211"/>
                    <a:pt x="0" y="218"/>
                    <a:pt x="0" y="236"/>
                  </a:cubicBezTo>
                  <a:cubicBezTo>
                    <a:pt x="0" y="277"/>
                    <a:pt x="47" y="304"/>
                    <a:pt x="101" y="304"/>
                  </a:cubicBezTo>
                  <a:cubicBezTo>
                    <a:pt x="162" y="304"/>
                    <a:pt x="205" y="263"/>
                    <a:pt x="205" y="220"/>
                  </a:cubicBezTo>
                  <a:cubicBezTo>
                    <a:pt x="205" y="184"/>
                    <a:pt x="176" y="149"/>
                    <a:pt x="128" y="139"/>
                  </a:cubicBezTo>
                  <a:cubicBezTo>
                    <a:pt x="175" y="122"/>
                    <a:pt x="191" y="88"/>
                    <a:pt x="191" y="61"/>
                  </a:cubicBezTo>
                  <a:cubicBezTo>
                    <a:pt x="191" y="27"/>
                    <a:pt x="151" y="0"/>
                    <a:pt x="101" y="0"/>
                  </a:cubicBezTo>
                  <a:cubicBezTo>
                    <a:pt x="52" y="0"/>
                    <a:pt x="14" y="23"/>
                    <a:pt x="14" y="59"/>
                  </a:cubicBezTo>
                  <a:cubicBezTo>
                    <a:pt x="14" y="76"/>
                    <a:pt x="23" y="83"/>
                    <a:pt x="38" y="83"/>
                  </a:cubicBezTo>
                  <a:cubicBezTo>
                    <a:pt x="50" y="83"/>
                    <a:pt x="59" y="74"/>
                    <a:pt x="59" y="61"/>
                  </a:cubicBezTo>
                  <a:cubicBezTo>
                    <a:pt x="59" y="47"/>
                    <a:pt x="50" y="38"/>
                    <a:pt x="38" y="38"/>
                  </a:cubicBezTo>
                  <a:cubicBezTo>
                    <a:pt x="52" y="18"/>
                    <a:pt x="83" y="13"/>
                    <a:pt x="101" y="13"/>
                  </a:cubicBezTo>
                  <a:cubicBezTo>
                    <a:pt x="121" y="13"/>
                    <a:pt x="148" y="23"/>
                    <a:pt x="148" y="61"/>
                  </a:cubicBezTo>
                  <a:cubicBezTo>
                    <a:pt x="148" y="81"/>
                    <a:pt x="142" y="101"/>
                    <a:pt x="130" y="115"/>
                  </a:cubicBezTo>
                  <a:cubicBezTo>
                    <a:pt x="115" y="131"/>
                    <a:pt x="103" y="133"/>
                    <a:pt x="81" y="133"/>
                  </a:cubicBezTo>
                  <a:cubicBezTo>
                    <a:pt x="70" y="135"/>
                    <a:pt x="68" y="135"/>
                    <a:pt x="67" y="135"/>
                  </a:cubicBezTo>
                  <a:cubicBezTo>
                    <a:pt x="65" y="135"/>
                    <a:pt x="61" y="135"/>
                    <a:pt x="61" y="140"/>
                  </a:cubicBezTo>
                  <a:cubicBezTo>
                    <a:pt x="61" y="148"/>
                    <a:pt x="67" y="148"/>
                    <a:pt x="74" y="148"/>
                  </a:cubicBezTo>
                  <a:lnTo>
                    <a:pt x="97" y="14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57" name="Freeform 118"/>
            <p:cNvSpPr>
              <a:spLocks noChangeArrowheads="1"/>
            </p:cNvSpPr>
            <p:nvPr/>
          </p:nvSpPr>
          <p:spPr bwMode="auto">
            <a:xfrm>
              <a:off x="2439" y="3295"/>
              <a:ext cx="15" cy="15"/>
            </a:xfrm>
            <a:custGeom>
              <a:avLst/>
              <a:gdLst>
                <a:gd name="T0" fmla="*/ 15 w 69"/>
                <a:gd name="T1" fmla="*/ 7 h 69"/>
                <a:gd name="T2" fmla="*/ 7 w 69"/>
                <a:gd name="T3" fmla="*/ 0 h 69"/>
                <a:gd name="T4" fmla="*/ 0 w 69"/>
                <a:gd name="T5" fmla="*/ 7 h 69"/>
                <a:gd name="T6" fmla="*/ 7 w 69"/>
                <a:gd name="T7" fmla="*/ 15 h 69"/>
                <a:gd name="T8" fmla="*/ 15 w 69"/>
                <a:gd name="T9" fmla="*/ 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69">
                  <a:moveTo>
                    <a:pt x="68" y="34"/>
                  </a:moveTo>
                  <a:cubicBezTo>
                    <a:pt x="68" y="16"/>
                    <a:pt x="54" y="0"/>
                    <a:pt x="34" y="0"/>
                  </a:cubicBezTo>
                  <a:cubicBezTo>
                    <a:pt x="16" y="0"/>
                    <a:pt x="0" y="16"/>
                    <a:pt x="0" y="34"/>
                  </a:cubicBezTo>
                  <a:cubicBezTo>
                    <a:pt x="0" y="54"/>
                    <a:pt x="16" y="68"/>
                    <a:pt x="34" y="68"/>
                  </a:cubicBezTo>
                  <a:cubicBezTo>
                    <a:pt x="54" y="68"/>
                    <a:pt x="68" y="54"/>
                    <a:pt x="68" y="3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58" name="Freeform 119"/>
            <p:cNvSpPr>
              <a:spLocks noChangeArrowheads="1"/>
            </p:cNvSpPr>
            <p:nvPr/>
          </p:nvSpPr>
          <p:spPr bwMode="auto">
            <a:xfrm>
              <a:off x="2503" y="3295"/>
              <a:ext cx="15" cy="15"/>
            </a:xfrm>
            <a:custGeom>
              <a:avLst/>
              <a:gdLst>
                <a:gd name="T0" fmla="*/ 15 w 69"/>
                <a:gd name="T1" fmla="*/ 7 h 69"/>
                <a:gd name="T2" fmla="*/ 7 w 69"/>
                <a:gd name="T3" fmla="*/ 0 h 69"/>
                <a:gd name="T4" fmla="*/ 0 w 69"/>
                <a:gd name="T5" fmla="*/ 7 h 69"/>
                <a:gd name="T6" fmla="*/ 7 w 69"/>
                <a:gd name="T7" fmla="*/ 15 h 69"/>
                <a:gd name="T8" fmla="*/ 15 w 69"/>
                <a:gd name="T9" fmla="*/ 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69">
                  <a:moveTo>
                    <a:pt x="68" y="34"/>
                  </a:moveTo>
                  <a:cubicBezTo>
                    <a:pt x="68" y="16"/>
                    <a:pt x="54" y="0"/>
                    <a:pt x="34" y="0"/>
                  </a:cubicBezTo>
                  <a:cubicBezTo>
                    <a:pt x="16" y="0"/>
                    <a:pt x="0" y="16"/>
                    <a:pt x="0" y="34"/>
                  </a:cubicBezTo>
                  <a:cubicBezTo>
                    <a:pt x="0" y="54"/>
                    <a:pt x="16" y="68"/>
                    <a:pt x="34" y="68"/>
                  </a:cubicBezTo>
                  <a:cubicBezTo>
                    <a:pt x="54" y="68"/>
                    <a:pt x="68" y="54"/>
                    <a:pt x="68" y="3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59" name="Freeform 120"/>
            <p:cNvSpPr>
              <a:spLocks noChangeArrowheads="1"/>
            </p:cNvSpPr>
            <p:nvPr/>
          </p:nvSpPr>
          <p:spPr bwMode="auto">
            <a:xfrm>
              <a:off x="2567" y="3295"/>
              <a:ext cx="15" cy="15"/>
            </a:xfrm>
            <a:custGeom>
              <a:avLst/>
              <a:gdLst>
                <a:gd name="T0" fmla="*/ 15 w 69"/>
                <a:gd name="T1" fmla="*/ 7 h 69"/>
                <a:gd name="T2" fmla="*/ 7 w 69"/>
                <a:gd name="T3" fmla="*/ 0 h 69"/>
                <a:gd name="T4" fmla="*/ 0 w 69"/>
                <a:gd name="T5" fmla="*/ 7 h 69"/>
                <a:gd name="T6" fmla="*/ 7 w 69"/>
                <a:gd name="T7" fmla="*/ 15 h 69"/>
                <a:gd name="T8" fmla="*/ 15 w 69"/>
                <a:gd name="T9" fmla="*/ 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69">
                  <a:moveTo>
                    <a:pt x="68" y="34"/>
                  </a:moveTo>
                  <a:cubicBezTo>
                    <a:pt x="68" y="16"/>
                    <a:pt x="54" y="0"/>
                    <a:pt x="34" y="0"/>
                  </a:cubicBezTo>
                  <a:cubicBezTo>
                    <a:pt x="16" y="0"/>
                    <a:pt x="0" y="16"/>
                    <a:pt x="0" y="34"/>
                  </a:cubicBezTo>
                  <a:cubicBezTo>
                    <a:pt x="0" y="54"/>
                    <a:pt x="16" y="68"/>
                    <a:pt x="34" y="68"/>
                  </a:cubicBezTo>
                  <a:cubicBezTo>
                    <a:pt x="54" y="68"/>
                    <a:pt x="68" y="54"/>
                    <a:pt x="68" y="3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60" name="Freeform 121"/>
            <p:cNvSpPr>
              <a:spLocks noChangeArrowheads="1"/>
            </p:cNvSpPr>
            <p:nvPr/>
          </p:nvSpPr>
          <p:spPr bwMode="auto">
            <a:xfrm>
              <a:off x="2595" y="2674"/>
              <a:ext cx="47" cy="258"/>
            </a:xfrm>
            <a:custGeom>
              <a:avLst/>
              <a:gdLst>
                <a:gd name="T0" fmla="*/ 37 w 213"/>
                <a:gd name="T1" fmla="*/ 258 h 1140"/>
                <a:gd name="T2" fmla="*/ 47 w 213"/>
                <a:gd name="T3" fmla="*/ 258 h 1140"/>
                <a:gd name="T4" fmla="*/ 47 w 213"/>
                <a:gd name="T5" fmla="*/ 0 h 1140"/>
                <a:gd name="T6" fmla="*/ 0 w 213"/>
                <a:gd name="T7" fmla="*/ 0 h 1140"/>
                <a:gd name="T8" fmla="*/ 0 w 213"/>
                <a:gd name="T9" fmla="*/ 10 h 1140"/>
                <a:gd name="T10" fmla="*/ 37 w 213"/>
                <a:gd name="T11" fmla="*/ 10 h 1140"/>
                <a:gd name="T12" fmla="*/ 37 w 213"/>
                <a:gd name="T13" fmla="*/ 258 h 1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3" h="1140">
                  <a:moveTo>
                    <a:pt x="169" y="1139"/>
                  </a:moveTo>
                  <a:lnTo>
                    <a:pt x="212" y="1139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69" y="43"/>
                  </a:lnTo>
                  <a:lnTo>
                    <a:pt x="169" y="113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61" name="Freeform 122"/>
            <p:cNvSpPr>
              <a:spLocks noChangeArrowheads="1"/>
            </p:cNvSpPr>
            <p:nvPr/>
          </p:nvSpPr>
          <p:spPr bwMode="auto">
            <a:xfrm>
              <a:off x="2633" y="2932"/>
              <a:ext cx="9" cy="86"/>
            </a:xfrm>
            <a:custGeom>
              <a:avLst/>
              <a:gdLst>
                <a:gd name="T0" fmla="*/ 0 w 46"/>
                <a:gd name="T1" fmla="*/ 86 h 384"/>
                <a:gd name="T2" fmla="*/ 9 w 46"/>
                <a:gd name="T3" fmla="*/ 86 h 384"/>
                <a:gd name="T4" fmla="*/ 9 w 46"/>
                <a:gd name="T5" fmla="*/ 0 h 384"/>
                <a:gd name="T6" fmla="*/ 0 w 46"/>
                <a:gd name="T7" fmla="*/ 0 h 384"/>
                <a:gd name="T8" fmla="*/ 0 w 46"/>
                <a:gd name="T9" fmla="*/ 8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384">
                  <a:moveTo>
                    <a:pt x="0" y="383"/>
                  </a:moveTo>
                  <a:lnTo>
                    <a:pt x="45" y="383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38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62" name="Freeform 123"/>
            <p:cNvSpPr>
              <a:spLocks noChangeArrowheads="1"/>
            </p:cNvSpPr>
            <p:nvPr/>
          </p:nvSpPr>
          <p:spPr bwMode="auto">
            <a:xfrm>
              <a:off x="2633" y="3018"/>
              <a:ext cx="9" cy="86"/>
            </a:xfrm>
            <a:custGeom>
              <a:avLst/>
              <a:gdLst>
                <a:gd name="T0" fmla="*/ 0 w 46"/>
                <a:gd name="T1" fmla="*/ 86 h 384"/>
                <a:gd name="T2" fmla="*/ 9 w 46"/>
                <a:gd name="T3" fmla="*/ 86 h 384"/>
                <a:gd name="T4" fmla="*/ 9 w 46"/>
                <a:gd name="T5" fmla="*/ 0 h 384"/>
                <a:gd name="T6" fmla="*/ 0 w 46"/>
                <a:gd name="T7" fmla="*/ 0 h 384"/>
                <a:gd name="T8" fmla="*/ 0 w 46"/>
                <a:gd name="T9" fmla="*/ 8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384">
                  <a:moveTo>
                    <a:pt x="0" y="383"/>
                  </a:moveTo>
                  <a:lnTo>
                    <a:pt x="45" y="383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38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963" name="Freeform 124"/>
            <p:cNvSpPr>
              <a:spLocks noChangeArrowheads="1"/>
            </p:cNvSpPr>
            <p:nvPr/>
          </p:nvSpPr>
          <p:spPr bwMode="auto">
            <a:xfrm>
              <a:off x="2595" y="3104"/>
              <a:ext cx="47" cy="258"/>
            </a:xfrm>
            <a:custGeom>
              <a:avLst/>
              <a:gdLst>
                <a:gd name="T0" fmla="*/ 37 w 213"/>
                <a:gd name="T1" fmla="*/ 248 h 1140"/>
                <a:gd name="T2" fmla="*/ 0 w 213"/>
                <a:gd name="T3" fmla="*/ 248 h 1140"/>
                <a:gd name="T4" fmla="*/ 0 w 213"/>
                <a:gd name="T5" fmla="*/ 258 h 1140"/>
                <a:gd name="T6" fmla="*/ 47 w 213"/>
                <a:gd name="T7" fmla="*/ 258 h 1140"/>
                <a:gd name="T8" fmla="*/ 47 w 213"/>
                <a:gd name="T9" fmla="*/ 0 h 1140"/>
                <a:gd name="T10" fmla="*/ 37 w 213"/>
                <a:gd name="T11" fmla="*/ 0 h 1140"/>
                <a:gd name="T12" fmla="*/ 37 w 213"/>
                <a:gd name="T13" fmla="*/ 248 h 1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3" h="1140">
                  <a:moveTo>
                    <a:pt x="169" y="1096"/>
                  </a:moveTo>
                  <a:lnTo>
                    <a:pt x="0" y="1096"/>
                  </a:lnTo>
                  <a:lnTo>
                    <a:pt x="0" y="1139"/>
                  </a:lnTo>
                  <a:lnTo>
                    <a:pt x="212" y="1139"/>
                  </a:lnTo>
                  <a:lnTo>
                    <a:pt x="212" y="0"/>
                  </a:lnTo>
                  <a:lnTo>
                    <a:pt x="169" y="0"/>
                  </a:lnTo>
                  <a:lnTo>
                    <a:pt x="169" y="109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1655763"/>
            <a:ext cx="8229600" cy="719137"/>
          </a:xfrm>
        </p:spPr>
        <p:txBody>
          <a:bodyPr lIns="0" tIns="18669" rIns="0" bIns="0"/>
          <a:lstStyle/>
          <a:p>
            <a:pPr eaLnBrk="1" hangingPunct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Predictor and response variables (7)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7675" y="2663825"/>
            <a:ext cx="8229600" cy="3573463"/>
          </a:xfrm>
        </p:spPr>
        <p:txBody>
          <a:bodyPr lIns="0" tIns="13716" rIns="0" bIns="0"/>
          <a:lstStyle/>
          <a:p>
            <a:pPr marL="179388" indent="0" eaLnBrk="1" hangingPunct="1">
              <a:lnSpc>
                <a:spcPct val="94000"/>
              </a:lnSpc>
              <a:spcBef>
                <a:spcPts val="1700"/>
              </a:spcBef>
              <a:spcAft>
                <a:spcPts val="170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n-US" sz="1500" i="1" dirty="0" smtClean="0">
                <a:solidFill>
                  <a:srgbClr val="008800"/>
                </a:solidFill>
                <a:latin typeface="Courier New" panose="02070309020205020404" pitchFamily="49" charset="0"/>
              </a:rPr>
              <a:t># matrix for observations of independent variables</a:t>
            </a:r>
            <a:r>
              <a:rPr lang="en-US" sz="1500" dirty="0" smtClean="0">
                <a:latin typeface="Courier New" panose="02070309020205020404" pitchFamily="49" charset="0"/>
              </a:rPr>
              <a:t/>
            </a:r>
            <a:br>
              <a:rPr lang="en-US" sz="1500" dirty="0" smtClean="0">
                <a:latin typeface="Courier New" panose="02070309020205020404" pitchFamily="49" charset="0"/>
              </a:rPr>
            </a:b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500" dirty="0" smtClean="0">
                <a:latin typeface="Courier New" panose="02070309020205020404" pitchFamily="49" charset="0"/>
              </a:rPr>
              <a:t> ones 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500" dirty="0" smtClean="0">
                <a:latin typeface="Courier New" panose="02070309020205020404" pitchFamily="49" charset="0"/>
              </a:rPr>
              <a:t> [ [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1</a:t>
            </a:r>
            <a:r>
              <a:rPr lang="en-US" sz="1500" dirty="0" smtClean="0">
                <a:latin typeface="Courier New" panose="02070309020205020404" pitchFamily="49" charset="0"/>
              </a:rPr>
              <a:t>] 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*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err="1" smtClean="0">
                <a:solidFill>
                  <a:srgbClr val="AA22FF"/>
                </a:solidFill>
                <a:latin typeface="Courier New" panose="02070309020205020404" pitchFamily="49" charset="0"/>
              </a:rPr>
              <a:t>len</a:t>
            </a:r>
            <a:r>
              <a:rPr lang="en-US" sz="1500" dirty="0" smtClean="0">
                <a:latin typeface="Courier New" panose="02070309020205020404" pitchFamily="49" charset="0"/>
              </a:rPr>
              <a:t>( </a:t>
            </a:r>
            <a:r>
              <a:rPr lang="en-US" sz="1500" dirty="0" err="1" smtClean="0">
                <a:latin typeface="Courier New" panose="02070309020205020404" pitchFamily="49" charset="0"/>
              </a:rPr>
              <a:t>xx</a:t>
            </a:r>
            <a:r>
              <a:rPr lang="en-US" sz="1500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500" dirty="0" err="1" smtClean="0">
                <a:latin typeface="Courier New" panose="02070309020205020404" pitchFamily="49" charset="0"/>
              </a:rPr>
              <a:t>flatten</a:t>
            </a:r>
            <a:r>
              <a:rPr lang="en-US" sz="1500" dirty="0" smtClean="0">
                <a:latin typeface="Courier New" panose="02070309020205020404" pitchFamily="49" charset="0"/>
              </a:rPr>
              <a:t>() )]</a:t>
            </a:r>
            <a:br>
              <a:rPr lang="en-US" sz="1500" dirty="0" smtClean="0">
                <a:latin typeface="Courier New" panose="02070309020205020404" pitchFamily="49" charset="0"/>
              </a:rPr>
            </a:b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err="1" smtClean="0">
                <a:latin typeface="Courier New" panose="02070309020205020404" pitchFamily="49" charset="0"/>
              </a:rPr>
              <a:t>indep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err="1" smtClean="0">
                <a:latin typeface="Courier New" panose="02070309020205020404" pitchFamily="49" charset="0"/>
              </a:rPr>
              <a:t>np</a:t>
            </a:r>
            <a:r>
              <a:rPr lang="en-US" sz="1500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500" dirty="0" err="1" smtClean="0">
                <a:latin typeface="Courier New" panose="02070309020205020404" pitchFamily="49" charset="0"/>
              </a:rPr>
              <a:t>column_stack</a:t>
            </a:r>
            <a:r>
              <a:rPr lang="en-US" sz="1500" dirty="0" smtClean="0">
                <a:latin typeface="Courier New" panose="02070309020205020404" pitchFamily="49" charset="0"/>
              </a:rPr>
              <a:t>( [</a:t>
            </a:r>
            <a:r>
              <a:rPr lang="en-US" sz="1500" dirty="0" err="1" smtClean="0">
                <a:latin typeface="Courier New" panose="02070309020205020404" pitchFamily="49" charset="0"/>
              </a:rPr>
              <a:t>xx</a:t>
            </a:r>
            <a:r>
              <a:rPr lang="en-US" sz="1500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500" dirty="0" err="1" smtClean="0">
                <a:latin typeface="Courier New" panose="02070309020205020404" pitchFamily="49" charset="0"/>
              </a:rPr>
              <a:t>flatten</a:t>
            </a:r>
            <a:r>
              <a:rPr lang="en-US" sz="1500" dirty="0" smtClean="0">
                <a:latin typeface="Courier New" panose="02070309020205020404" pitchFamily="49" charset="0"/>
              </a:rPr>
              <a:t>(), </a:t>
            </a:r>
            <a:r>
              <a:rPr lang="en-US" sz="1500" dirty="0" err="1" smtClean="0">
                <a:latin typeface="Courier New" panose="02070309020205020404" pitchFamily="49" charset="0"/>
              </a:rPr>
              <a:t>yy</a:t>
            </a:r>
            <a:r>
              <a:rPr lang="en-US" sz="1500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500" dirty="0" err="1" smtClean="0">
                <a:latin typeface="Courier New" panose="02070309020205020404" pitchFamily="49" charset="0"/>
              </a:rPr>
              <a:t>flatten</a:t>
            </a:r>
            <a:r>
              <a:rPr lang="en-US" sz="1500" dirty="0" smtClean="0">
                <a:latin typeface="Courier New" panose="02070309020205020404" pitchFamily="49" charset="0"/>
              </a:rPr>
              <a:t>()] 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+</a:t>
            </a:r>
            <a:r>
              <a:rPr lang="en-US" sz="1500" dirty="0" smtClean="0">
                <a:latin typeface="Courier New" panose="02070309020205020404" pitchFamily="49" charset="0"/>
              </a:rPr>
              <a:t> ones )</a:t>
            </a:r>
            <a:br>
              <a:rPr lang="en-US" sz="1500" dirty="0" smtClean="0">
                <a:latin typeface="Courier New" panose="02070309020205020404" pitchFamily="49" charset="0"/>
              </a:rPr>
            </a:b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500" dirty="0" smtClean="0">
                <a:latin typeface="Courier New" panose="02070309020205020404" pitchFamily="49" charset="0"/>
              </a:rPr>
              <a:t> model 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err="1" smtClean="0">
                <a:latin typeface="Courier New" panose="02070309020205020404" pitchFamily="49" charset="0"/>
              </a:rPr>
              <a:t>lstsq</a:t>
            </a:r>
            <a:r>
              <a:rPr lang="en-US" sz="1500" dirty="0" smtClean="0">
                <a:latin typeface="Courier New" panose="02070309020205020404" pitchFamily="49" charset="0"/>
              </a:rPr>
              <a:t>(</a:t>
            </a:r>
            <a:r>
              <a:rPr lang="en-US" sz="1500" dirty="0" err="1" smtClean="0">
                <a:latin typeface="Courier New" panose="02070309020205020404" pitchFamily="49" charset="0"/>
              </a:rPr>
              <a:t>indep</a:t>
            </a:r>
            <a:r>
              <a:rPr lang="en-US" sz="1500" dirty="0" smtClean="0">
                <a:latin typeface="Courier New" panose="02070309020205020404" pitchFamily="49" charset="0"/>
              </a:rPr>
              <a:t>, </a:t>
            </a:r>
            <a:r>
              <a:rPr lang="en-US" sz="1500" dirty="0" err="1" smtClean="0">
                <a:latin typeface="Courier New" panose="02070309020205020404" pitchFamily="49" charset="0"/>
              </a:rPr>
              <a:t>zz</a:t>
            </a:r>
            <a:r>
              <a:rPr lang="en-US" sz="1500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500" dirty="0" err="1" smtClean="0">
                <a:latin typeface="Courier New" panose="02070309020205020404" pitchFamily="49" charset="0"/>
              </a:rPr>
              <a:t>flatten</a:t>
            </a:r>
            <a:r>
              <a:rPr lang="en-US" sz="1500" dirty="0" smtClean="0">
                <a:latin typeface="Courier New" panose="02070309020205020404" pitchFamily="49" charset="0"/>
              </a:rPr>
              <a:t>())[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0</a:t>
            </a:r>
            <a:r>
              <a:rPr lang="en-US" sz="1500" dirty="0" smtClean="0">
                <a:latin typeface="Courier New" panose="02070309020205020404" pitchFamily="49" charset="0"/>
              </a:rPr>
              <a:t>] </a:t>
            </a:r>
            <a:br>
              <a:rPr lang="en-US" sz="1500" dirty="0" smtClean="0">
                <a:latin typeface="Courier New" panose="02070309020205020404" pitchFamily="49" charset="0"/>
              </a:rPr>
            </a:b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500" dirty="0" smtClean="0">
                <a:latin typeface="Courier New" panose="02070309020205020404" pitchFamily="49" charset="0"/>
              </a:rPr>
              <a:t> model</a:t>
            </a:r>
            <a:br>
              <a:rPr lang="en-US" sz="1500" dirty="0" smtClean="0">
                <a:latin typeface="Courier New" panose="02070309020205020404" pitchFamily="49" charset="0"/>
              </a:rPr>
            </a:br>
            <a:r>
              <a:rPr lang="en-US" sz="1500" dirty="0" smtClean="0">
                <a:latin typeface="Courier New" panose="02070309020205020404" pitchFamily="49" charset="0"/>
              </a:rPr>
              <a:t>array([ 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3.27248794</a:t>
            </a:r>
            <a:r>
              <a:rPr lang="en-US" sz="1500" dirty="0" smtClean="0">
                <a:latin typeface="Courier New" panose="02070309020205020404" pitchFamily="49" charset="0"/>
              </a:rPr>
              <a:t>, 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-0.6004752</a:t>
            </a:r>
            <a:r>
              <a:rPr lang="en-US" sz="1500" dirty="0" smtClean="0">
                <a:latin typeface="Courier New" panose="02070309020205020404" pitchFamily="49" charset="0"/>
              </a:rPr>
              <a:t> , 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-5.26689769</a:t>
            </a:r>
            <a:r>
              <a:rPr lang="en-US" sz="1500" dirty="0" smtClean="0">
                <a:latin typeface="Courier New" panose="02070309020205020404" pitchFamily="49" charset="0"/>
              </a:rPr>
              <a:t>]) </a:t>
            </a:r>
          </a:p>
          <a:p>
            <a:pPr marL="431800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n-US" dirty="0" smtClean="0"/>
              <a:t>Compare the estimated coefficients with the actual ones (3, -0.5 and -5).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1655763"/>
            <a:ext cx="8229600" cy="719137"/>
          </a:xfrm>
        </p:spPr>
        <p:txBody>
          <a:bodyPr lIns="0" tIns="18669" rIns="0" bIns="0"/>
          <a:lstStyle/>
          <a:p>
            <a:pPr eaLnBrk="1" hangingPunct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Linear interpolation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7675" y="2663825"/>
            <a:ext cx="8229600" cy="3573463"/>
          </a:xfrm>
        </p:spPr>
        <p:txBody>
          <a:bodyPr lIns="0" tIns="16002" rIns="0" bIns="0"/>
          <a:lstStyle/>
          <a:p>
            <a:pPr marL="431800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The simplest interpolation technique is </a:t>
            </a:r>
            <a:r>
              <a:rPr lang="en-US" i="1" smtClean="0"/>
              <a:t>linear interpolation</a:t>
            </a:r>
            <a:r>
              <a:rPr lang="en-US" smtClean="0"/>
              <a:t>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it assumes that data follows a straight line between adjacent measurements.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1125538"/>
            <a:ext cx="8229600" cy="717550"/>
          </a:xfrm>
        </p:spPr>
        <p:txBody>
          <a:bodyPr lIns="0" tIns="18669" rIns="0" bIns="0"/>
          <a:lstStyle/>
          <a:p>
            <a:pPr eaLnBrk="1" hangingPunct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Predictor and response variables (8)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7675" y="1989138"/>
            <a:ext cx="8229600" cy="3573462"/>
          </a:xfrm>
        </p:spPr>
        <p:txBody>
          <a:bodyPr lIns="0" tIns="16002" rIns="0" bIns="0"/>
          <a:lstStyle/>
          <a:p>
            <a:pPr marL="431800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n-US" dirty="0" smtClean="0"/>
              <a:t>We can plot the least squares solution:</a:t>
            </a:r>
          </a:p>
          <a:p>
            <a:pPr marL="179388" indent="0" eaLnBrk="1" hangingPunct="1">
              <a:lnSpc>
                <a:spcPct val="94000"/>
              </a:lnSpc>
              <a:spcBef>
                <a:spcPts val="1700"/>
              </a:spcBef>
              <a:spcAft>
                <a:spcPts val="170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err="1" smtClean="0">
                <a:latin typeface="Courier New" panose="02070309020205020404" pitchFamily="49" charset="0"/>
              </a:rPr>
              <a:t>x_vals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err="1" smtClean="0">
                <a:latin typeface="Courier New" panose="02070309020205020404" pitchFamily="49" charset="0"/>
              </a:rPr>
              <a:t>np</a:t>
            </a:r>
            <a:r>
              <a:rPr lang="en-US" sz="1500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500" dirty="0" err="1" smtClean="0">
                <a:latin typeface="Courier New" panose="02070309020205020404" pitchFamily="49" charset="0"/>
              </a:rPr>
              <a:t>arange</a:t>
            </a:r>
            <a:r>
              <a:rPr lang="en-US" sz="1500" dirty="0" smtClean="0">
                <a:latin typeface="Courier New" panose="02070309020205020404" pitchFamily="49" charset="0"/>
              </a:rPr>
              <a:t>(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-5</a:t>
            </a:r>
            <a:r>
              <a:rPr lang="en-US" sz="1500" dirty="0" smtClean="0">
                <a:latin typeface="Courier New" panose="02070309020205020404" pitchFamily="49" charset="0"/>
              </a:rPr>
              <a:t>,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5</a:t>
            </a:r>
            <a:r>
              <a:rPr lang="en-US" sz="1500" dirty="0" smtClean="0">
                <a:latin typeface="Courier New" panose="02070309020205020404" pitchFamily="49" charset="0"/>
              </a:rPr>
              <a:t>,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0.1</a:t>
            </a:r>
            <a:r>
              <a:rPr lang="en-US" sz="1500" dirty="0" smtClean="0">
                <a:latin typeface="Courier New" panose="02070309020205020404" pitchFamily="49" charset="0"/>
              </a:rPr>
              <a:t>)</a:t>
            </a:r>
            <a:br>
              <a:rPr lang="en-US" sz="1500" dirty="0" smtClean="0">
                <a:latin typeface="Courier New" panose="02070309020205020404" pitchFamily="49" charset="0"/>
              </a:rPr>
            </a:b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err="1" smtClean="0">
                <a:latin typeface="Courier New" panose="02070309020205020404" pitchFamily="49" charset="0"/>
              </a:rPr>
              <a:t>y_vals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err="1" smtClean="0">
                <a:latin typeface="Courier New" panose="02070309020205020404" pitchFamily="49" charset="0"/>
              </a:rPr>
              <a:t>np</a:t>
            </a:r>
            <a:r>
              <a:rPr lang="en-US" sz="1500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500" dirty="0" err="1" smtClean="0">
                <a:latin typeface="Courier New" panose="02070309020205020404" pitchFamily="49" charset="0"/>
              </a:rPr>
              <a:t>arange</a:t>
            </a:r>
            <a:r>
              <a:rPr lang="en-US" sz="1500" dirty="0" smtClean="0">
                <a:latin typeface="Courier New" panose="02070309020205020404" pitchFamily="49" charset="0"/>
              </a:rPr>
              <a:t>(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-5</a:t>
            </a:r>
            <a:r>
              <a:rPr lang="en-US" sz="1500" dirty="0" smtClean="0">
                <a:latin typeface="Courier New" panose="02070309020205020404" pitchFamily="49" charset="0"/>
              </a:rPr>
              <a:t>,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5</a:t>
            </a:r>
            <a:r>
              <a:rPr lang="en-US" sz="1500" dirty="0" smtClean="0">
                <a:latin typeface="Courier New" panose="02070309020205020404" pitchFamily="49" charset="0"/>
              </a:rPr>
              <a:t>,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0.1</a:t>
            </a:r>
            <a:r>
              <a:rPr lang="en-US" sz="1500" dirty="0" smtClean="0">
                <a:latin typeface="Courier New" panose="02070309020205020404" pitchFamily="49" charset="0"/>
              </a:rPr>
              <a:t>)</a:t>
            </a:r>
            <a:br>
              <a:rPr lang="en-US" sz="1500" dirty="0" smtClean="0">
                <a:latin typeface="Courier New" panose="02070309020205020404" pitchFamily="49" charset="0"/>
              </a:rPr>
            </a:b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err="1" smtClean="0">
                <a:latin typeface="Courier New" panose="02070309020205020404" pitchFamily="49" charset="0"/>
              </a:rPr>
              <a:t>xx_vals</a:t>
            </a:r>
            <a:r>
              <a:rPr lang="en-US" sz="1500" dirty="0" smtClean="0">
                <a:latin typeface="Courier New" panose="02070309020205020404" pitchFamily="49" charset="0"/>
              </a:rPr>
              <a:t>, </a:t>
            </a:r>
            <a:r>
              <a:rPr lang="en-US" sz="1500" dirty="0" err="1" smtClean="0">
                <a:latin typeface="Courier New" panose="02070309020205020404" pitchFamily="49" charset="0"/>
              </a:rPr>
              <a:t>yy_vals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err="1" smtClean="0">
                <a:latin typeface="Courier New" panose="02070309020205020404" pitchFamily="49" charset="0"/>
              </a:rPr>
              <a:t>np</a:t>
            </a:r>
            <a:r>
              <a:rPr lang="en-US" sz="1500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500" dirty="0" err="1" smtClean="0">
                <a:latin typeface="Courier New" panose="02070309020205020404" pitchFamily="49" charset="0"/>
              </a:rPr>
              <a:t>meshgrid</a:t>
            </a:r>
            <a:r>
              <a:rPr lang="en-US" sz="1500" dirty="0" smtClean="0">
                <a:latin typeface="Courier New" panose="02070309020205020404" pitchFamily="49" charset="0"/>
              </a:rPr>
              <a:t>(</a:t>
            </a:r>
            <a:r>
              <a:rPr lang="en-US" sz="1500" dirty="0" err="1" smtClean="0">
                <a:latin typeface="Courier New" panose="02070309020205020404" pitchFamily="49" charset="0"/>
              </a:rPr>
              <a:t>x_vals</a:t>
            </a:r>
            <a:r>
              <a:rPr lang="en-US" sz="1500" dirty="0" smtClean="0">
                <a:latin typeface="Courier New" panose="02070309020205020404" pitchFamily="49" charset="0"/>
              </a:rPr>
              <a:t>, </a:t>
            </a:r>
            <a:r>
              <a:rPr lang="en-US" sz="1500" dirty="0" err="1" smtClean="0">
                <a:latin typeface="Courier New" panose="02070309020205020404" pitchFamily="49" charset="0"/>
              </a:rPr>
              <a:t>y_vals</a:t>
            </a:r>
            <a:r>
              <a:rPr lang="en-US" sz="1500" dirty="0" smtClean="0">
                <a:latin typeface="Courier New" panose="02070309020205020404" pitchFamily="49" charset="0"/>
              </a:rPr>
              <a:t>)</a:t>
            </a:r>
            <a:br>
              <a:rPr lang="en-US" sz="1500" dirty="0" smtClean="0">
                <a:latin typeface="Courier New" panose="02070309020205020404" pitchFamily="49" charset="0"/>
              </a:rPr>
            </a:b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err="1" smtClean="0">
                <a:latin typeface="Courier New" panose="02070309020205020404" pitchFamily="49" charset="0"/>
              </a:rPr>
              <a:t>zz_vals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500" dirty="0" smtClean="0">
                <a:latin typeface="Courier New" panose="02070309020205020404" pitchFamily="49" charset="0"/>
              </a:rPr>
              <a:t> model[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0</a:t>
            </a:r>
            <a:r>
              <a:rPr lang="en-US" sz="1500" dirty="0" smtClean="0">
                <a:latin typeface="Courier New" panose="02070309020205020404" pitchFamily="49" charset="0"/>
              </a:rPr>
              <a:t>] 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*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err="1" smtClean="0">
                <a:latin typeface="Courier New" panose="02070309020205020404" pitchFamily="49" charset="0"/>
              </a:rPr>
              <a:t>xx_vals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+</a:t>
            </a:r>
            <a:r>
              <a:rPr lang="en-US" sz="1500" dirty="0" smtClean="0">
                <a:latin typeface="Courier New" panose="02070309020205020404" pitchFamily="49" charset="0"/>
              </a:rPr>
              <a:t> model[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1</a:t>
            </a:r>
            <a:r>
              <a:rPr lang="en-US" sz="1500" dirty="0" smtClean="0">
                <a:latin typeface="Courier New" panose="02070309020205020404" pitchFamily="49" charset="0"/>
              </a:rPr>
              <a:t>] 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*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err="1" smtClean="0">
                <a:latin typeface="Courier New" panose="02070309020205020404" pitchFamily="49" charset="0"/>
              </a:rPr>
              <a:t>yy_vals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+</a:t>
            </a:r>
            <a:r>
              <a:rPr lang="en-US" sz="1500" dirty="0" smtClean="0">
                <a:latin typeface="Courier New" panose="02070309020205020404" pitchFamily="49" charset="0"/>
              </a:rPr>
              <a:t> model[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2</a:t>
            </a:r>
            <a:r>
              <a:rPr lang="en-US" sz="1500" dirty="0" smtClean="0">
                <a:latin typeface="Courier New" panose="02070309020205020404" pitchFamily="49" charset="0"/>
              </a:rPr>
              <a:t>]  </a:t>
            </a:r>
            <a:br>
              <a:rPr lang="en-US" sz="1500" dirty="0" smtClean="0">
                <a:latin typeface="Courier New" panose="02070309020205020404" pitchFamily="49" charset="0"/>
              </a:rPr>
            </a:b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500" dirty="0" smtClean="0">
                <a:latin typeface="Courier New" panose="02070309020205020404" pitchFamily="49" charset="0"/>
              </a:rPr>
              <a:t> fig 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err="1" smtClean="0">
                <a:latin typeface="Courier New" panose="02070309020205020404" pitchFamily="49" charset="0"/>
              </a:rPr>
              <a:t>plt</a:t>
            </a:r>
            <a:r>
              <a:rPr lang="en-US" sz="1500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500" dirty="0" err="1" smtClean="0">
                <a:latin typeface="Courier New" panose="02070309020205020404" pitchFamily="49" charset="0"/>
              </a:rPr>
              <a:t>figure</a:t>
            </a:r>
            <a:r>
              <a:rPr lang="en-US" sz="1500" dirty="0" smtClean="0">
                <a:latin typeface="Courier New" panose="02070309020205020404" pitchFamily="49" charset="0"/>
              </a:rPr>
              <a:t>()</a:t>
            </a:r>
            <a:br>
              <a:rPr lang="en-US" sz="1500" dirty="0" smtClean="0">
                <a:latin typeface="Courier New" panose="02070309020205020404" pitchFamily="49" charset="0"/>
              </a:rPr>
            </a:b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500" dirty="0" smtClean="0">
                <a:latin typeface="Courier New" panose="02070309020205020404" pitchFamily="49" charset="0"/>
              </a:rPr>
              <a:t> ax 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err="1" smtClean="0">
                <a:latin typeface="Courier New" panose="02070309020205020404" pitchFamily="49" charset="0"/>
              </a:rPr>
              <a:t>fig</a:t>
            </a:r>
            <a:r>
              <a:rPr lang="en-US" sz="1500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500" dirty="0" err="1" smtClean="0">
                <a:latin typeface="Courier New" panose="02070309020205020404" pitchFamily="49" charset="0"/>
              </a:rPr>
              <a:t>gca</a:t>
            </a:r>
            <a:r>
              <a:rPr lang="en-US" sz="1500" dirty="0" smtClean="0">
                <a:latin typeface="Courier New" panose="02070309020205020404" pitchFamily="49" charset="0"/>
              </a:rPr>
              <a:t>(projection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500" dirty="0" smtClean="0">
                <a:solidFill>
                  <a:srgbClr val="BB4444"/>
                </a:solidFill>
                <a:latin typeface="Courier New" panose="02070309020205020404" pitchFamily="49" charset="0"/>
              </a:rPr>
              <a:t>'3d'</a:t>
            </a:r>
            <a:r>
              <a:rPr lang="en-US" sz="1500" dirty="0" smtClean="0">
                <a:latin typeface="Courier New" panose="02070309020205020404" pitchFamily="49" charset="0"/>
              </a:rPr>
              <a:t>)</a:t>
            </a:r>
            <a:br>
              <a:rPr lang="en-US" sz="1500" dirty="0" smtClean="0">
                <a:latin typeface="Courier New" panose="02070309020205020404" pitchFamily="49" charset="0"/>
              </a:rPr>
            </a:b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err="1" smtClean="0">
                <a:latin typeface="Courier New" panose="02070309020205020404" pitchFamily="49" charset="0"/>
              </a:rPr>
              <a:t>ax</a:t>
            </a:r>
            <a:r>
              <a:rPr lang="en-US" sz="1500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500" dirty="0" err="1" smtClean="0">
                <a:latin typeface="Courier New" panose="02070309020205020404" pitchFamily="49" charset="0"/>
              </a:rPr>
              <a:t>plot_surface</a:t>
            </a:r>
            <a:r>
              <a:rPr lang="en-US" sz="1500" dirty="0" smtClean="0">
                <a:latin typeface="Courier New" panose="02070309020205020404" pitchFamily="49" charset="0"/>
              </a:rPr>
              <a:t>(</a:t>
            </a:r>
            <a:r>
              <a:rPr lang="en-US" sz="1500" dirty="0" err="1" smtClean="0">
                <a:latin typeface="Courier New" panose="02070309020205020404" pitchFamily="49" charset="0"/>
              </a:rPr>
              <a:t>xx_vals</a:t>
            </a:r>
            <a:r>
              <a:rPr lang="en-US" sz="1500" dirty="0" smtClean="0">
                <a:latin typeface="Courier New" panose="02070309020205020404" pitchFamily="49" charset="0"/>
              </a:rPr>
              <a:t>, </a:t>
            </a:r>
            <a:r>
              <a:rPr lang="en-US" sz="1500" dirty="0" err="1" smtClean="0">
                <a:latin typeface="Courier New" panose="02070309020205020404" pitchFamily="49" charset="0"/>
              </a:rPr>
              <a:t>yy_vals</a:t>
            </a:r>
            <a:r>
              <a:rPr lang="en-US" sz="1500" dirty="0" smtClean="0">
                <a:latin typeface="Courier New" panose="02070309020205020404" pitchFamily="49" charset="0"/>
              </a:rPr>
              <a:t>, </a:t>
            </a:r>
            <a:r>
              <a:rPr lang="en-US" sz="1500" dirty="0" err="1" smtClean="0">
                <a:latin typeface="Courier New" panose="02070309020205020404" pitchFamily="49" charset="0"/>
              </a:rPr>
              <a:t>zz_vals</a:t>
            </a:r>
            <a:r>
              <a:rPr lang="en-US" sz="1500" dirty="0" smtClean="0">
                <a:latin typeface="Courier New" panose="02070309020205020404" pitchFamily="49" charset="0"/>
              </a:rPr>
              <a:t>, </a:t>
            </a:r>
            <a:r>
              <a:rPr lang="en-US" sz="1500" dirty="0" err="1" smtClean="0">
                <a:latin typeface="Courier New" panose="02070309020205020404" pitchFamily="49" charset="0"/>
              </a:rPr>
              <a:t>cmap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500" dirty="0" err="1" smtClean="0">
                <a:latin typeface="Courier New" panose="02070309020205020404" pitchFamily="49" charset="0"/>
              </a:rPr>
              <a:t>plt</a:t>
            </a:r>
            <a:r>
              <a:rPr lang="en-US" sz="1500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500" dirty="0" err="1" smtClean="0">
                <a:latin typeface="Courier New" panose="02070309020205020404" pitchFamily="49" charset="0"/>
              </a:rPr>
              <a:t>cm</a:t>
            </a:r>
            <a:r>
              <a:rPr lang="en-US" sz="1500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500" dirty="0" err="1" smtClean="0">
                <a:latin typeface="Courier New" panose="02070309020205020404" pitchFamily="49" charset="0"/>
              </a:rPr>
              <a:t>coolwarm</a:t>
            </a:r>
            <a:r>
              <a:rPr lang="en-US" sz="1500" dirty="0" smtClean="0">
                <a:latin typeface="Courier New" panose="02070309020205020404" pitchFamily="49" charset="0"/>
              </a:rPr>
              <a:t>)</a:t>
            </a:r>
            <a:br>
              <a:rPr lang="en-US" sz="1500" dirty="0" smtClean="0">
                <a:latin typeface="Courier New" panose="02070309020205020404" pitchFamily="49" charset="0"/>
              </a:rPr>
            </a:br>
            <a:r>
              <a:rPr lang="en-US" sz="1500" dirty="0" smtClean="0">
                <a:latin typeface="Courier New" panose="02070309020205020404" pitchFamily="49" charset="0"/>
              </a:rPr>
              <a:t>    </a:t>
            </a:r>
            <a:r>
              <a:rPr lang="en-US" sz="1500" i="1" dirty="0" smtClean="0">
                <a:solidFill>
                  <a:srgbClr val="008800"/>
                </a:solidFill>
                <a:latin typeface="Courier New" panose="02070309020205020404" pitchFamily="49" charset="0"/>
              </a:rPr>
              <a:t># the surface is our least-squares estimate</a:t>
            </a:r>
            <a:r>
              <a:rPr lang="en-US" sz="1500" dirty="0" smtClean="0">
                <a:latin typeface="Courier New" panose="02070309020205020404" pitchFamily="49" charset="0"/>
              </a:rPr>
              <a:t/>
            </a:r>
            <a:br>
              <a:rPr lang="en-US" sz="1500" dirty="0" smtClean="0">
                <a:latin typeface="Courier New" panose="02070309020205020404" pitchFamily="49" charset="0"/>
              </a:rPr>
            </a:b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err="1" smtClean="0">
                <a:latin typeface="Courier New" panose="02070309020205020404" pitchFamily="49" charset="0"/>
              </a:rPr>
              <a:t>ax</a:t>
            </a:r>
            <a:r>
              <a:rPr lang="en-US" sz="1500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500" dirty="0" err="1" smtClean="0">
                <a:latin typeface="Courier New" panose="02070309020205020404" pitchFamily="49" charset="0"/>
              </a:rPr>
              <a:t>scatter</a:t>
            </a:r>
            <a:r>
              <a:rPr lang="en-US" sz="1500" dirty="0" smtClean="0">
                <a:latin typeface="Courier New" panose="02070309020205020404" pitchFamily="49" charset="0"/>
              </a:rPr>
              <a:t>( xx, </a:t>
            </a:r>
            <a:r>
              <a:rPr lang="en-US" sz="1500" dirty="0" err="1" smtClean="0">
                <a:latin typeface="Courier New" panose="02070309020205020404" pitchFamily="49" charset="0"/>
              </a:rPr>
              <a:t>yy</a:t>
            </a:r>
            <a:r>
              <a:rPr lang="en-US" sz="1500" dirty="0" smtClean="0">
                <a:latin typeface="Courier New" panose="02070309020205020404" pitchFamily="49" charset="0"/>
              </a:rPr>
              <a:t>, </a:t>
            </a:r>
            <a:r>
              <a:rPr lang="en-US" sz="1500" dirty="0" err="1" smtClean="0">
                <a:latin typeface="Courier New" panose="02070309020205020404" pitchFamily="49" charset="0"/>
              </a:rPr>
              <a:t>zz</a:t>
            </a:r>
            <a:r>
              <a:rPr lang="en-US" sz="1500" dirty="0" smtClean="0">
                <a:latin typeface="Courier New" panose="02070309020205020404" pitchFamily="49" charset="0"/>
              </a:rPr>
              <a:t>)</a:t>
            </a:r>
            <a:br>
              <a:rPr lang="en-US" sz="1500" dirty="0" smtClean="0">
                <a:latin typeface="Courier New" panose="02070309020205020404" pitchFamily="49" charset="0"/>
              </a:rPr>
            </a:br>
            <a:r>
              <a:rPr lang="en-US" sz="1500" dirty="0" smtClean="0">
                <a:latin typeface="Courier New" panose="02070309020205020404" pitchFamily="49" charset="0"/>
              </a:rPr>
              <a:t>    </a:t>
            </a:r>
            <a:r>
              <a:rPr lang="en-US" sz="1500" i="1" dirty="0" smtClean="0">
                <a:solidFill>
                  <a:srgbClr val="008800"/>
                </a:solidFill>
                <a:latin typeface="Courier New" panose="02070309020205020404" pitchFamily="49" charset="0"/>
              </a:rPr>
              <a:t># the scatter plot shows our original data points</a:t>
            </a:r>
            <a:r>
              <a:rPr lang="en-US" sz="1500" dirty="0" smtClean="0">
                <a:latin typeface="Courier New" panose="02070309020205020404" pitchFamily="49" charset="0"/>
              </a:rPr>
              <a:t/>
            </a:r>
            <a:br>
              <a:rPr lang="en-US" sz="1500" dirty="0" smtClean="0">
                <a:latin typeface="Courier New" panose="02070309020205020404" pitchFamily="49" charset="0"/>
              </a:rPr>
            </a:b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err="1" smtClean="0">
                <a:latin typeface="Courier New" panose="02070309020205020404" pitchFamily="49" charset="0"/>
              </a:rPr>
              <a:t>ax</a:t>
            </a:r>
            <a:r>
              <a:rPr lang="en-US" sz="1500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500" dirty="0" err="1" smtClean="0">
                <a:latin typeface="Courier New" panose="02070309020205020404" pitchFamily="49" charset="0"/>
              </a:rPr>
              <a:t>view_init</a:t>
            </a:r>
            <a:r>
              <a:rPr lang="en-US" sz="1500" dirty="0" smtClean="0">
                <a:latin typeface="Courier New" panose="02070309020205020404" pitchFamily="49" charset="0"/>
              </a:rPr>
              <a:t>(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20</a:t>
            </a:r>
            <a:r>
              <a:rPr lang="en-US" sz="1500" dirty="0" smtClean="0">
                <a:latin typeface="Courier New" panose="02070309020205020404" pitchFamily="49" charset="0"/>
              </a:rPr>
              <a:t>, 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-120</a:t>
            </a:r>
            <a:r>
              <a:rPr lang="en-US" sz="1500" dirty="0" smtClean="0">
                <a:latin typeface="Courier New" panose="02070309020205020404" pitchFamily="49" charset="0"/>
              </a:rPr>
              <a:t>)</a:t>
            </a:r>
            <a:br>
              <a:rPr lang="en-US" sz="1500" dirty="0" smtClean="0">
                <a:latin typeface="Courier New" panose="02070309020205020404" pitchFamily="49" charset="0"/>
              </a:rPr>
            </a:b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err="1" smtClean="0">
                <a:latin typeface="Courier New" panose="02070309020205020404" pitchFamily="49" charset="0"/>
              </a:rPr>
              <a:t>plt</a:t>
            </a:r>
            <a:r>
              <a:rPr lang="en-US" sz="1500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500" dirty="0" err="1" smtClean="0">
                <a:latin typeface="Courier New" panose="02070309020205020404" pitchFamily="49" charset="0"/>
              </a:rPr>
              <a:t>show</a:t>
            </a:r>
            <a:r>
              <a:rPr lang="en-US" sz="1500" dirty="0" smtClean="0">
                <a:latin typeface="Courier New" panose="02070309020205020404" pitchFamily="49" charset="0"/>
              </a:rPr>
              <a:t>()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1412875"/>
            <a:ext cx="8229600" cy="719138"/>
          </a:xfrm>
        </p:spPr>
        <p:txBody>
          <a:bodyPr lIns="0" tIns="18669" rIns="0" bIns="0"/>
          <a:lstStyle/>
          <a:p>
            <a:pPr eaLnBrk="1" hangingPunct="1"/>
            <a:r>
              <a:rPr lang="en-US" smtClean="0"/>
              <a:t>Predictor and response variables (9)</a:t>
            </a:r>
            <a:endParaRPr lang="en-AU" smtClean="0"/>
          </a:p>
        </p:txBody>
      </p:sp>
      <p:pic>
        <p:nvPicPr>
          <p:cNvPr id="8704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6" t="15547" r="13086" b="7346"/>
          <a:stretch>
            <a:fillRect/>
          </a:stretch>
        </p:blipFill>
        <p:spPr bwMode="auto">
          <a:xfrm>
            <a:off x="1692275" y="2205038"/>
            <a:ext cx="527050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1052513"/>
            <a:ext cx="8229600" cy="719137"/>
          </a:xfrm>
        </p:spPr>
        <p:txBody>
          <a:bodyPr lIns="0" tIns="18669" rIns="0" bIns="0"/>
          <a:lstStyle/>
          <a:p>
            <a:pPr eaLnBrk="1" hangingPunct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Curve-fitting using non-linear terms in linear regression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7675" y="1916113"/>
            <a:ext cx="8229600" cy="3573462"/>
          </a:xfrm>
        </p:spPr>
        <p:txBody>
          <a:bodyPr lIns="0" tIns="16002" rIns="0" bIns="0"/>
          <a:lstStyle/>
          <a:p>
            <a:pPr marL="431800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n-US" dirty="0" smtClean="0"/>
              <a:t>What if we have a non-linear relationship between our variables?</a:t>
            </a:r>
          </a:p>
          <a:p>
            <a:pPr marL="431800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n-US" dirty="0" smtClean="0"/>
              <a:t>We can actually still use linear regression, as we did in the previous example: but in our matrix of independent variables, we'll include terms which are a non-linear function of our observations.</a:t>
            </a:r>
            <a:br>
              <a:rPr lang="en-US" dirty="0" smtClean="0"/>
            </a:br>
            <a:endParaRPr lang="en-US" dirty="0" smtClean="0"/>
          </a:p>
          <a:p>
            <a:pPr marL="107950" indent="0" eaLnBrk="1" hangingPunct="1"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err="1" smtClean="0">
                <a:latin typeface="Courier New" panose="02070309020205020404" pitchFamily="49" charset="0"/>
              </a:rPr>
              <a:t>xx_flat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err="1" smtClean="0">
                <a:latin typeface="Courier New" panose="02070309020205020404" pitchFamily="49" charset="0"/>
              </a:rPr>
              <a:t>xx</a:t>
            </a:r>
            <a:r>
              <a:rPr lang="en-US" sz="1500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500" dirty="0" err="1" smtClean="0">
                <a:latin typeface="Courier New" panose="02070309020205020404" pitchFamily="49" charset="0"/>
              </a:rPr>
              <a:t>flatten</a:t>
            </a:r>
            <a:r>
              <a:rPr lang="en-US" sz="1500" dirty="0" smtClean="0">
                <a:latin typeface="Courier New" panose="02070309020205020404" pitchFamily="49" charset="0"/>
              </a:rPr>
              <a:t>()</a:t>
            </a:r>
            <a:br>
              <a:rPr lang="en-US" sz="1500" dirty="0" smtClean="0">
                <a:latin typeface="Courier New" panose="02070309020205020404" pitchFamily="49" charset="0"/>
              </a:rPr>
            </a:b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err="1" smtClean="0">
                <a:latin typeface="Courier New" panose="02070309020205020404" pitchFamily="49" charset="0"/>
              </a:rPr>
              <a:t>yy_flat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err="1" smtClean="0">
                <a:latin typeface="Courier New" panose="02070309020205020404" pitchFamily="49" charset="0"/>
              </a:rPr>
              <a:t>yy</a:t>
            </a:r>
            <a:r>
              <a:rPr lang="en-US" sz="1500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500" dirty="0" err="1" smtClean="0">
                <a:latin typeface="Courier New" panose="02070309020205020404" pitchFamily="49" charset="0"/>
              </a:rPr>
              <a:t>flatten</a:t>
            </a:r>
            <a:r>
              <a:rPr lang="en-US" sz="1500" dirty="0" smtClean="0">
                <a:latin typeface="Courier New" panose="02070309020205020404" pitchFamily="49" charset="0"/>
              </a:rPr>
              <a:t>()</a:t>
            </a:r>
            <a:br>
              <a:rPr lang="en-US" sz="1500" dirty="0" smtClean="0">
                <a:latin typeface="Courier New" panose="02070309020205020404" pitchFamily="49" charset="0"/>
              </a:rPr>
            </a:b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err="1" smtClean="0">
                <a:latin typeface="Courier New" panose="02070309020205020404" pitchFamily="49" charset="0"/>
              </a:rPr>
              <a:t>zz_flat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err="1" smtClean="0">
                <a:latin typeface="Courier New" panose="02070309020205020404" pitchFamily="49" charset="0"/>
              </a:rPr>
              <a:t>zz</a:t>
            </a:r>
            <a:r>
              <a:rPr lang="en-US" sz="1500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500" dirty="0" err="1" smtClean="0">
                <a:latin typeface="Courier New" panose="02070309020205020404" pitchFamily="49" charset="0"/>
              </a:rPr>
              <a:t>flatten</a:t>
            </a:r>
            <a:r>
              <a:rPr lang="en-US" sz="1500" dirty="0" smtClean="0">
                <a:latin typeface="Courier New" panose="02070309020205020404" pitchFamily="49" charset="0"/>
              </a:rPr>
              <a:t>()</a:t>
            </a:r>
            <a:br>
              <a:rPr lang="en-US" sz="1500" dirty="0" smtClean="0">
                <a:latin typeface="Courier New" panose="02070309020205020404" pitchFamily="49" charset="0"/>
              </a:rPr>
            </a:b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500" dirty="0" smtClean="0">
                <a:latin typeface="Courier New" panose="02070309020205020404" pitchFamily="49" charset="0"/>
              </a:rPr>
              <a:t> ones 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500" dirty="0" smtClean="0">
                <a:latin typeface="Courier New" panose="02070309020205020404" pitchFamily="49" charset="0"/>
              </a:rPr>
              <a:t> [ [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1</a:t>
            </a:r>
            <a:r>
              <a:rPr lang="en-US" sz="1500" dirty="0" smtClean="0">
                <a:latin typeface="Courier New" panose="02070309020205020404" pitchFamily="49" charset="0"/>
              </a:rPr>
              <a:t>] 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*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err="1" smtClean="0">
                <a:solidFill>
                  <a:srgbClr val="AA22FF"/>
                </a:solidFill>
                <a:latin typeface="Courier New" panose="02070309020205020404" pitchFamily="49" charset="0"/>
              </a:rPr>
              <a:t>len</a:t>
            </a:r>
            <a:r>
              <a:rPr lang="en-US" sz="1500" dirty="0" smtClean="0">
                <a:latin typeface="Courier New" panose="02070309020205020404" pitchFamily="49" charset="0"/>
              </a:rPr>
              <a:t>( </a:t>
            </a:r>
            <a:r>
              <a:rPr lang="en-US" sz="1500" dirty="0" err="1" smtClean="0">
                <a:latin typeface="Courier New" panose="02070309020205020404" pitchFamily="49" charset="0"/>
              </a:rPr>
              <a:t>xx_flat</a:t>
            </a:r>
            <a:r>
              <a:rPr lang="en-US" sz="1500" dirty="0" smtClean="0">
                <a:latin typeface="Courier New" panose="02070309020205020404" pitchFamily="49" charset="0"/>
              </a:rPr>
              <a:t> )]</a:t>
            </a:r>
            <a:br>
              <a:rPr lang="en-US" sz="1500" dirty="0" smtClean="0">
                <a:latin typeface="Courier New" panose="02070309020205020404" pitchFamily="49" charset="0"/>
              </a:rPr>
            </a:b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err="1" smtClean="0">
                <a:latin typeface="Courier New" panose="02070309020205020404" pitchFamily="49" charset="0"/>
              </a:rPr>
              <a:t>indep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err="1" smtClean="0">
                <a:latin typeface="Courier New" panose="02070309020205020404" pitchFamily="49" charset="0"/>
              </a:rPr>
              <a:t>np</a:t>
            </a:r>
            <a:r>
              <a:rPr lang="en-US" sz="1500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500" dirty="0" err="1" smtClean="0">
                <a:latin typeface="Courier New" panose="02070309020205020404" pitchFamily="49" charset="0"/>
              </a:rPr>
              <a:t>column_stack</a:t>
            </a:r>
            <a:r>
              <a:rPr lang="en-US" sz="1500" dirty="0" smtClean="0">
                <a:latin typeface="Courier New" panose="02070309020205020404" pitchFamily="49" charset="0"/>
              </a:rPr>
              <a:t>( [</a:t>
            </a:r>
            <a:r>
              <a:rPr lang="en-US" sz="1500" dirty="0" err="1" smtClean="0">
                <a:latin typeface="Courier New" panose="02070309020205020404" pitchFamily="49" charset="0"/>
              </a:rPr>
              <a:t>xx_flat</a:t>
            </a:r>
            <a:r>
              <a:rPr lang="en-US" sz="1500" dirty="0" smtClean="0">
                <a:latin typeface="Courier New" panose="02070309020205020404" pitchFamily="49" charset="0"/>
              </a:rPr>
              <a:t>, </a:t>
            </a:r>
            <a:r>
              <a:rPr lang="en-US" sz="1500" dirty="0" err="1" smtClean="0">
                <a:latin typeface="Courier New" panose="02070309020205020404" pitchFamily="49" charset="0"/>
              </a:rPr>
              <a:t>yy_flat</a:t>
            </a:r>
            <a:r>
              <a:rPr lang="en-US" sz="1500" dirty="0" smtClean="0">
                <a:latin typeface="Courier New" panose="02070309020205020404" pitchFamily="49" charset="0"/>
              </a:rPr>
              <a:t>,</a:t>
            </a:r>
            <a:br>
              <a:rPr lang="en-US" sz="1500" dirty="0" smtClean="0">
                <a:latin typeface="Courier New" panose="02070309020205020404" pitchFamily="49" charset="0"/>
              </a:rPr>
            </a:br>
            <a:r>
              <a:rPr lang="en-US" sz="1500" dirty="0" smtClean="0">
                <a:latin typeface="Courier New" panose="02070309020205020404" pitchFamily="49" charset="0"/>
              </a:rPr>
              <a:t>                           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3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*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err="1" smtClean="0">
                <a:latin typeface="Courier New" panose="02070309020205020404" pitchFamily="49" charset="0"/>
              </a:rPr>
              <a:t>np</a:t>
            </a:r>
            <a:r>
              <a:rPr lang="en-US" sz="1500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500" dirty="0" err="1" smtClean="0">
                <a:latin typeface="Courier New" panose="02070309020205020404" pitchFamily="49" charset="0"/>
              </a:rPr>
              <a:t>sin</a:t>
            </a:r>
            <a:r>
              <a:rPr lang="en-US" sz="1500" dirty="0" smtClean="0">
                <a:latin typeface="Courier New" panose="02070309020205020404" pitchFamily="49" charset="0"/>
              </a:rPr>
              <a:t>(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2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*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err="1" smtClean="0">
                <a:latin typeface="Courier New" panose="02070309020205020404" pitchFamily="49" charset="0"/>
              </a:rPr>
              <a:t>xx_flat</a:t>
            </a:r>
            <a:r>
              <a:rPr lang="en-US" sz="1500" dirty="0" smtClean="0">
                <a:latin typeface="Courier New" panose="02070309020205020404" pitchFamily="49" charset="0"/>
              </a:rPr>
              <a:t>) ] 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+</a:t>
            </a:r>
            <a:r>
              <a:rPr lang="en-US" sz="1500" dirty="0" smtClean="0">
                <a:latin typeface="Courier New" panose="02070309020205020404" pitchFamily="49" charset="0"/>
              </a:rPr>
              <a:t> ones )</a:t>
            </a:r>
            <a:br>
              <a:rPr lang="en-US" sz="1500" dirty="0" smtClean="0">
                <a:latin typeface="Courier New" panose="02070309020205020404" pitchFamily="49" charset="0"/>
              </a:rPr>
            </a:br>
            <a:r>
              <a:rPr lang="en-US" sz="1500" dirty="0" smtClean="0">
                <a:latin typeface="Courier New" panose="02070309020205020404" pitchFamily="49" charset="0"/>
              </a:rPr>
              <a:t>    </a:t>
            </a:r>
            <a:r>
              <a:rPr lang="en-US" sz="1500" i="1" dirty="0" smtClean="0">
                <a:solidFill>
                  <a:srgbClr val="008800"/>
                </a:solidFill>
                <a:latin typeface="Courier New" panose="02070309020205020404" pitchFamily="49" charset="0"/>
              </a:rPr>
              <a:t># the 3rd column is *3sin(2x)*</a:t>
            </a:r>
            <a:r>
              <a:rPr lang="en-US" sz="1500" dirty="0" smtClean="0">
                <a:latin typeface="Courier New" panose="02070309020205020404" pitchFamily="49" charset="0"/>
              </a:rPr>
              <a:t/>
            </a:r>
            <a:br>
              <a:rPr lang="en-US" sz="1500" dirty="0" smtClean="0">
                <a:latin typeface="Courier New" panose="02070309020205020404" pitchFamily="49" charset="0"/>
              </a:rPr>
            </a:b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500" dirty="0" smtClean="0">
                <a:latin typeface="Courier New" panose="02070309020205020404" pitchFamily="49" charset="0"/>
              </a:rPr>
              <a:t> model 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err="1" smtClean="0">
                <a:latin typeface="Courier New" panose="02070309020205020404" pitchFamily="49" charset="0"/>
              </a:rPr>
              <a:t>lstsq</a:t>
            </a:r>
            <a:r>
              <a:rPr lang="en-US" sz="1500" dirty="0" smtClean="0">
                <a:latin typeface="Courier New" panose="02070309020205020404" pitchFamily="49" charset="0"/>
              </a:rPr>
              <a:t>(</a:t>
            </a:r>
            <a:r>
              <a:rPr lang="en-US" sz="1500" dirty="0" err="1" smtClean="0">
                <a:latin typeface="Courier New" panose="02070309020205020404" pitchFamily="49" charset="0"/>
              </a:rPr>
              <a:t>indep</a:t>
            </a:r>
            <a:r>
              <a:rPr lang="en-US" sz="1500" dirty="0" smtClean="0">
                <a:latin typeface="Courier New" panose="02070309020205020404" pitchFamily="49" charset="0"/>
              </a:rPr>
              <a:t>, </a:t>
            </a:r>
            <a:r>
              <a:rPr lang="en-US" sz="1500" dirty="0" err="1" smtClean="0">
                <a:latin typeface="Courier New" panose="02070309020205020404" pitchFamily="49" charset="0"/>
              </a:rPr>
              <a:t>zz</a:t>
            </a:r>
            <a:r>
              <a:rPr lang="en-US" sz="1500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500" dirty="0" err="1" smtClean="0">
                <a:latin typeface="Courier New" panose="02070309020205020404" pitchFamily="49" charset="0"/>
              </a:rPr>
              <a:t>flatten</a:t>
            </a:r>
            <a:r>
              <a:rPr lang="en-US" sz="1500" dirty="0" smtClean="0">
                <a:latin typeface="Courier New" panose="02070309020205020404" pitchFamily="49" charset="0"/>
              </a:rPr>
              <a:t>())[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0</a:t>
            </a:r>
            <a:r>
              <a:rPr lang="en-US" sz="1500" dirty="0" smtClean="0">
                <a:latin typeface="Courier New" panose="02070309020205020404" pitchFamily="49" charset="0"/>
              </a:rPr>
              <a:t>] </a:t>
            </a:r>
            <a:br>
              <a:rPr lang="en-US" sz="1500" dirty="0" smtClean="0">
                <a:latin typeface="Courier New" panose="02070309020205020404" pitchFamily="49" charset="0"/>
              </a:rPr>
            </a:b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500" dirty="0" smtClean="0">
                <a:latin typeface="Courier New" panose="02070309020205020404" pitchFamily="49" charset="0"/>
              </a:rPr>
              <a:t> model</a:t>
            </a:r>
            <a:br>
              <a:rPr lang="en-US" sz="1500" dirty="0" smtClean="0">
                <a:latin typeface="Courier New" panose="02070309020205020404" pitchFamily="49" charset="0"/>
              </a:rPr>
            </a:br>
            <a:r>
              <a:rPr lang="en-US" sz="1500" dirty="0" smtClean="0">
                <a:latin typeface="Courier New" panose="02070309020205020404" pitchFamily="49" charset="0"/>
              </a:rPr>
              <a:t>array([ 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2.88268949</a:t>
            </a:r>
            <a:r>
              <a:rPr lang="en-US" sz="1500" dirty="0" smtClean="0">
                <a:latin typeface="Courier New" panose="02070309020205020404" pitchFamily="49" charset="0"/>
              </a:rPr>
              <a:t>, 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-0.30450846</a:t>
            </a:r>
            <a:r>
              <a:rPr lang="en-US" sz="1500" dirty="0" smtClean="0">
                <a:latin typeface="Courier New" panose="02070309020205020404" pitchFamily="49" charset="0"/>
              </a:rPr>
              <a:t>, 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-0.02530611</a:t>
            </a:r>
            <a:r>
              <a:rPr lang="en-US" sz="1500" dirty="0" smtClean="0">
                <a:latin typeface="Courier New" panose="02070309020205020404" pitchFamily="49" charset="0"/>
              </a:rPr>
              <a:t>, 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-4.46351387</a:t>
            </a:r>
            <a:r>
              <a:rPr lang="en-US" sz="1500" dirty="0" smtClean="0">
                <a:latin typeface="Courier New" panose="02070309020205020404" pitchFamily="49" charset="0"/>
              </a:rPr>
              <a:t>])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1125538"/>
            <a:ext cx="8229600" cy="717550"/>
          </a:xfrm>
        </p:spPr>
        <p:txBody>
          <a:bodyPr lIns="0" tIns="18669" rIns="0" bIns="0"/>
          <a:lstStyle/>
          <a:p>
            <a:pPr eaLnBrk="1" hangingPunct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Curve-fitting using non-linear terms in linear regression (2)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7675" y="1989138"/>
            <a:ext cx="8229600" cy="4032250"/>
          </a:xfrm>
        </p:spPr>
        <p:txBody>
          <a:bodyPr lIns="0" tIns="16002" rIns="0" bIns="0"/>
          <a:lstStyle/>
          <a:p>
            <a:pPr marL="431800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n-US" dirty="0" smtClean="0"/>
              <a:t>As with the linear case, we can use this model to estimate z-values.</a:t>
            </a:r>
          </a:p>
          <a:p>
            <a:pPr marL="179388" indent="0" eaLnBrk="1" hangingPunct="1">
              <a:lnSpc>
                <a:spcPct val="94000"/>
              </a:lnSpc>
              <a:spcBef>
                <a:spcPts val="1700"/>
              </a:spcBef>
              <a:spcAft>
                <a:spcPts val="170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err="1" smtClean="0">
                <a:latin typeface="Courier New" panose="02070309020205020404" pitchFamily="49" charset="0"/>
              </a:rPr>
              <a:t>x_vals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err="1" smtClean="0">
                <a:latin typeface="Courier New" panose="02070309020205020404" pitchFamily="49" charset="0"/>
              </a:rPr>
              <a:t>np</a:t>
            </a:r>
            <a:r>
              <a:rPr lang="en-US" sz="1500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500" dirty="0" err="1" smtClean="0">
                <a:latin typeface="Courier New" panose="02070309020205020404" pitchFamily="49" charset="0"/>
              </a:rPr>
              <a:t>arange</a:t>
            </a:r>
            <a:r>
              <a:rPr lang="en-US" sz="1500" dirty="0" smtClean="0">
                <a:latin typeface="Courier New" panose="02070309020205020404" pitchFamily="49" charset="0"/>
              </a:rPr>
              <a:t>(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-5</a:t>
            </a:r>
            <a:r>
              <a:rPr lang="en-US" sz="1500" dirty="0" smtClean="0">
                <a:latin typeface="Courier New" panose="02070309020205020404" pitchFamily="49" charset="0"/>
              </a:rPr>
              <a:t>,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5</a:t>
            </a:r>
            <a:r>
              <a:rPr lang="en-US" sz="1500" dirty="0" smtClean="0">
                <a:latin typeface="Courier New" panose="02070309020205020404" pitchFamily="49" charset="0"/>
              </a:rPr>
              <a:t>,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0.1</a:t>
            </a:r>
            <a:r>
              <a:rPr lang="en-US" sz="1500" dirty="0" smtClean="0">
                <a:latin typeface="Courier New" panose="02070309020205020404" pitchFamily="49" charset="0"/>
              </a:rPr>
              <a:t>)</a:t>
            </a:r>
            <a:br>
              <a:rPr lang="en-US" sz="1500" dirty="0" smtClean="0">
                <a:latin typeface="Courier New" panose="02070309020205020404" pitchFamily="49" charset="0"/>
              </a:rPr>
            </a:b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err="1" smtClean="0">
                <a:latin typeface="Courier New" panose="02070309020205020404" pitchFamily="49" charset="0"/>
              </a:rPr>
              <a:t>y_vals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err="1" smtClean="0">
                <a:latin typeface="Courier New" panose="02070309020205020404" pitchFamily="49" charset="0"/>
              </a:rPr>
              <a:t>np</a:t>
            </a:r>
            <a:r>
              <a:rPr lang="en-US" sz="1500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500" dirty="0" err="1" smtClean="0">
                <a:latin typeface="Courier New" panose="02070309020205020404" pitchFamily="49" charset="0"/>
              </a:rPr>
              <a:t>arange</a:t>
            </a:r>
            <a:r>
              <a:rPr lang="en-US" sz="1500" dirty="0" smtClean="0">
                <a:latin typeface="Courier New" panose="02070309020205020404" pitchFamily="49" charset="0"/>
              </a:rPr>
              <a:t>(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-5</a:t>
            </a:r>
            <a:r>
              <a:rPr lang="en-US" sz="1500" dirty="0" smtClean="0">
                <a:latin typeface="Courier New" panose="02070309020205020404" pitchFamily="49" charset="0"/>
              </a:rPr>
              <a:t>,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5</a:t>
            </a:r>
            <a:r>
              <a:rPr lang="en-US" sz="1500" dirty="0" smtClean="0">
                <a:latin typeface="Courier New" panose="02070309020205020404" pitchFamily="49" charset="0"/>
              </a:rPr>
              <a:t>,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0.1</a:t>
            </a:r>
            <a:r>
              <a:rPr lang="en-US" sz="1500" dirty="0" smtClean="0">
                <a:latin typeface="Courier New" panose="02070309020205020404" pitchFamily="49" charset="0"/>
              </a:rPr>
              <a:t>)</a:t>
            </a:r>
            <a:br>
              <a:rPr lang="en-US" sz="1500" dirty="0" smtClean="0">
                <a:latin typeface="Courier New" panose="02070309020205020404" pitchFamily="49" charset="0"/>
              </a:rPr>
            </a:b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err="1" smtClean="0">
                <a:latin typeface="Courier New" panose="02070309020205020404" pitchFamily="49" charset="0"/>
              </a:rPr>
              <a:t>xx_vals</a:t>
            </a:r>
            <a:r>
              <a:rPr lang="en-US" sz="1500" dirty="0" smtClean="0">
                <a:latin typeface="Courier New" panose="02070309020205020404" pitchFamily="49" charset="0"/>
              </a:rPr>
              <a:t>, </a:t>
            </a:r>
            <a:r>
              <a:rPr lang="en-US" sz="1500" dirty="0" err="1" smtClean="0">
                <a:latin typeface="Courier New" panose="02070309020205020404" pitchFamily="49" charset="0"/>
              </a:rPr>
              <a:t>yy_vals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err="1" smtClean="0">
                <a:latin typeface="Courier New" panose="02070309020205020404" pitchFamily="49" charset="0"/>
              </a:rPr>
              <a:t>np</a:t>
            </a:r>
            <a:r>
              <a:rPr lang="en-US" sz="1500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500" dirty="0" err="1" smtClean="0">
                <a:latin typeface="Courier New" panose="02070309020205020404" pitchFamily="49" charset="0"/>
              </a:rPr>
              <a:t>meshgrid</a:t>
            </a:r>
            <a:r>
              <a:rPr lang="en-US" sz="1500" dirty="0" smtClean="0">
                <a:latin typeface="Courier New" panose="02070309020205020404" pitchFamily="49" charset="0"/>
              </a:rPr>
              <a:t>(</a:t>
            </a:r>
            <a:r>
              <a:rPr lang="en-US" sz="1500" dirty="0" err="1" smtClean="0">
                <a:latin typeface="Courier New" panose="02070309020205020404" pitchFamily="49" charset="0"/>
              </a:rPr>
              <a:t>x_vals</a:t>
            </a:r>
            <a:r>
              <a:rPr lang="en-US" sz="1500" dirty="0" smtClean="0">
                <a:latin typeface="Courier New" panose="02070309020205020404" pitchFamily="49" charset="0"/>
              </a:rPr>
              <a:t>, </a:t>
            </a:r>
            <a:r>
              <a:rPr lang="en-US" sz="1500" dirty="0" err="1" smtClean="0">
                <a:latin typeface="Courier New" panose="02070309020205020404" pitchFamily="49" charset="0"/>
              </a:rPr>
              <a:t>y_vals</a:t>
            </a:r>
            <a:r>
              <a:rPr lang="en-US" sz="1500" dirty="0" smtClean="0">
                <a:latin typeface="Courier New" panose="02070309020205020404" pitchFamily="49" charset="0"/>
              </a:rPr>
              <a:t>)</a:t>
            </a:r>
            <a:br>
              <a:rPr lang="en-US" sz="1500" dirty="0" smtClean="0">
                <a:latin typeface="Courier New" panose="02070309020205020404" pitchFamily="49" charset="0"/>
              </a:rPr>
            </a:b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err="1" smtClean="0">
                <a:latin typeface="Courier New" panose="02070309020205020404" pitchFamily="49" charset="0"/>
              </a:rPr>
              <a:t>zz_vals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500" dirty="0" smtClean="0">
                <a:latin typeface="Courier New" panose="02070309020205020404" pitchFamily="49" charset="0"/>
              </a:rPr>
              <a:t> model[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0</a:t>
            </a:r>
            <a:r>
              <a:rPr lang="en-US" sz="1500" dirty="0" smtClean="0">
                <a:latin typeface="Courier New" panose="02070309020205020404" pitchFamily="49" charset="0"/>
              </a:rPr>
              <a:t>] 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*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err="1" smtClean="0">
                <a:latin typeface="Courier New" panose="02070309020205020404" pitchFamily="49" charset="0"/>
              </a:rPr>
              <a:t>xx_vals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+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br>
              <a:rPr lang="en-US" sz="1500" dirty="0" smtClean="0">
                <a:latin typeface="Courier New" panose="02070309020205020404" pitchFamily="49" charset="0"/>
              </a:rPr>
            </a:br>
            <a:r>
              <a:rPr lang="en-US" sz="1500" dirty="0" smtClean="0">
                <a:latin typeface="Courier New" panose="02070309020205020404" pitchFamily="49" charset="0"/>
              </a:rPr>
              <a:t>              model[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1</a:t>
            </a:r>
            <a:r>
              <a:rPr lang="en-US" sz="1500" dirty="0" smtClean="0">
                <a:latin typeface="Courier New" panose="02070309020205020404" pitchFamily="49" charset="0"/>
              </a:rPr>
              <a:t>] 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*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err="1" smtClean="0">
                <a:latin typeface="Courier New" panose="02070309020205020404" pitchFamily="49" charset="0"/>
              </a:rPr>
              <a:t>yy_vals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+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br>
              <a:rPr lang="en-US" sz="1500" dirty="0" smtClean="0">
                <a:latin typeface="Courier New" panose="02070309020205020404" pitchFamily="49" charset="0"/>
              </a:rPr>
            </a:br>
            <a:r>
              <a:rPr lang="en-US" sz="1500" dirty="0" smtClean="0">
                <a:latin typeface="Courier New" panose="02070309020205020404" pitchFamily="49" charset="0"/>
              </a:rPr>
              <a:t>              model[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2</a:t>
            </a:r>
            <a:r>
              <a:rPr lang="en-US" sz="1500" dirty="0" smtClean="0">
                <a:latin typeface="Courier New" panose="02070309020205020404" pitchFamily="49" charset="0"/>
              </a:rPr>
              <a:t>] 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*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3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*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err="1" smtClean="0">
                <a:latin typeface="Courier New" panose="02070309020205020404" pitchFamily="49" charset="0"/>
              </a:rPr>
              <a:t>np</a:t>
            </a:r>
            <a:r>
              <a:rPr lang="en-US" sz="1500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500" dirty="0" err="1" smtClean="0">
                <a:latin typeface="Courier New" panose="02070309020205020404" pitchFamily="49" charset="0"/>
              </a:rPr>
              <a:t>sin</a:t>
            </a:r>
            <a:r>
              <a:rPr lang="en-US" sz="1500" dirty="0" smtClean="0">
                <a:latin typeface="Courier New" panose="02070309020205020404" pitchFamily="49" charset="0"/>
              </a:rPr>
              <a:t>(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2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*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err="1" smtClean="0">
                <a:latin typeface="Courier New" panose="02070309020205020404" pitchFamily="49" charset="0"/>
              </a:rPr>
              <a:t>xx_vals</a:t>
            </a:r>
            <a:r>
              <a:rPr lang="en-US" sz="1500" dirty="0" smtClean="0">
                <a:latin typeface="Courier New" panose="02070309020205020404" pitchFamily="49" charset="0"/>
              </a:rPr>
              <a:t>) 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+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br>
              <a:rPr lang="en-US" sz="1500" dirty="0" smtClean="0">
                <a:latin typeface="Courier New" panose="02070309020205020404" pitchFamily="49" charset="0"/>
              </a:rPr>
            </a:br>
            <a:r>
              <a:rPr lang="en-US" sz="1500" dirty="0" smtClean="0">
                <a:latin typeface="Courier New" panose="02070309020205020404" pitchFamily="49" charset="0"/>
              </a:rPr>
              <a:t>              model[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3</a:t>
            </a:r>
            <a:r>
              <a:rPr lang="en-US" sz="1500" dirty="0" smtClean="0">
                <a:latin typeface="Courier New" panose="02070309020205020404" pitchFamily="49" charset="0"/>
              </a:rPr>
              <a:t>]  </a:t>
            </a:r>
            <a:br>
              <a:rPr lang="en-US" sz="1500" dirty="0" smtClean="0">
                <a:latin typeface="Courier New" panose="02070309020205020404" pitchFamily="49" charset="0"/>
              </a:rPr>
            </a:b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500" dirty="0" smtClean="0">
                <a:latin typeface="Courier New" panose="02070309020205020404" pitchFamily="49" charset="0"/>
              </a:rPr>
              <a:t> fig 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err="1" smtClean="0">
                <a:latin typeface="Courier New" panose="02070309020205020404" pitchFamily="49" charset="0"/>
              </a:rPr>
              <a:t>plt</a:t>
            </a:r>
            <a:r>
              <a:rPr lang="en-US" sz="1500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500" dirty="0" err="1" smtClean="0">
                <a:latin typeface="Courier New" panose="02070309020205020404" pitchFamily="49" charset="0"/>
              </a:rPr>
              <a:t>figure</a:t>
            </a:r>
            <a:r>
              <a:rPr lang="en-US" sz="1500" dirty="0" smtClean="0">
                <a:latin typeface="Courier New" panose="02070309020205020404" pitchFamily="49" charset="0"/>
              </a:rPr>
              <a:t>()</a:t>
            </a:r>
            <a:br>
              <a:rPr lang="en-US" sz="1500" dirty="0" smtClean="0">
                <a:latin typeface="Courier New" panose="02070309020205020404" pitchFamily="49" charset="0"/>
              </a:rPr>
            </a:b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500" dirty="0" smtClean="0">
                <a:latin typeface="Courier New" panose="02070309020205020404" pitchFamily="49" charset="0"/>
              </a:rPr>
              <a:t> ax 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err="1" smtClean="0">
                <a:latin typeface="Courier New" panose="02070309020205020404" pitchFamily="49" charset="0"/>
              </a:rPr>
              <a:t>fig</a:t>
            </a:r>
            <a:r>
              <a:rPr lang="en-US" sz="1500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500" dirty="0" err="1" smtClean="0">
                <a:latin typeface="Courier New" panose="02070309020205020404" pitchFamily="49" charset="0"/>
              </a:rPr>
              <a:t>gca</a:t>
            </a:r>
            <a:r>
              <a:rPr lang="en-US" sz="1500" dirty="0" smtClean="0">
                <a:latin typeface="Courier New" panose="02070309020205020404" pitchFamily="49" charset="0"/>
              </a:rPr>
              <a:t>(projection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500" dirty="0" smtClean="0">
                <a:solidFill>
                  <a:srgbClr val="BB4444"/>
                </a:solidFill>
                <a:latin typeface="Courier New" panose="02070309020205020404" pitchFamily="49" charset="0"/>
              </a:rPr>
              <a:t>'3d'</a:t>
            </a:r>
            <a:r>
              <a:rPr lang="en-US" sz="1500" dirty="0" smtClean="0">
                <a:latin typeface="Courier New" panose="02070309020205020404" pitchFamily="49" charset="0"/>
              </a:rPr>
              <a:t>)</a:t>
            </a:r>
            <a:br>
              <a:rPr lang="en-US" sz="1500" dirty="0" smtClean="0">
                <a:latin typeface="Courier New" panose="02070309020205020404" pitchFamily="49" charset="0"/>
              </a:rPr>
            </a:b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err="1" smtClean="0">
                <a:latin typeface="Courier New" panose="02070309020205020404" pitchFamily="49" charset="0"/>
              </a:rPr>
              <a:t>ax</a:t>
            </a:r>
            <a:r>
              <a:rPr lang="en-US" sz="1500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500" dirty="0" err="1" smtClean="0">
                <a:latin typeface="Courier New" panose="02070309020205020404" pitchFamily="49" charset="0"/>
              </a:rPr>
              <a:t>plot_surface</a:t>
            </a:r>
            <a:r>
              <a:rPr lang="en-US" sz="1500" dirty="0" smtClean="0">
                <a:latin typeface="Courier New" panose="02070309020205020404" pitchFamily="49" charset="0"/>
              </a:rPr>
              <a:t>(</a:t>
            </a:r>
            <a:r>
              <a:rPr lang="en-US" sz="1500" dirty="0" err="1" smtClean="0">
                <a:latin typeface="Courier New" panose="02070309020205020404" pitchFamily="49" charset="0"/>
              </a:rPr>
              <a:t>xx_vals</a:t>
            </a:r>
            <a:r>
              <a:rPr lang="en-US" sz="1500" dirty="0" smtClean="0">
                <a:latin typeface="Courier New" panose="02070309020205020404" pitchFamily="49" charset="0"/>
              </a:rPr>
              <a:t>, </a:t>
            </a:r>
            <a:r>
              <a:rPr lang="en-US" sz="1500" dirty="0" err="1" smtClean="0">
                <a:latin typeface="Courier New" panose="02070309020205020404" pitchFamily="49" charset="0"/>
              </a:rPr>
              <a:t>yy_vals</a:t>
            </a:r>
            <a:r>
              <a:rPr lang="en-US" sz="1500" dirty="0" smtClean="0">
                <a:latin typeface="Courier New" panose="02070309020205020404" pitchFamily="49" charset="0"/>
              </a:rPr>
              <a:t>, </a:t>
            </a:r>
            <a:r>
              <a:rPr lang="en-US" sz="1500" dirty="0" err="1" smtClean="0">
                <a:latin typeface="Courier New" panose="02070309020205020404" pitchFamily="49" charset="0"/>
              </a:rPr>
              <a:t>zz_vals</a:t>
            </a:r>
            <a:r>
              <a:rPr lang="en-US" sz="1500" dirty="0" smtClean="0">
                <a:latin typeface="Courier New" panose="02070309020205020404" pitchFamily="49" charset="0"/>
              </a:rPr>
              <a:t>, </a:t>
            </a:r>
            <a:r>
              <a:rPr lang="en-US" sz="1500" dirty="0" err="1" smtClean="0">
                <a:latin typeface="Courier New" panose="02070309020205020404" pitchFamily="49" charset="0"/>
              </a:rPr>
              <a:t>cmap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500" dirty="0" err="1" smtClean="0">
                <a:latin typeface="Courier New" panose="02070309020205020404" pitchFamily="49" charset="0"/>
              </a:rPr>
              <a:t>plt</a:t>
            </a:r>
            <a:r>
              <a:rPr lang="en-US" sz="1500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500" dirty="0" err="1" smtClean="0">
                <a:latin typeface="Courier New" panose="02070309020205020404" pitchFamily="49" charset="0"/>
              </a:rPr>
              <a:t>cm</a:t>
            </a:r>
            <a:r>
              <a:rPr lang="en-US" sz="1500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500" dirty="0" err="1" smtClean="0">
                <a:latin typeface="Courier New" panose="02070309020205020404" pitchFamily="49" charset="0"/>
              </a:rPr>
              <a:t>coolwarm</a:t>
            </a:r>
            <a:r>
              <a:rPr lang="en-US" sz="1500" dirty="0" smtClean="0">
                <a:latin typeface="Courier New" panose="02070309020205020404" pitchFamily="49" charset="0"/>
              </a:rPr>
              <a:t>)</a:t>
            </a:r>
            <a:br>
              <a:rPr lang="en-US" sz="1500" dirty="0" smtClean="0">
                <a:latin typeface="Courier New" panose="02070309020205020404" pitchFamily="49" charset="0"/>
              </a:rPr>
            </a:br>
            <a:r>
              <a:rPr lang="en-US" sz="1500" dirty="0" smtClean="0">
                <a:latin typeface="Courier New" panose="02070309020205020404" pitchFamily="49" charset="0"/>
              </a:rPr>
              <a:t>    </a:t>
            </a:r>
            <a:r>
              <a:rPr lang="en-US" sz="1500" i="1" dirty="0" smtClean="0">
                <a:solidFill>
                  <a:srgbClr val="008800"/>
                </a:solidFill>
                <a:latin typeface="Courier New" panose="02070309020205020404" pitchFamily="49" charset="0"/>
              </a:rPr>
              <a:t># the surface is our least-squares estimate</a:t>
            </a:r>
            <a:r>
              <a:rPr lang="en-US" sz="1500" dirty="0" smtClean="0">
                <a:latin typeface="Courier New" panose="02070309020205020404" pitchFamily="49" charset="0"/>
              </a:rPr>
              <a:t/>
            </a:r>
            <a:br>
              <a:rPr lang="en-US" sz="1500" dirty="0" smtClean="0">
                <a:latin typeface="Courier New" panose="02070309020205020404" pitchFamily="49" charset="0"/>
              </a:rPr>
            </a:b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err="1" smtClean="0">
                <a:latin typeface="Courier New" panose="02070309020205020404" pitchFamily="49" charset="0"/>
              </a:rPr>
              <a:t>ax</a:t>
            </a:r>
            <a:r>
              <a:rPr lang="en-US" sz="1500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500" dirty="0" err="1" smtClean="0">
                <a:latin typeface="Courier New" panose="02070309020205020404" pitchFamily="49" charset="0"/>
              </a:rPr>
              <a:t>scatter</a:t>
            </a:r>
            <a:r>
              <a:rPr lang="en-US" sz="1500" dirty="0" smtClean="0">
                <a:latin typeface="Courier New" panose="02070309020205020404" pitchFamily="49" charset="0"/>
              </a:rPr>
              <a:t>( xx, </a:t>
            </a:r>
            <a:r>
              <a:rPr lang="en-US" sz="1500" dirty="0" err="1" smtClean="0">
                <a:latin typeface="Courier New" panose="02070309020205020404" pitchFamily="49" charset="0"/>
              </a:rPr>
              <a:t>yy</a:t>
            </a:r>
            <a:r>
              <a:rPr lang="en-US" sz="1500" dirty="0" smtClean="0">
                <a:latin typeface="Courier New" panose="02070309020205020404" pitchFamily="49" charset="0"/>
              </a:rPr>
              <a:t>, </a:t>
            </a:r>
            <a:r>
              <a:rPr lang="en-US" sz="1500" dirty="0" err="1" smtClean="0">
                <a:latin typeface="Courier New" panose="02070309020205020404" pitchFamily="49" charset="0"/>
              </a:rPr>
              <a:t>zz</a:t>
            </a:r>
            <a:r>
              <a:rPr lang="en-US" sz="1500" dirty="0" smtClean="0">
                <a:latin typeface="Courier New" panose="02070309020205020404" pitchFamily="49" charset="0"/>
              </a:rPr>
              <a:t>)</a:t>
            </a:r>
            <a:br>
              <a:rPr lang="en-US" sz="1500" dirty="0" smtClean="0">
                <a:latin typeface="Courier New" panose="02070309020205020404" pitchFamily="49" charset="0"/>
              </a:rPr>
            </a:br>
            <a:r>
              <a:rPr lang="en-US" sz="1500" dirty="0" smtClean="0">
                <a:latin typeface="Courier New" panose="02070309020205020404" pitchFamily="49" charset="0"/>
              </a:rPr>
              <a:t>    </a:t>
            </a:r>
            <a:r>
              <a:rPr lang="en-US" sz="1500" i="1" dirty="0" smtClean="0">
                <a:solidFill>
                  <a:srgbClr val="008800"/>
                </a:solidFill>
                <a:latin typeface="Courier New" panose="02070309020205020404" pitchFamily="49" charset="0"/>
              </a:rPr>
              <a:t># the scatter plot shows our original data points</a:t>
            </a:r>
            <a:r>
              <a:rPr lang="en-US" sz="1500" dirty="0" smtClean="0">
                <a:latin typeface="Courier New" panose="02070309020205020404" pitchFamily="49" charset="0"/>
              </a:rPr>
              <a:t/>
            </a:r>
            <a:br>
              <a:rPr lang="en-US" sz="1500" dirty="0" smtClean="0">
                <a:latin typeface="Courier New" panose="02070309020205020404" pitchFamily="49" charset="0"/>
              </a:rPr>
            </a:b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err="1" smtClean="0">
                <a:latin typeface="Courier New" panose="02070309020205020404" pitchFamily="49" charset="0"/>
              </a:rPr>
              <a:t>ax</a:t>
            </a:r>
            <a:r>
              <a:rPr lang="en-US" sz="1500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500" dirty="0" err="1" smtClean="0">
                <a:latin typeface="Courier New" panose="02070309020205020404" pitchFamily="49" charset="0"/>
              </a:rPr>
              <a:t>view_init</a:t>
            </a:r>
            <a:r>
              <a:rPr lang="en-US" sz="1500" dirty="0" smtClean="0">
                <a:latin typeface="Courier New" panose="02070309020205020404" pitchFamily="49" charset="0"/>
              </a:rPr>
              <a:t>(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20</a:t>
            </a:r>
            <a:r>
              <a:rPr lang="en-US" sz="1500" dirty="0" smtClean="0">
                <a:latin typeface="Courier New" panose="02070309020205020404" pitchFamily="49" charset="0"/>
              </a:rPr>
              <a:t>, </a:t>
            </a: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-120</a:t>
            </a:r>
            <a:r>
              <a:rPr lang="en-US" sz="1500" dirty="0" smtClean="0">
                <a:latin typeface="Courier New" panose="02070309020205020404" pitchFamily="49" charset="0"/>
              </a:rPr>
              <a:t>)</a:t>
            </a:r>
            <a:br>
              <a:rPr lang="en-US" sz="1500" dirty="0" smtClean="0">
                <a:latin typeface="Courier New" panose="02070309020205020404" pitchFamily="49" charset="0"/>
              </a:rPr>
            </a:br>
            <a:r>
              <a:rPr lang="en-US" sz="1500" dirty="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500" dirty="0" smtClean="0">
                <a:latin typeface="Courier New" panose="02070309020205020404" pitchFamily="49" charset="0"/>
              </a:rPr>
              <a:t> </a:t>
            </a:r>
            <a:r>
              <a:rPr lang="en-US" sz="1500" dirty="0" err="1" smtClean="0">
                <a:latin typeface="Courier New" panose="02070309020205020404" pitchFamily="49" charset="0"/>
              </a:rPr>
              <a:t>plt</a:t>
            </a:r>
            <a:r>
              <a:rPr lang="en-US" sz="1500" dirty="0" err="1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500" dirty="0" err="1" smtClean="0">
                <a:latin typeface="Courier New" panose="02070309020205020404" pitchFamily="49" charset="0"/>
              </a:rPr>
              <a:t>show</a:t>
            </a:r>
            <a:r>
              <a:rPr lang="en-US" sz="1500" dirty="0" smtClean="0">
                <a:latin typeface="Courier New" panose="02070309020205020404" pitchFamily="49" charset="0"/>
              </a:rPr>
              <a:t>()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1196975"/>
            <a:ext cx="8229600" cy="719138"/>
          </a:xfrm>
        </p:spPr>
        <p:txBody>
          <a:bodyPr lIns="0" tIns="18669" rIns="0" bIns="0"/>
          <a:lstStyle/>
          <a:p>
            <a:pPr eaLnBrk="1" hangingPunct="1"/>
            <a:r>
              <a:rPr lang="en-US" smtClean="0"/>
              <a:t>Curve-fitting using non-linear terms in linear regression (3)</a:t>
            </a:r>
            <a:endParaRPr lang="en-AU" smtClean="0"/>
          </a:p>
        </p:txBody>
      </p:sp>
      <p:pic>
        <p:nvPicPr>
          <p:cNvPr id="931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6" t="15369" r="11401" b="5884"/>
          <a:stretch>
            <a:fillRect/>
          </a:stretch>
        </p:blipFill>
        <p:spPr bwMode="auto">
          <a:xfrm>
            <a:off x="1908175" y="2133600"/>
            <a:ext cx="5345113" cy="41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2476" t="15369" r="11401" b="588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1547813"/>
            <a:ext cx="8229600" cy="719137"/>
          </a:xfrm>
        </p:spPr>
        <p:txBody>
          <a:bodyPr lIns="0" tIns="18669" rIns="0" bIns="0"/>
          <a:lstStyle/>
          <a:p>
            <a:pPr eaLnBrk="1" hangingPunct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Linear interpolation (2)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7675" y="2663825"/>
            <a:ext cx="3368675" cy="3573463"/>
          </a:xfrm>
        </p:spPr>
        <p:txBody>
          <a:bodyPr lIns="0" tIns="16002" rIns="0" bIns="0"/>
          <a:lstStyle/>
          <a:p>
            <a:pPr marL="431800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/>
            </a:pPr>
            <a:r>
              <a:rPr lang="en-US" smtClean="0"/>
              <a:t>Assume the function between two points is a straight line</a:t>
            </a:r>
          </a:p>
          <a:p>
            <a:pPr marL="431800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/>
            </a:pPr>
            <a:r>
              <a:rPr lang="en-US" smtClean="0"/>
              <a:t>Find equation of the line that passes through the two points</a:t>
            </a:r>
          </a:p>
          <a:p>
            <a:pPr marL="431800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/>
            </a:pPr>
            <a:r>
              <a:rPr lang="en-US" smtClean="0"/>
              <a:t>Put a value of x in the equation to find y</a:t>
            </a:r>
          </a:p>
          <a:p>
            <a:pPr marL="431800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/>
            </a:pPr>
            <a:r>
              <a:rPr lang="en-US" smtClean="0"/>
              <a:t>Put a value of y in the equation to find x</a:t>
            </a:r>
          </a:p>
          <a:p>
            <a:pPr marL="0" indent="107950" eaLnBrk="1" hangingPunct="1"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/>
            </a:pPr>
            <a:endParaRPr lang="en-US" b="1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" r="7277"/>
          <a:stretch>
            <a:fillRect/>
          </a:stretch>
        </p:blipFill>
        <p:spPr bwMode="auto">
          <a:xfrm>
            <a:off x="4038600" y="1847850"/>
            <a:ext cx="4699000" cy="4000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9" name="Group 3"/>
          <p:cNvGrpSpPr>
            <a:grpSpLocks/>
          </p:cNvGrpSpPr>
          <p:nvPr/>
        </p:nvGrpSpPr>
        <p:grpSpPr bwMode="auto">
          <a:xfrm>
            <a:off x="3949700" y="2024063"/>
            <a:ext cx="4371975" cy="3473450"/>
            <a:chOff x="2600325" y="739572"/>
            <a:chExt cx="5347226" cy="4038600"/>
          </a:xfrm>
        </p:grpSpPr>
        <p:sp>
          <p:nvSpPr>
            <p:cNvPr id="11270" name="Line 3"/>
            <p:cNvSpPr>
              <a:spLocks noChangeShapeType="1"/>
            </p:cNvSpPr>
            <p:nvPr/>
          </p:nvSpPr>
          <p:spPr bwMode="auto">
            <a:xfrm flipV="1">
              <a:off x="3559485" y="1208403"/>
              <a:ext cx="4019157" cy="300126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1271" name="Text Box 4"/>
            <p:cNvSpPr txBox="1">
              <a:spLocks noChangeArrowheads="1"/>
            </p:cNvSpPr>
            <p:nvPr/>
          </p:nvSpPr>
          <p:spPr bwMode="auto">
            <a:xfrm>
              <a:off x="5362576" y="3381625"/>
              <a:ext cx="2584975" cy="1234595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1A1A1A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1A1A1A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200">
                  <a:solidFill>
                    <a:srgbClr val="1A1A1A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How do you find a point in between?</a:t>
              </a:r>
            </a:p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X=2, Y=?</a:t>
              </a:r>
            </a:p>
          </p:txBody>
        </p:sp>
        <p:sp>
          <p:nvSpPr>
            <p:cNvPr id="11272" name="Line 5"/>
            <p:cNvSpPr>
              <a:spLocks noChangeShapeType="1"/>
            </p:cNvSpPr>
            <p:nvPr/>
          </p:nvSpPr>
          <p:spPr bwMode="auto">
            <a:xfrm flipV="1">
              <a:off x="4539347" y="739572"/>
              <a:ext cx="0" cy="403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1273" name="Line 6"/>
            <p:cNvSpPr>
              <a:spLocks noChangeShapeType="1"/>
            </p:cNvSpPr>
            <p:nvPr/>
          </p:nvSpPr>
          <p:spPr bwMode="auto">
            <a:xfrm flipH="1">
              <a:off x="2600325" y="3502025"/>
              <a:ext cx="281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1655763"/>
            <a:ext cx="8229600" cy="719137"/>
          </a:xfrm>
        </p:spPr>
        <p:txBody>
          <a:bodyPr lIns="0" tIns="18669" rIns="0" bIns="0"/>
          <a:lstStyle/>
          <a:p>
            <a:pPr eaLnBrk="1" hangingPunct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Linear interpolation in python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7675" y="2663825"/>
            <a:ext cx="8229600" cy="3573463"/>
          </a:xfrm>
        </p:spPr>
        <p:txBody>
          <a:bodyPr lIns="0" tIns="13716" rIns="0" bIns="0"/>
          <a:lstStyle/>
          <a:p>
            <a:pPr marL="431800" indent="-323850" eaLnBrk="1" hangingPunct="1">
              <a:lnSpc>
                <a:spcPct val="94000"/>
              </a:lnSpc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>
                <a:latin typeface="Courier New" panose="02070309020205020404" pitchFamily="49" charset="0"/>
              </a:rPr>
              <a:t>numpy.interp(x, xp, yp)</a:t>
            </a:r>
            <a:r>
              <a:rPr lang="en-US" smtClean="0"/>
              <a:t>:</a:t>
            </a:r>
          </a:p>
          <a:p>
            <a:pPr marL="863600" lvl="1" indent="-323850" eaLnBrk="1" hangingPunct="1">
              <a:lnSpc>
                <a:spcPct val="94000"/>
              </a:lnSpc>
              <a:buSzPct val="75000"/>
              <a:buFont typeface="Symbol" panose="05050102010706020507" pitchFamily="18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>
                <a:latin typeface="Courier New" panose="02070309020205020404" pitchFamily="49" charset="0"/>
              </a:rPr>
              <a:t>xp</a:t>
            </a:r>
            <a:r>
              <a:rPr lang="en-US" smtClean="0"/>
              <a:t> and </a:t>
            </a:r>
            <a:r>
              <a:rPr lang="en-US" smtClean="0">
                <a:latin typeface="Courier New" panose="02070309020205020404" pitchFamily="49" charset="0"/>
              </a:rPr>
              <a:t>yp</a:t>
            </a:r>
            <a:r>
              <a:rPr lang="en-US" smtClean="0"/>
              <a:t> give the x and y coordinates of the data points we have</a:t>
            </a:r>
          </a:p>
          <a:p>
            <a:pPr marL="863600" lvl="1" indent="-323850" eaLnBrk="1" hangingPunct="1">
              <a:lnSpc>
                <a:spcPct val="94000"/>
              </a:lnSpc>
              <a:buSzPct val="75000"/>
              <a:buFont typeface="Symbol" panose="05050102010706020507" pitchFamily="18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>
                <a:latin typeface="Courier New" panose="02070309020205020404" pitchFamily="49" charset="0"/>
              </a:rPr>
              <a:t>x</a:t>
            </a:r>
            <a:r>
              <a:rPr lang="en-US" smtClean="0"/>
              <a:t> contains the x coordinates that we want interpolated y-values for.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1412875"/>
            <a:ext cx="8229600" cy="719138"/>
          </a:xfrm>
        </p:spPr>
        <p:txBody>
          <a:bodyPr lIns="0" tIns="18669" rIns="0" bIns="0"/>
          <a:lstStyle/>
          <a:p>
            <a:pPr eaLnBrk="1" hangingPunct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Linear interpolation in python – example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7675" y="2349500"/>
            <a:ext cx="8229600" cy="3573463"/>
          </a:xfrm>
        </p:spPr>
        <p:txBody>
          <a:bodyPr lIns="0" tIns="16002" rIns="0" bIns="0"/>
          <a:lstStyle/>
          <a:p>
            <a:pPr marL="0" indent="0" eaLnBrk="1" hangingPunct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Linear interpolation of the sin() function: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600" smtClean="0">
                <a:latin typeface="Courier New" panose="02070309020205020404" pitchFamily="49" charset="0"/>
              </a:rPr>
              <a:t> </a:t>
            </a:r>
            <a:r>
              <a:rPr lang="en-US" sz="1600" b="1" smtClean="0">
                <a:solidFill>
                  <a:srgbClr val="AA22FF"/>
                </a:solidFill>
                <a:latin typeface="Courier New" panose="02070309020205020404" pitchFamily="49" charset="0"/>
              </a:rPr>
              <a:t>import</a:t>
            </a:r>
            <a:r>
              <a:rPr lang="en-US" sz="1600" smtClean="0">
                <a:latin typeface="Courier New" panose="02070309020205020404" pitchFamily="49" charset="0"/>
              </a:rPr>
              <a:t> </a:t>
            </a:r>
            <a:r>
              <a:rPr lang="en-US" sz="1600" b="1" smtClean="0">
                <a:solidFill>
                  <a:srgbClr val="0000FF"/>
                </a:solidFill>
                <a:latin typeface="Courier New" panose="02070309020205020404" pitchFamily="49" charset="0"/>
              </a:rPr>
              <a:t>numpy</a:t>
            </a:r>
            <a:r>
              <a:rPr lang="en-US" sz="1600" smtClean="0">
                <a:latin typeface="Courier New" panose="02070309020205020404" pitchFamily="49" charset="0"/>
              </a:rPr>
              <a:t> </a:t>
            </a:r>
            <a:r>
              <a:rPr lang="en-US" sz="1600" b="1" smtClean="0">
                <a:solidFill>
                  <a:srgbClr val="AA22FF"/>
                </a:solidFill>
                <a:latin typeface="Courier New" panose="02070309020205020404" pitchFamily="49" charset="0"/>
              </a:rPr>
              <a:t>as</a:t>
            </a:r>
            <a:r>
              <a:rPr lang="en-US" sz="1600" smtClean="0">
                <a:latin typeface="Courier New" panose="02070309020205020404" pitchFamily="49" charset="0"/>
              </a:rPr>
              <a:t> </a:t>
            </a:r>
            <a:r>
              <a:rPr lang="en-US" sz="1600" b="1" smtClean="0">
                <a:solidFill>
                  <a:srgbClr val="0000FF"/>
                </a:solidFill>
                <a:latin typeface="Courier New" panose="02070309020205020404" pitchFamily="49" charset="0"/>
              </a:rPr>
              <a:t>np</a:t>
            </a:r>
            <a:r>
              <a:rPr lang="en-US" sz="1600" smtClean="0">
                <a:latin typeface="Courier New" panose="02070309020205020404" pitchFamily="49" charset="0"/>
              </a:rPr>
              <a:t/>
            </a:r>
            <a:br>
              <a:rPr lang="en-US" sz="1600" smtClean="0">
                <a:latin typeface="Courier New" panose="02070309020205020404" pitchFamily="49" charset="0"/>
              </a:rPr>
            </a:b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600" smtClean="0">
                <a:latin typeface="Courier New" panose="02070309020205020404" pitchFamily="49" charset="0"/>
              </a:rPr>
              <a:t> </a:t>
            </a:r>
            <a:r>
              <a:rPr lang="en-US" sz="1600" b="1" smtClean="0">
                <a:solidFill>
                  <a:srgbClr val="AA22FF"/>
                </a:solidFill>
                <a:latin typeface="Courier New" panose="02070309020205020404" pitchFamily="49" charset="0"/>
              </a:rPr>
              <a:t>import</a:t>
            </a:r>
            <a:r>
              <a:rPr lang="en-US" sz="1600" smtClean="0">
                <a:latin typeface="Courier New" panose="02070309020205020404" pitchFamily="49" charset="0"/>
              </a:rPr>
              <a:t> </a:t>
            </a:r>
            <a:r>
              <a:rPr lang="en-US" sz="1600" b="1" smtClean="0">
                <a:solidFill>
                  <a:srgbClr val="0000FF"/>
                </a:solidFill>
                <a:latin typeface="Courier New" panose="02070309020205020404" pitchFamily="49" charset="0"/>
              </a:rPr>
              <a:t>matplotlib.pyplot</a:t>
            </a:r>
            <a:r>
              <a:rPr lang="en-US" sz="1600" smtClean="0">
                <a:latin typeface="Courier New" panose="02070309020205020404" pitchFamily="49" charset="0"/>
              </a:rPr>
              <a:t> </a:t>
            </a:r>
            <a:r>
              <a:rPr lang="en-US" sz="1600" b="1" smtClean="0">
                <a:solidFill>
                  <a:srgbClr val="AA22FF"/>
                </a:solidFill>
                <a:latin typeface="Courier New" panose="02070309020205020404" pitchFamily="49" charset="0"/>
              </a:rPr>
              <a:t>as</a:t>
            </a:r>
            <a:r>
              <a:rPr lang="en-US" sz="1600" smtClean="0">
                <a:latin typeface="Courier New" panose="02070309020205020404" pitchFamily="49" charset="0"/>
              </a:rPr>
              <a:t> </a:t>
            </a:r>
            <a:r>
              <a:rPr lang="en-US" sz="1600" b="1" smtClean="0">
                <a:solidFill>
                  <a:srgbClr val="0000FF"/>
                </a:solidFill>
                <a:latin typeface="Courier New" panose="02070309020205020404" pitchFamily="49" charset="0"/>
              </a:rPr>
              <a:t>plt</a:t>
            </a:r>
            <a:r>
              <a:rPr lang="en-US" sz="1600" smtClean="0">
                <a:latin typeface="Courier New" panose="02070309020205020404" pitchFamily="49" charset="0"/>
              </a:rPr>
              <a:t/>
            </a:r>
            <a:br>
              <a:rPr lang="en-US" sz="1600" smtClean="0">
                <a:latin typeface="Courier New" panose="02070309020205020404" pitchFamily="49" charset="0"/>
              </a:rPr>
            </a:b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600" smtClean="0">
                <a:latin typeface="Courier New" panose="02070309020205020404" pitchFamily="49" charset="0"/>
              </a:rPr>
              <a:t> x_pts 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600" smtClean="0">
                <a:latin typeface="Courier New" panose="02070309020205020404" pitchFamily="49" charset="0"/>
              </a:rPr>
              <a:t> np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600" smtClean="0">
                <a:latin typeface="Courier New" panose="02070309020205020404" pitchFamily="49" charset="0"/>
              </a:rPr>
              <a:t>linspace(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0</a:t>
            </a:r>
            <a:r>
              <a:rPr lang="en-US" sz="1600" smtClean="0">
                <a:latin typeface="Courier New" panose="02070309020205020404" pitchFamily="49" charset="0"/>
              </a:rPr>
              <a:t>, 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2*</a:t>
            </a:r>
            <a:r>
              <a:rPr lang="en-US" sz="1600" smtClean="0">
                <a:latin typeface="Courier New" panose="02070309020205020404" pitchFamily="49" charset="0"/>
              </a:rPr>
              <a:t>np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600" smtClean="0">
                <a:latin typeface="Courier New" panose="02070309020205020404" pitchFamily="49" charset="0"/>
              </a:rPr>
              <a:t>pi, 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10</a:t>
            </a:r>
            <a:r>
              <a:rPr lang="en-US" sz="1600" smtClean="0">
                <a:latin typeface="Courier New" panose="02070309020205020404" pitchFamily="49" charset="0"/>
              </a:rPr>
              <a:t>)  </a:t>
            </a:r>
            <a:br>
              <a:rPr lang="en-US" sz="1600" smtClean="0">
                <a:latin typeface="Courier New" panose="02070309020205020404" pitchFamily="49" charset="0"/>
              </a:rPr>
            </a:br>
            <a:r>
              <a:rPr lang="en-US" sz="1600" smtClean="0">
                <a:latin typeface="Courier New" panose="02070309020205020404" pitchFamily="49" charset="0"/>
              </a:rPr>
              <a:t>    </a:t>
            </a:r>
            <a:r>
              <a:rPr lang="en-US" sz="1600" i="1" smtClean="0">
                <a:solidFill>
                  <a:srgbClr val="008800"/>
                </a:solidFill>
                <a:latin typeface="Courier New" panose="02070309020205020404" pitchFamily="49" charset="0"/>
              </a:rPr>
              <a:t># 10 equidistant x coords from 0 to 10</a:t>
            </a:r>
            <a:r>
              <a:rPr lang="en-US" sz="1600" smtClean="0">
                <a:latin typeface="Courier New" panose="02070309020205020404" pitchFamily="49" charset="0"/>
              </a:rPr>
              <a:t/>
            </a:r>
            <a:br>
              <a:rPr lang="en-US" sz="1600" smtClean="0">
                <a:latin typeface="Courier New" panose="02070309020205020404" pitchFamily="49" charset="0"/>
              </a:rPr>
            </a:b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600" smtClean="0">
                <a:latin typeface="Courier New" panose="02070309020205020404" pitchFamily="49" charset="0"/>
              </a:rPr>
              <a:t> y_pts 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600" smtClean="0">
                <a:latin typeface="Courier New" panose="02070309020205020404" pitchFamily="49" charset="0"/>
              </a:rPr>
              <a:t> np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600" smtClean="0">
                <a:latin typeface="Courier New" panose="02070309020205020404" pitchFamily="49" charset="0"/>
              </a:rPr>
              <a:t>sin(x_pts)</a:t>
            </a:r>
            <a:br>
              <a:rPr lang="en-US" sz="1600" smtClean="0">
                <a:latin typeface="Courier New" panose="02070309020205020404" pitchFamily="49" charset="0"/>
              </a:rPr>
            </a:b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600" smtClean="0">
                <a:latin typeface="Courier New" panose="02070309020205020404" pitchFamily="49" charset="0"/>
              </a:rPr>
              <a:t> x_vals 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600" smtClean="0">
                <a:latin typeface="Courier New" panose="02070309020205020404" pitchFamily="49" charset="0"/>
              </a:rPr>
              <a:t> np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600" smtClean="0">
                <a:latin typeface="Courier New" panose="02070309020205020404" pitchFamily="49" charset="0"/>
              </a:rPr>
              <a:t>linspace(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0</a:t>
            </a:r>
            <a:r>
              <a:rPr lang="en-US" sz="1600" smtClean="0">
                <a:latin typeface="Courier New" panose="02070309020205020404" pitchFamily="49" charset="0"/>
              </a:rPr>
              <a:t>, 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2*</a:t>
            </a:r>
            <a:r>
              <a:rPr lang="en-US" sz="1600" smtClean="0">
                <a:latin typeface="Courier New" panose="02070309020205020404" pitchFamily="49" charset="0"/>
              </a:rPr>
              <a:t>np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600" smtClean="0">
                <a:latin typeface="Courier New" panose="02070309020205020404" pitchFamily="49" charset="0"/>
              </a:rPr>
              <a:t>pi, 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50</a:t>
            </a:r>
            <a:r>
              <a:rPr lang="en-US" sz="1600" smtClean="0">
                <a:latin typeface="Courier New" panose="02070309020205020404" pitchFamily="49" charset="0"/>
              </a:rPr>
              <a:t>) </a:t>
            </a:r>
            <a:br>
              <a:rPr lang="en-US" sz="1600" smtClean="0">
                <a:latin typeface="Courier New" panose="02070309020205020404" pitchFamily="49" charset="0"/>
              </a:rPr>
            </a:br>
            <a:r>
              <a:rPr lang="en-US" sz="1600" smtClean="0">
                <a:latin typeface="Courier New" panose="02070309020205020404" pitchFamily="49" charset="0"/>
              </a:rPr>
              <a:t>    </a:t>
            </a:r>
            <a:r>
              <a:rPr lang="en-US" sz="1600" i="1" smtClean="0">
                <a:solidFill>
                  <a:srgbClr val="008800"/>
                </a:solidFill>
                <a:latin typeface="Courier New" panose="02070309020205020404" pitchFamily="49" charset="0"/>
              </a:rPr>
              <a:t># 50 desired points</a:t>
            </a:r>
            <a:r>
              <a:rPr lang="en-US" sz="1600" smtClean="0">
                <a:latin typeface="Courier New" panose="02070309020205020404" pitchFamily="49" charset="0"/>
              </a:rPr>
              <a:t/>
            </a:r>
            <a:br>
              <a:rPr lang="en-US" sz="1600" smtClean="0">
                <a:latin typeface="Courier New" panose="02070309020205020404" pitchFamily="49" charset="0"/>
              </a:rPr>
            </a:b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600" smtClean="0">
                <a:latin typeface="Courier New" panose="02070309020205020404" pitchFamily="49" charset="0"/>
              </a:rPr>
              <a:t> y_vals 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=</a:t>
            </a:r>
            <a:r>
              <a:rPr lang="en-US" sz="1600" smtClean="0">
                <a:latin typeface="Courier New" panose="02070309020205020404" pitchFamily="49" charset="0"/>
              </a:rPr>
              <a:t> np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600" smtClean="0">
                <a:latin typeface="Courier New" panose="02070309020205020404" pitchFamily="49" charset="0"/>
              </a:rPr>
              <a:t>interp(x_vals, x_pts, y_pts)</a:t>
            </a:r>
            <a:br>
              <a:rPr lang="en-US" sz="1600" smtClean="0">
                <a:latin typeface="Courier New" panose="02070309020205020404" pitchFamily="49" charset="0"/>
              </a:rPr>
            </a:b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600" smtClean="0">
                <a:latin typeface="Courier New" panose="02070309020205020404" pitchFamily="49" charset="0"/>
              </a:rPr>
              <a:t> plt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600" smtClean="0">
                <a:latin typeface="Courier New" panose="02070309020205020404" pitchFamily="49" charset="0"/>
              </a:rPr>
              <a:t>plot(x_pts, y_pts, </a:t>
            </a:r>
            <a:r>
              <a:rPr lang="en-US" sz="1600" smtClean="0">
                <a:solidFill>
                  <a:srgbClr val="BB4444"/>
                </a:solidFill>
                <a:latin typeface="Courier New" panose="02070309020205020404" pitchFamily="49" charset="0"/>
              </a:rPr>
              <a:t>'o'</a:t>
            </a:r>
            <a:r>
              <a:rPr lang="en-US" sz="1600" smtClean="0">
                <a:latin typeface="Courier New" panose="02070309020205020404" pitchFamily="49" charset="0"/>
              </a:rPr>
              <a:t>) </a:t>
            </a:r>
            <a:r>
              <a:rPr lang="en-US" sz="1600" i="1" smtClean="0">
                <a:solidFill>
                  <a:srgbClr val="008800"/>
                </a:solidFill>
                <a:latin typeface="Courier New" panose="02070309020205020404" pitchFamily="49" charset="0"/>
              </a:rPr>
              <a:t># plot known data points</a:t>
            </a:r>
            <a:r>
              <a:rPr lang="en-US" sz="1600" smtClean="0">
                <a:latin typeface="Courier New" panose="02070309020205020404" pitchFamily="49" charset="0"/>
              </a:rPr>
              <a:t/>
            </a:r>
            <a:br>
              <a:rPr lang="en-US" sz="1600" smtClean="0">
                <a:latin typeface="Courier New" panose="02070309020205020404" pitchFamily="49" charset="0"/>
              </a:rPr>
            </a:b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600" smtClean="0">
                <a:latin typeface="Courier New" panose="02070309020205020404" pitchFamily="49" charset="0"/>
              </a:rPr>
              <a:t> plt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600" smtClean="0">
                <a:latin typeface="Courier New" panose="02070309020205020404" pitchFamily="49" charset="0"/>
              </a:rPr>
              <a:t>plot(x_vals, y_vals, </a:t>
            </a:r>
            <a:r>
              <a:rPr lang="en-US" sz="1600" smtClean="0">
                <a:solidFill>
                  <a:srgbClr val="BB4444"/>
                </a:solidFill>
                <a:latin typeface="Courier New" panose="02070309020205020404" pitchFamily="49" charset="0"/>
              </a:rPr>
              <a:t>'-x'</a:t>
            </a:r>
            <a:r>
              <a:rPr lang="en-US" sz="1600" smtClean="0">
                <a:latin typeface="Courier New" panose="02070309020205020404" pitchFamily="49" charset="0"/>
              </a:rPr>
              <a:t>) </a:t>
            </a:r>
            <a:r>
              <a:rPr lang="en-US" sz="1600" i="1" smtClean="0">
                <a:solidFill>
                  <a:srgbClr val="008800"/>
                </a:solidFill>
                <a:latin typeface="Courier New" panose="02070309020205020404" pitchFamily="49" charset="0"/>
              </a:rPr>
              <a:t># plot interpolated points</a:t>
            </a:r>
            <a:r>
              <a:rPr lang="en-US" sz="1600" smtClean="0">
                <a:latin typeface="Courier New" panose="02070309020205020404" pitchFamily="49" charset="0"/>
              </a:rPr>
              <a:t/>
            </a:r>
            <a:br>
              <a:rPr lang="en-US" sz="1600" smtClean="0">
                <a:latin typeface="Courier New" panose="02070309020205020404" pitchFamily="49" charset="0"/>
              </a:rPr>
            </a:b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&gt;&gt;&gt;</a:t>
            </a:r>
            <a:r>
              <a:rPr lang="en-US" sz="1600" smtClean="0">
                <a:latin typeface="Courier New" panose="02070309020205020404" pitchFamily="49" charset="0"/>
              </a:rPr>
              <a:t> plt</a:t>
            </a:r>
            <a:r>
              <a:rPr lang="en-US" sz="1600" smtClean="0">
                <a:solidFill>
                  <a:srgbClr val="666666"/>
                </a:solidFill>
                <a:latin typeface="Courier New" panose="02070309020205020404" pitchFamily="49" charset="0"/>
              </a:rPr>
              <a:t>.</a:t>
            </a:r>
            <a:r>
              <a:rPr lang="en-US" sz="1600" smtClean="0">
                <a:latin typeface="Courier New" panose="02070309020205020404" pitchFamily="49" charset="0"/>
              </a:rPr>
              <a:t>show()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1412875"/>
            <a:ext cx="8229600" cy="719138"/>
          </a:xfrm>
        </p:spPr>
        <p:txBody>
          <a:bodyPr lIns="0" tIns="18669" rIns="0" bIns="0"/>
          <a:lstStyle/>
          <a:p>
            <a:pPr eaLnBrk="1" hangingPunct="1"/>
            <a:r>
              <a:rPr lang="en-US" smtClean="0"/>
              <a:t>Linear interpolation in python – example (2)</a:t>
            </a:r>
            <a:endParaRPr lang="en-AU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374900"/>
            <a:ext cx="52578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1655763"/>
            <a:ext cx="8229600" cy="719137"/>
          </a:xfrm>
        </p:spPr>
        <p:txBody>
          <a:bodyPr lIns="0" tIns="18669" rIns="0" bIns="0"/>
          <a:lstStyle/>
          <a:p>
            <a:pPr eaLnBrk="1" hangingPunct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Cubic spline interpolation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7675" y="2663825"/>
            <a:ext cx="8229600" cy="3573463"/>
          </a:xfrm>
        </p:spPr>
        <p:txBody>
          <a:bodyPr lIns="0" tIns="16002" rIns="0" bIns="0"/>
          <a:lstStyle/>
          <a:p>
            <a:pPr marL="431800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Just as a </a:t>
            </a:r>
            <a:r>
              <a:rPr lang="en-US" i="1" smtClean="0"/>
              <a:t>linear</a:t>
            </a:r>
            <a:r>
              <a:rPr lang="en-US" smtClean="0"/>
              <a:t> interpolation is made up of linear segments – a cubic spline interpolation is made of segments of cubic polynomials, whose gradients match up at the measured data points.</a:t>
            </a:r>
          </a:p>
          <a:p>
            <a:pPr marL="431800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mtClean="0"/>
              <a:t>These cubic polynomials are continuous up to their 2nd derivative.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1195</Words>
  <Application>Microsoft Office PowerPoint</Application>
  <PresentationFormat>On-screen Show (4:3)</PresentationFormat>
  <Paragraphs>176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ＭＳ Ｐゴシック</vt:lpstr>
      <vt:lpstr>Arial</vt:lpstr>
      <vt:lpstr>Calibri</vt:lpstr>
      <vt:lpstr>Courier New</vt:lpstr>
      <vt:lpstr>DejaVu Sans</vt:lpstr>
      <vt:lpstr>Droid Sans Fallback</vt:lpstr>
      <vt:lpstr>Georgia</vt:lpstr>
      <vt:lpstr>Symbol</vt:lpstr>
      <vt:lpstr>Times New Roman</vt:lpstr>
      <vt:lpstr>Wingdings</vt:lpstr>
      <vt:lpstr>ヒラギノ角ゴ ProN W3</vt:lpstr>
      <vt:lpstr>Office Theme</vt:lpstr>
      <vt:lpstr>Interpolation and curve fitting</vt:lpstr>
      <vt:lpstr>Summary</vt:lpstr>
      <vt:lpstr>Interpolation</vt:lpstr>
      <vt:lpstr>Linear interpolation</vt:lpstr>
      <vt:lpstr>Linear interpolation (2)</vt:lpstr>
      <vt:lpstr>Linear interpolation in python</vt:lpstr>
      <vt:lpstr>Linear interpolation in python – example</vt:lpstr>
      <vt:lpstr>Linear interpolation in python – example (2)</vt:lpstr>
      <vt:lpstr>Cubic spline interpolation</vt:lpstr>
      <vt:lpstr>Cubic spline interpolation (2)</vt:lpstr>
      <vt:lpstr>Cubic spline interpolation example</vt:lpstr>
      <vt:lpstr>Cubic spline interpolation example (2)</vt:lpstr>
      <vt:lpstr>2D interpolation</vt:lpstr>
      <vt:lpstr>2D interpolation – original data (1)</vt:lpstr>
      <vt:lpstr>2D interpolation – original data (2)</vt:lpstr>
      <vt:lpstr>2D interpolation – original data (3)</vt:lpstr>
      <vt:lpstr>2D interpolation – original data (4)</vt:lpstr>
      <vt:lpstr>2D interpolation – linearly interpolated data </vt:lpstr>
      <vt:lpstr>2D interpolation – linearly interpolated data (2)</vt:lpstr>
      <vt:lpstr>2D interpolation – cubic interpolated data </vt:lpstr>
      <vt:lpstr>2D interpolation – cubic interpolated data (2)</vt:lpstr>
      <vt:lpstr>Curve fitting</vt:lpstr>
      <vt:lpstr>Curve fitting (2)</vt:lpstr>
      <vt:lpstr>Linear regression</vt:lpstr>
      <vt:lpstr>Polynomial regression</vt:lpstr>
      <vt:lpstr>Linear regression (2)</vt:lpstr>
      <vt:lpstr>Linear regression (3)</vt:lpstr>
      <vt:lpstr>Polynomial regression </vt:lpstr>
      <vt:lpstr>Polynomial regression (2)</vt:lpstr>
      <vt:lpstr>Interpolation and curve fitting – part 2</vt:lpstr>
      <vt:lpstr>Overview</vt:lpstr>
      <vt:lpstr>Multiple variable data</vt:lpstr>
      <vt:lpstr>Predictor and response variables</vt:lpstr>
      <vt:lpstr>Predictor and response variables (2)</vt:lpstr>
      <vt:lpstr>Predictor and response variables (3)</vt:lpstr>
      <vt:lpstr>Predictor and response variables (4)</vt:lpstr>
      <vt:lpstr>Predictor and response variables (5)</vt:lpstr>
      <vt:lpstr>Predictor and response variables (6)</vt:lpstr>
      <vt:lpstr>Predictor and response variables (7)</vt:lpstr>
      <vt:lpstr>Predictor and response variables (8)</vt:lpstr>
      <vt:lpstr>Predictor and response variables (9)</vt:lpstr>
      <vt:lpstr>Curve-fitting using non-linear terms in linear regression</vt:lpstr>
      <vt:lpstr>Curve-fitting using non-linear terms in linear regression (2)</vt:lpstr>
      <vt:lpstr>Curve-fitting using non-linear terms in linear regression (3)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arran</cp:lastModifiedBy>
  <cp:revision>153</cp:revision>
  <cp:lastPrinted>1601-01-01T00:00:00Z</cp:lastPrinted>
  <dcterms:created xsi:type="dcterms:W3CDTF">2013-08-16T05:04:09Z</dcterms:created>
  <dcterms:modified xsi:type="dcterms:W3CDTF">2017-11-30T14:34:10Z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r8>0</vt:r8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r8>0</vt:r8>
  </property>
  <property fmtid="{D5CDD505-2E9C-101B-9397-08002B2CF9AE}" pid="7" name="Notes">
    <vt:r8>1</vt:r8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r8>58</vt:r8>
  </property>
</Properties>
</file>