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7"/>
  </p:notesMasterIdLst>
  <p:handoutMasterIdLst>
    <p:handoutMasterId r:id="rId18"/>
  </p:handoutMasterIdLst>
  <p:sldIdLst>
    <p:sldId id="256" r:id="rId2"/>
    <p:sldId id="257" r:id="rId3"/>
    <p:sldId id="259" r:id="rId4"/>
    <p:sldId id="302" r:id="rId5"/>
    <p:sldId id="298" r:id="rId6"/>
    <p:sldId id="305" r:id="rId7"/>
    <p:sldId id="299" r:id="rId8"/>
    <p:sldId id="297" r:id="rId9"/>
    <p:sldId id="294" r:id="rId10"/>
    <p:sldId id="307" r:id="rId11"/>
    <p:sldId id="300" r:id="rId12"/>
    <p:sldId id="306" r:id="rId13"/>
    <p:sldId id="303" r:id="rId14"/>
    <p:sldId id="304" r:id="rId15"/>
    <p:sldId id="292" r:id="rId16"/>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scaleToFitPaper="1"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792" autoAdjust="0"/>
  </p:normalViewPr>
  <p:slideViewPr>
    <p:cSldViewPr snapToGrid="0" snapToObjects="1">
      <p:cViewPr varScale="1">
        <p:scale>
          <a:sx n="72" d="100"/>
          <a:sy n="72" d="100"/>
        </p:scale>
        <p:origin x="72"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6F1CE8C5-32DB-AF44-A6CB-35C3BDC69FE9}" type="slidenum">
              <a:rPr lang="en-US" smtClean="0"/>
              <a:t>‹#›</a:t>
            </a:fld>
            <a:endParaRPr lang="en-US"/>
          </a:p>
        </p:txBody>
      </p:sp>
    </p:spTree>
    <p:extLst>
      <p:ext uri="{BB962C8B-B14F-4D97-AF65-F5344CB8AC3E}">
        <p14:creationId xmlns:p14="http://schemas.microsoft.com/office/powerpoint/2010/main" val="70968757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031A3052-2739-314B-BC64-3D8A4BC8032F}" type="slidenum">
              <a:rPr lang="en-US" smtClean="0"/>
              <a:t>‹#›</a:t>
            </a:fld>
            <a:endParaRPr lang="en-US"/>
          </a:p>
        </p:txBody>
      </p:sp>
    </p:spTree>
    <p:extLst>
      <p:ext uri="{BB962C8B-B14F-4D97-AF65-F5344CB8AC3E}">
        <p14:creationId xmlns:p14="http://schemas.microsoft.com/office/powerpoint/2010/main" val="2962731500"/>
      </p:ext>
    </p:extLst>
  </p:cSld>
  <p:clrMap bg1="lt1" tx1="dk1" bg2="lt2" tx2="dk2" accent1="accent1" accent2="accent2" accent3="accent3" accent4="accent4" accent5="accent5" accent6="accent6" hlink="hlink" folHlink="folHlink"/>
  <p:hf hdr="0" ftr="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1A3052-2739-314B-BC64-3D8A4BC8032F}" type="slidenum">
              <a:rPr lang="en-US" smtClean="0"/>
              <a:t>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516108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1A3052-2739-314B-BC64-3D8A4BC8032F}" type="slidenum">
              <a:rPr lang="en-US" smtClean="0"/>
              <a:t>2</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1919587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1A3052-2739-314B-BC64-3D8A4BC8032F}" type="slidenum">
              <a:rPr lang="en-US" smtClean="0"/>
              <a:t>3</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1481491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1A3052-2739-314B-BC64-3D8A4BC8032F}" type="slidenum">
              <a:rPr lang="en-US" smtClean="0"/>
              <a:t>15</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1566125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545999" y="1295400"/>
            <a:ext cx="8023812"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545999" y="1523999"/>
            <a:ext cx="8023812"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3600" b="1" kern="1200">
                <a:solidFill>
                  <a:schemeClr val="tx2">
                    <a:lumMod val="75000"/>
                    <a:lumOff val="25000"/>
                  </a:schemeClr>
                </a:solidFill>
                <a:latin typeface="+mj-lt"/>
                <a:ea typeface="+mj-ea"/>
                <a:cs typeface="+mj-cs"/>
              </a:defRPr>
            </a:lvl1pPr>
          </a:lstStyle>
          <a:p>
            <a:r>
              <a:rPr lang="en-AU" dirty="0" smtClean="0"/>
              <a:t>Click to edit Master title style</a:t>
            </a:r>
            <a:endParaRPr dirty="0"/>
          </a:p>
        </p:txBody>
      </p:sp>
      <p:sp>
        <p:nvSpPr>
          <p:cNvPr id="3" name="Subtitle 2"/>
          <p:cNvSpPr>
            <a:spLocks noGrp="1"/>
          </p:cNvSpPr>
          <p:nvPr>
            <p:ph type="subTitle" idx="1"/>
          </p:nvPr>
        </p:nvSpPr>
        <p:spPr>
          <a:xfrm>
            <a:off x="545999" y="3299012"/>
            <a:ext cx="8023812" cy="1149275"/>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2400" b="1"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dirty="0" smtClean="0"/>
              <a:t>Click to edit Master subtitle style</a:t>
            </a:r>
            <a:endParaRPr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UWA, School of CSSE</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AU"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UWA, School of CSSE</a:t>
            </a:r>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UWA, School of CSSE</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AU"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UWA, School of CSSE</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458" y="107576"/>
            <a:ext cx="8519005" cy="913260"/>
          </a:xfrm>
        </p:spPr>
        <p:txBody>
          <a:bodyPr/>
          <a:lstStyle>
            <a:lvl1pPr>
              <a:defRPr sz="3600" b="1">
                <a:solidFill>
                  <a:schemeClr val="tx2">
                    <a:lumMod val="75000"/>
                    <a:lumOff val="25000"/>
                  </a:schemeClr>
                </a:solidFill>
              </a:defRPr>
            </a:lvl1pPr>
          </a:lstStyle>
          <a:p>
            <a:r>
              <a:rPr lang="en-AU" dirty="0" smtClean="0"/>
              <a:t>Click to edit Master title style</a:t>
            </a:r>
            <a:endParaRPr dirty="0"/>
          </a:p>
        </p:txBody>
      </p:sp>
      <p:sp>
        <p:nvSpPr>
          <p:cNvPr id="3" name="Content Placeholder 2"/>
          <p:cNvSpPr>
            <a:spLocks noGrp="1"/>
          </p:cNvSpPr>
          <p:nvPr>
            <p:ph idx="1"/>
          </p:nvPr>
        </p:nvSpPr>
        <p:spPr>
          <a:xfrm>
            <a:off x="264458" y="1020836"/>
            <a:ext cx="8519005" cy="5254832"/>
          </a:xfrm>
        </p:spPr>
        <p:txBody>
          <a:bodyPr/>
          <a:lstStyle>
            <a:lvl1pPr>
              <a:defRPr>
                <a:solidFill>
                  <a:schemeClr val="tx1"/>
                </a:solidFill>
              </a:defRPr>
            </a:lvl1pPr>
            <a:lvl2pPr marL="685800" indent="-336550">
              <a:buFont typeface="Courier New" panose="02070309020205020404" pitchFamily="49" charset="0"/>
              <a:buChar char="o"/>
              <a:defRPr>
                <a:solidFill>
                  <a:schemeClr val="tx1"/>
                </a:solidFill>
              </a:defRPr>
            </a:lvl2pPr>
            <a:lvl3pPr marL="968375" indent="-282575">
              <a:buFont typeface="Wingdings" panose="05000000000000000000" pitchFamily="2" charset="2"/>
              <a:buChar char="v"/>
              <a:defRPr>
                <a:solidFill>
                  <a:schemeClr val="tx1"/>
                </a:solidFill>
              </a:defRPr>
            </a:lvl3pPr>
            <a:lvl4pPr>
              <a:defRPr>
                <a:solidFill>
                  <a:schemeClr val="tx1"/>
                </a:solidFill>
              </a:defRPr>
            </a:lvl4pPr>
            <a:lvl5pPr>
              <a:defRPr>
                <a:solidFill>
                  <a:schemeClr val="tx1"/>
                </a:solidFill>
              </a:defRPr>
            </a:lvl5pPr>
          </a:lstStyle>
          <a:p>
            <a:pPr lvl="0"/>
            <a:r>
              <a:rPr lang="en-AU" dirty="0" smtClean="0"/>
              <a:t>Click to edit Master text styles</a:t>
            </a:r>
          </a:p>
          <a:p>
            <a:pPr lvl="1"/>
            <a:r>
              <a:rPr lang="en-AU" dirty="0" smtClean="0"/>
              <a:t>Second level</a:t>
            </a:r>
          </a:p>
          <a:p>
            <a:pPr lvl="2"/>
            <a:r>
              <a:rPr lang="en-AU" dirty="0" smtClean="0"/>
              <a:t>Third level</a:t>
            </a:r>
          </a:p>
          <a:p>
            <a:pPr lvl="3"/>
            <a:r>
              <a:rPr lang="en-AU" dirty="0" smtClean="0"/>
              <a:t>Fourth level</a:t>
            </a:r>
          </a:p>
          <a:p>
            <a:pPr lvl="4"/>
            <a:r>
              <a:rPr lang="en-AU" dirty="0" smtClean="0"/>
              <a:t>Fifth level</a:t>
            </a:r>
            <a:endParaRPr dirty="0"/>
          </a:p>
        </p:txBody>
      </p:sp>
      <p:sp>
        <p:nvSpPr>
          <p:cNvPr id="5" name="Footer Placeholder 4"/>
          <p:cNvSpPr>
            <a:spLocks noGrp="1"/>
          </p:cNvSpPr>
          <p:nvPr>
            <p:ph type="ftr" sz="quarter" idx="11"/>
          </p:nvPr>
        </p:nvSpPr>
        <p:spPr/>
        <p:txBody>
          <a:bodyPr/>
          <a:lstStyle/>
          <a:p>
            <a:r>
              <a:rPr lang="en-US" smtClean="0"/>
              <a:t>UWA, School of CSSE</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AU"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UWA, School of CSSE</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3600" b="1" cap="none" baseline="0"/>
            </a:lvl1pPr>
          </a:lstStyle>
          <a:p>
            <a:r>
              <a:rPr lang="en-AU" dirty="0" smtClean="0"/>
              <a:t>Click to edit Master title style</a:t>
            </a:r>
            <a:endParaRPr dirty="0"/>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2400" b="1">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dirty="0"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UWA, School of CSSE</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lvl1pPr>
              <a:defRPr sz="3600" b="1"/>
            </a:lvl1pPr>
          </a:lstStyle>
          <a:p>
            <a:r>
              <a:rPr lang="en-AU" dirty="0" smtClean="0"/>
              <a:t>Click to edit Master title style</a:t>
            </a:r>
            <a:endParaRPr dirty="0"/>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UWA, School of CSSE</a:t>
            </a:r>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sz="3600" b="1"/>
            </a:lvl1pPr>
          </a:lstStyle>
          <a:p>
            <a:r>
              <a:rPr lang="en-AU" dirty="0" smtClean="0"/>
              <a:t>Click to edit Master title style</a:t>
            </a:r>
            <a:endParaRPr dirty="0"/>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UWA, School of CSSE</a:t>
            </a:r>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b="1"/>
            </a:lvl1pPr>
          </a:lstStyle>
          <a:p>
            <a:r>
              <a:rPr lang="en-AU"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UWA, School of CSSE</a:t>
            </a:r>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UWA, School of CSSE</a:t>
            </a:r>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1"/>
            </a:lvl1pPr>
          </a:lstStyle>
          <a:p>
            <a:r>
              <a:rPr lang="en-AU" dirty="0" smtClean="0"/>
              <a:t>Click to edit Master title style</a:t>
            </a:r>
            <a:endParaRPr dirty="0"/>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UWA, School of CSSE</a:t>
            </a:r>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AU"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r>
              <a:rPr lang="en-US" smtClean="0"/>
              <a:t>UWA, School of CSSE</a:t>
            </a:r>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97CA9F78-6506-654E-A74A-EEC266E8323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concepts.gilb.com/dl59"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en.wikipedia.org/wiki/Agile_software_developmen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5287" y="1523999"/>
            <a:ext cx="8627165" cy="1724867"/>
          </a:xfrm>
        </p:spPr>
        <p:txBody>
          <a:bodyPr/>
          <a:lstStyle/>
          <a:p>
            <a:r>
              <a:rPr lang="en-US" sz="2400" dirty="0"/>
              <a:t>The University of Western Australia</a:t>
            </a:r>
            <a:br>
              <a:rPr lang="en-US" sz="2400" dirty="0"/>
            </a:br>
            <a:r>
              <a:rPr lang="en-US" sz="2400" dirty="0"/>
              <a:t>School of Computer Science and Software </a:t>
            </a:r>
            <a:r>
              <a:rPr lang="en-US" sz="2400" dirty="0" smtClean="0"/>
              <a:t>Engineering</a:t>
            </a:r>
            <a:br>
              <a:rPr lang="en-US" sz="2400" dirty="0" smtClean="0"/>
            </a:br>
            <a:r>
              <a:rPr lang="en-US" sz="2400" dirty="0"/>
              <a:t/>
            </a:r>
            <a:br>
              <a:rPr lang="en-US" sz="2400" dirty="0"/>
            </a:br>
            <a:r>
              <a:rPr lang="en-US" dirty="0" smtClean="0"/>
              <a:t> </a:t>
            </a:r>
            <a:r>
              <a:rPr lang="en-US" sz="3600" dirty="0" smtClean="0"/>
              <a:t>CITS5502 </a:t>
            </a:r>
            <a:r>
              <a:rPr lang="en-US" sz="3600" dirty="0" smtClean="0"/>
              <a:t>Software Processes</a:t>
            </a:r>
            <a:endParaRPr lang="en-US" sz="3600" dirty="0"/>
          </a:p>
        </p:txBody>
      </p:sp>
      <p:sp>
        <p:nvSpPr>
          <p:cNvPr id="3" name="Subtitle 2"/>
          <p:cNvSpPr>
            <a:spLocks noGrp="1"/>
          </p:cNvSpPr>
          <p:nvPr>
            <p:ph type="subTitle" idx="1"/>
          </p:nvPr>
        </p:nvSpPr>
        <p:spPr/>
        <p:txBody>
          <a:bodyPr>
            <a:normAutofit/>
          </a:bodyPr>
          <a:lstStyle/>
          <a:p>
            <a:r>
              <a:rPr lang="en-US" sz="2400" b="1" dirty="0" smtClean="0"/>
              <a:t>Lecture 2</a:t>
            </a:r>
          </a:p>
          <a:p>
            <a:r>
              <a:rPr lang="en-US" sz="2400" b="1" dirty="0" smtClean="0"/>
              <a:t>Revision of Models of a Software Process</a:t>
            </a:r>
            <a:endParaRPr lang="en-US" sz="2400" b="1" dirty="0"/>
          </a:p>
        </p:txBody>
      </p:sp>
    </p:spTree>
    <p:extLst>
      <p:ext uri="{BB962C8B-B14F-4D97-AF65-F5344CB8AC3E}">
        <p14:creationId xmlns:p14="http://schemas.microsoft.com/office/powerpoint/2010/main" val="34118384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Incremental Methods</a:t>
            </a:r>
            <a:endParaRPr lang="en-AU" dirty="0"/>
          </a:p>
        </p:txBody>
      </p:sp>
      <p:sp>
        <p:nvSpPr>
          <p:cNvPr id="3" name="Content Placeholder 2"/>
          <p:cNvSpPr>
            <a:spLocks noGrp="1"/>
          </p:cNvSpPr>
          <p:nvPr>
            <p:ph idx="1"/>
          </p:nvPr>
        </p:nvSpPr>
        <p:spPr/>
        <p:txBody>
          <a:bodyPr>
            <a:normAutofit lnSpcReduction="10000"/>
          </a:bodyPr>
          <a:lstStyle/>
          <a:p>
            <a:r>
              <a:rPr lang="en-AU" sz="2800" dirty="0" smtClean="0"/>
              <a:t>This is a software development method where the product is designed, implemented, and tested incrementally. </a:t>
            </a:r>
          </a:p>
          <a:p>
            <a:r>
              <a:rPr lang="en-AU" sz="2800" dirty="0" smtClean="0"/>
              <a:t>There are some variants of incremental development, including:</a:t>
            </a:r>
          </a:p>
          <a:p>
            <a:pPr lvl="1"/>
            <a:r>
              <a:rPr lang="en-AU" sz="2600" dirty="0" smtClean="0"/>
              <a:t>The methods may involve a series of mini-waterfalls being performed.</a:t>
            </a:r>
          </a:p>
          <a:p>
            <a:pPr lvl="1"/>
            <a:r>
              <a:rPr lang="en-AU" sz="2600" dirty="0" smtClean="0"/>
              <a:t>The initial software concept, requirements analysis, and design of architecture and system core may be defined using the waterfall model, but the implementation and product delivery are done incrementally.</a:t>
            </a:r>
            <a:endParaRPr lang="en-AU" sz="2600" dirty="0"/>
          </a:p>
        </p:txBody>
      </p:sp>
      <p:sp>
        <p:nvSpPr>
          <p:cNvPr id="4" name="Footer Placeholder 3"/>
          <p:cNvSpPr>
            <a:spLocks noGrp="1"/>
          </p:cNvSpPr>
          <p:nvPr>
            <p:ph type="ftr" sz="quarter" idx="11"/>
          </p:nvPr>
        </p:nvSpPr>
        <p:spPr/>
        <p:txBody>
          <a:bodyPr/>
          <a:lstStyle/>
          <a:p>
            <a:r>
              <a:rPr lang="en-US" smtClean="0"/>
              <a:t>UWA, School of CSSE</a:t>
            </a:r>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10</a:t>
            </a:fld>
            <a:endParaRPr lang="en-US"/>
          </a:p>
        </p:txBody>
      </p:sp>
    </p:spTree>
    <p:extLst>
      <p:ext uri="{BB962C8B-B14F-4D97-AF65-F5344CB8AC3E}">
        <p14:creationId xmlns:p14="http://schemas.microsoft.com/office/powerpoint/2010/main" val="2648256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Agile Paradigm and Manifesto</a:t>
            </a:r>
            <a:endParaRPr lang="en-AU"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85914090"/>
              </p:ext>
            </p:extLst>
          </p:nvPr>
        </p:nvGraphicFramePr>
        <p:xfrm>
          <a:off x="265113" y="1020763"/>
          <a:ext cx="8518524" cy="4284000"/>
        </p:xfrm>
        <a:graphic>
          <a:graphicData uri="http://schemas.openxmlformats.org/drawingml/2006/table">
            <a:tbl>
              <a:tblPr firstRow="1" bandRow="1">
                <a:tableStyleId>{2D5ABB26-0587-4C30-8999-92F81FD0307C}</a:tableStyleId>
              </a:tblPr>
              <a:tblGrid>
                <a:gridCol w="3460726"/>
                <a:gridCol w="2218290"/>
                <a:gridCol w="2839508"/>
              </a:tblGrid>
              <a:tr h="1044000">
                <a:tc>
                  <a:txBody>
                    <a:bodyPr/>
                    <a:lstStyle/>
                    <a:p>
                      <a:r>
                        <a:rPr lang="en-AU" sz="2800" b="1" dirty="0" smtClean="0"/>
                        <a:t>Individual and Interactions</a:t>
                      </a:r>
                      <a:endParaRPr lang="en-AU" sz="2800" b="1" dirty="0"/>
                    </a:p>
                  </a:txBody>
                  <a:tcPr/>
                </a:tc>
                <a:tc>
                  <a:txBody>
                    <a:bodyPr/>
                    <a:lstStyle/>
                    <a:p>
                      <a:r>
                        <a:rPr lang="en-AU" sz="2800" dirty="0" smtClean="0"/>
                        <a:t>over</a:t>
                      </a:r>
                      <a:endParaRPr lang="en-AU" sz="2800" dirty="0"/>
                    </a:p>
                  </a:txBody>
                  <a:tcPr/>
                </a:tc>
                <a:tc>
                  <a:txBody>
                    <a:bodyPr/>
                    <a:lstStyle/>
                    <a:p>
                      <a:r>
                        <a:rPr lang="en-AU" sz="2800" dirty="0" smtClean="0"/>
                        <a:t>Processes and Tools</a:t>
                      </a:r>
                      <a:endParaRPr lang="en-AU" sz="2800" dirty="0"/>
                    </a:p>
                  </a:txBody>
                  <a:tcPr/>
                </a:tc>
              </a:tr>
              <a:tr h="1080000">
                <a:tc>
                  <a:txBody>
                    <a:bodyPr/>
                    <a:lstStyle/>
                    <a:p>
                      <a:r>
                        <a:rPr lang="en-AU" sz="2800" b="1" dirty="0" smtClean="0"/>
                        <a:t>Working</a:t>
                      </a:r>
                      <a:r>
                        <a:rPr lang="en-AU" sz="2800" b="1" baseline="0" dirty="0" smtClean="0"/>
                        <a:t> Product</a:t>
                      </a:r>
                      <a:endParaRPr lang="en-AU" sz="2800" b="1" dirty="0"/>
                    </a:p>
                  </a:txBody>
                  <a:tcPr/>
                </a:tc>
                <a:tc>
                  <a:txBody>
                    <a:bodyPr/>
                    <a:lstStyle/>
                    <a:p>
                      <a:r>
                        <a:rPr lang="en-AU" sz="2800" dirty="0" smtClean="0"/>
                        <a:t>over</a:t>
                      </a:r>
                      <a:endParaRPr lang="en-AU" sz="2800" dirty="0"/>
                    </a:p>
                  </a:txBody>
                  <a:tcPr/>
                </a:tc>
                <a:tc>
                  <a:txBody>
                    <a:bodyPr/>
                    <a:lstStyle/>
                    <a:p>
                      <a:r>
                        <a:rPr lang="en-AU" sz="2800" dirty="0" smtClean="0"/>
                        <a:t>Comprehensive Documentation</a:t>
                      </a:r>
                      <a:endParaRPr lang="en-AU" sz="2800" dirty="0"/>
                    </a:p>
                  </a:txBody>
                  <a:tcPr/>
                </a:tc>
              </a:tr>
              <a:tr h="1080000">
                <a:tc>
                  <a:txBody>
                    <a:bodyPr/>
                    <a:lstStyle/>
                    <a:p>
                      <a:r>
                        <a:rPr lang="en-AU" sz="2800" b="1" dirty="0" smtClean="0"/>
                        <a:t>Customer</a:t>
                      </a:r>
                      <a:endParaRPr lang="en-AU" sz="2800" b="1" dirty="0"/>
                    </a:p>
                  </a:txBody>
                  <a:tcPr/>
                </a:tc>
                <a:tc>
                  <a:txBody>
                    <a:bodyPr/>
                    <a:lstStyle/>
                    <a:p>
                      <a:r>
                        <a:rPr lang="en-AU" sz="2800" dirty="0" smtClean="0"/>
                        <a:t>over</a:t>
                      </a:r>
                      <a:endParaRPr lang="en-AU" sz="2800" dirty="0"/>
                    </a:p>
                  </a:txBody>
                  <a:tcPr/>
                </a:tc>
                <a:tc>
                  <a:txBody>
                    <a:bodyPr/>
                    <a:lstStyle/>
                    <a:p>
                      <a:r>
                        <a:rPr lang="en-AU" sz="2800" dirty="0" smtClean="0"/>
                        <a:t>Contract Negotiation</a:t>
                      </a:r>
                      <a:endParaRPr lang="en-AU" sz="2800" dirty="0"/>
                    </a:p>
                  </a:txBody>
                  <a:tcPr/>
                </a:tc>
              </a:tr>
              <a:tr h="1080000">
                <a:tc>
                  <a:txBody>
                    <a:bodyPr/>
                    <a:lstStyle/>
                    <a:p>
                      <a:r>
                        <a:rPr lang="en-AU" sz="2800" b="1" dirty="0" smtClean="0"/>
                        <a:t>Responding to change</a:t>
                      </a:r>
                      <a:endParaRPr lang="en-AU" sz="2800" b="1" dirty="0"/>
                    </a:p>
                  </a:txBody>
                  <a:tcPr/>
                </a:tc>
                <a:tc>
                  <a:txBody>
                    <a:bodyPr/>
                    <a:lstStyle/>
                    <a:p>
                      <a:r>
                        <a:rPr lang="en-AU" sz="2800" dirty="0" smtClean="0"/>
                        <a:t>over</a:t>
                      </a:r>
                      <a:endParaRPr lang="en-AU" sz="2800" dirty="0"/>
                    </a:p>
                  </a:txBody>
                  <a:tcPr/>
                </a:tc>
                <a:tc>
                  <a:txBody>
                    <a:bodyPr/>
                    <a:lstStyle/>
                    <a:p>
                      <a:r>
                        <a:rPr lang="en-AU" sz="2800" dirty="0" smtClean="0"/>
                        <a:t>Following a plan</a:t>
                      </a:r>
                      <a:endParaRPr lang="en-AU" sz="2800" dirty="0"/>
                    </a:p>
                  </a:txBody>
                  <a:tcPr/>
                </a:tc>
              </a:tr>
            </a:tbl>
          </a:graphicData>
        </a:graphic>
      </p:graphicFrame>
      <p:sp>
        <p:nvSpPr>
          <p:cNvPr id="4" name="Slide Number Placeholder 3"/>
          <p:cNvSpPr>
            <a:spLocks noGrp="1"/>
          </p:cNvSpPr>
          <p:nvPr>
            <p:ph type="sldNum" sz="quarter" idx="12"/>
          </p:nvPr>
        </p:nvSpPr>
        <p:spPr/>
        <p:txBody>
          <a:bodyPr/>
          <a:lstStyle/>
          <a:p>
            <a:fld id="{7F5CE407-6216-4202-80E4-A30DC2F709B2}" type="slidenum">
              <a:rPr lang="en-US" smtClean="0"/>
              <a:t>11</a:t>
            </a:fld>
            <a:endParaRPr lang="en-US"/>
          </a:p>
        </p:txBody>
      </p:sp>
      <p:sp>
        <p:nvSpPr>
          <p:cNvPr id="6" name="TextBox 5"/>
          <p:cNvSpPr txBox="1"/>
          <p:nvPr/>
        </p:nvSpPr>
        <p:spPr>
          <a:xfrm>
            <a:off x="896431" y="5591382"/>
            <a:ext cx="7255058" cy="707886"/>
          </a:xfrm>
          <a:prstGeom prst="rect">
            <a:avLst/>
          </a:prstGeom>
          <a:noFill/>
        </p:spPr>
        <p:txBody>
          <a:bodyPr wrap="square" rtlCol="0">
            <a:spAutoFit/>
          </a:bodyPr>
          <a:lstStyle/>
          <a:p>
            <a:r>
              <a:rPr lang="en-AU" sz="2000" dirty="0" smtClean="0"/>
              <a:t>That is, while there is value in the items on the right, under the Agile paradigm, items on the left are valued more.</a:t>
            </a:r>
            <a:endParaRPr lang="en-AU" sz="2000" dirty="0"/>
          </a:p>
        </p:txBody>
      </p:sp>
      <p:sp>
        <p:nvSpPr>
          <p:cNvPr id="3" name="Footer Placeholder 2"/>
          <p:cNvSpPr>
            <a:spLocks noGrp="1"/>
          </p:cNvSpPr>
          <p:nvPr>
            <p:ph type="ftr" sz="quarter" idx="11"/>
          </p:nvPr>
        </p:nvSpPr>
        <p:spPr/>
        <p:txBody>
          <a:bodyPr/>
          <a:lstStyle/>
          <a:p>
            <a:r>
              <a:rPr lang="en-US" smtClean="0"/>
              <a:t>UWA, School of CSSE</a:t>
            </a:r>
            <a:endParaRPr lang="en-US"/>
          </a:p>
        </p:txBody>
      </p:sp>
    </p:spTree>
    <p:extLst>
      <p:ext uri="{BB962C8B-B14F-4D97-AF65-F5344CB8AC3E}">
        <p14:creationId xmlns:p14="http://schemas.microsoft.com/office/powerpoint/2010/main" val="24664946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200" dirty="0" smtClean="0"/>
              <a:t>Some Agile Software Development Models</a:t>
            </a:r>
            <a:endParaRPr lang="en-AU" sz="3200" dirty="0"/>
          </a:p>
        </p:txBody>
      </p:sp>
      <p:sp>
        <p:nvSpPr>
          <p:cNvPr id="3" name="Content Placeholder 2"/>
          <p:cNvSpPr>
            <a:spLocks noGrp="1"/>
          </p:cNvSpPr>
          <p:nvPr>
            <p:ph idx="1"/>
          </p:nvPr>
        </p:nvSpPr>
        <p:spPr>
          <a:xfrm>
            <a:off x="264458" y="1020836"/>
            <a:ext cx="8519005" cy="5837164"/>
          </a:xfrm>
        </p:spPr>
        <p:txBody>
          <a:bodyPr>
            <a:normAutofit fontScale="92500" lnSpcReduction="20000"/>
          </a:bodyPr>
          <a:lstStyle/>
          <a:p>
            <a:pPr>
              <a:lnSpc>
                <a:spcPct val="120000"/>
              </a:lnSpc>
              <a:spcBef>
                <a:spcPts val="1200"/>
              </a:spcBef>
            </a:pPr>
            <a:r>
              <a:rPr lang="en-AU" sz="3400" dirty="0" smtClean="0"/>
              <a:t>Scrum</a:t>
            </a:r>
          </a:p>
          <a:p>
            <a:pPr>
              <a:lnSpc>
                <a:spcPct val="120000"/>
              </a:lnSpc>
              <a:spcBef>
                <a:spcPts val="1200"/>
              </a:spcBef>
            </a:pPr>
            <a:r>
              <a:rPr lang="en-AU" sz="3400" dirty="0" smtClean="0"/>
              <a:t>Extreme programming (XP)</a:t>
            </a:r>
          </a:p>
          <a:p>
            <a:pPr>
              <a:lnSpc>
                <a:spcPct val="120000"/>
              </a:lnSpc>
              <a:spcBef>
                <a:spcPts val="1200"/>
              </a:spcBef>
            </a:pPr>
            <a:r>
              <a:rPr lang="en-AU" sz="3400" dirty="0" smtClean="0"/>
              <a:t>Feature-driven development (FDD)</a:t>
            </a:r>
          </a:p>
          <a:p>
            <a:pPr>
              <a:lnSpc>
                <a:spcPct val="120000"/>
              </a:lnSpc>
              <a:spcBef>
                <a:spcPts val="1200"/>
              </a:spcBef>
            </a:pPr>
            <a:r>
              <a:rPr lang="en-AU" sz="3400" dirty="0" smtClean="0"/>
              <a:t>Test-driven development (TDD)</a:t>
            </a:r>
          </a:p>
          <a:p>
            <a:pPr>
              <a:lnSpc>
                <a:spcPct val="120000"/>
              </a:lnSpc>
              <a:spcBef>
                <a:spcPts val="1200"/>
              </a:spcBef>
            </a:pPr>
            <a:r>
              <a:rPr lang="en-AU" sz="3400" dirty="0" smtClean="0"/>
              <a:t>Kanban</a:t>
            </a:r>
          </a:p>
          <a:p>
            <a:pPr>
              <a:lnSpc>
                <a:spcPct val="120000"/>
              </a:lnSpc>
              <a:spcBef>
                <a:spcPts val="1200"/>
              </a:spcBef>
            </a:pPr>
            <a:r>
              <a:rPr lang="en-AU" sz="3400" dirty="0" smtClean="0"/>
              <a:t>Adaptive software development (ASD)</a:t>
            </a:r>
          </a:p>
          <a:p>
            <a:pPr>
              <a:lnSpc>
                <a:spcPct val="120000"/>
              </a:lnSpc>
              <a:spcBef>
                <a:spcPts val="1200"/>
              </a:spcBef>
            </a:pPr>
            <a:r>
              <a:rPr lang="en-AU" sz="3400" dirty="0" smtClean="0"/>
              <a:t>Lean software development</a:t>
            </a:r>
            <a:endParaRPr lang="en-AU" sz="3400" dirty="0"/>
          </a:p>
          <a:p>
            <a:pPr>
              <a:lnSpc>
                <a:spcPct val="120000"/>
              </a:lnSpc>
              <a:spcBef>
                <a:spcPts val="1200"/>
              </a:spcBef>
            </a:pPr>
            <a:r>
              <a:rPr lang="en-AU" sz="3400" dirty="0" smtClean="0"/>
              <a:t>Rapid application development (RAD)</a:t>
            </a:r>
            <a:endParaRPr lang="en-AU" dirty="0"/>
          </a:p>
          <a:p>
            <a:pPr marL="0" indent="0">
              <a:buNone/>
            </a:pPr>
            <a:r>
              <a:rPr lang="en-AU" b="1" dirty="0" smtClean="0"/>
              <a:t>Exercises: </a:t>
            </a:r>
            <a:r>
              <a:rPr lang="en-AU" dirty="0" smtClean="0"/>
              <a:t>Research for </a:t>
            </a:r>
            <a:r>
              <a:rPr lang="en-AU" dirty="0" smtClean="0"/>
              <a:t>more detail </a:t>
            </a:r>
            <a:r>
              <a:rPr lang="en-AU" dirty="0" smtClean="0"/>
              <a:t>on some </a:t>
            </a:r>
            <a:r>
              <a:rPr lang="en-AU" dirty="0" smtClean="0"/>
              <a:t>of these models yourself.</a:t>
            </a:r>
            <a:endParaRPr lang="en-AU" dirty="0"/>
          </a:p>
        </p:txBody>
      </p:sp>
      <p:sp>
        <p:nvSpPr>
          <p:cNvPr id="4" name="Slide Number Placeholder 3"/>
          <p:cNvSpPr>
            <a:spLocks noGrp="1"/>
          </p:cNvSpPr>
          <p:nvPr>
            <p:ph type="sldNum" sz="quarter" idx="12"/>
          </p:nvPr>
        </p:nvSpPr>
        <p:spPr/>
        <p:txBody>
          <a:bodyPr/>
          <a:lstStyle/>
          <a:p>
            <a:fld id="{7F5CE407-6216-4202-80E4-A30DC2F709B2}" type="slidenum">
              <a:rPr lang="en-US" smtClean="0"/>
              <a:t>12</a:t>
            </a:fld>
            <a:endParaRPr lang="en-US"/>
          </a:p>
        </p:txBody>
      </p:sp>
      <p:sp>
        <p:nvSpPr>
          <p:cNvPr id="5" name="Footer Placeholder 4"/>
          <p:cNvSpPr>
            <a:spLocks noGrp="1"/>
          </p:cNvSpPr>
          <p:nvPr>
            <p:ph type="ftr" sz="quarter" idx="11"/>
          </p:nvPr>
        </p:nvSpPr>
        <p:spPr/>
        <p:txBody>
          <a:bodyPr/>
          <a:lstStyle/>
          <a:p>
            <a:r>
              <a:rPr lang="en-US" dirty="0" smtClean="0"/>
              <a:t>UWA, School of CSSE</a:t>
            </a:r>
            <a:endParaRPr lang="en-US" dirty="0"/>
          </a:p>
        </p:txBody>
      </p:sp>
    </p:spTree>
    <p:extLst>
      <p:ext uri="{BB962C8B-B14F-4D97-AF65-F5344CB8AC3E}">
        <p14:creationId xmlns:p14="http://schemas.microsoft.com/office/powerpoint/2010/main" val="10480523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err="1" smtClean="0"/>
              <a:t>Gilb’s</a:t>
            </a:r>
            <a:r>
              <a:rPr lang="en-AU" dirty="0" smtClean="0"/>
              <a:t> Evolutionary Paradigm</a:t>
            </a:r>
            <a:endParaRPr lang="en-AU" dirty="0"/>
          </a:p>
        </p:txBody>
      </p:sp>
      <p:sp>
        <p:nvSpPr>
          <p:cNvPr id="3" name="Content Placeholder 2"/>
          <p:cNvSpPr>
            <a:spLocks noGrp="1"/>
          </p:cNvSpPr>
          <p:nvPr>
            <p:ph idx="1"/>
          </p:nvPr>
        </p:nvSpPr>
        <p:spPr/>
        <p:txBody>
          <a:bodyPr>
            <a:normAutofit/>
          </a:bodyPr>
          <a:lstStyle/>
          <a:p>
            <a:r>
              <a:rPr lang="en-AU" sz="2800" dirty="0" smtClean="0"/>
              <a:t>The 10 basic principles of the Evolutionary Project Management method are:</a:t>
            </a:r>
          </a:p>
          <a:p>
            <a:pPr lvl="1"/>
            <a:r>
              <a:rPr lang="en-AU" sz="2400" dirty="0" smtClean="0"/>
              <a:t>E1: Decompose by performance results and stakeholders</a:t>
            </a:r>
          </a:p>
          <a:p>
            <a:pPr lvl="1"/>
            <a:r>
              <a:rPr lang="en-AU" sz="2400" dirty="0" smtClean="0"/>
              <a:t>E2: Do high-risk steps early, learn how ‘unknowns’ really perform;</a:t>
            </a:r>
          </a:p>
          <a:p>
            <a:pPr lvl="1"/>
            <a:r>
              <a:rPr lang="en-AU" sz="2400" dirty="0" smtClean="0"/>
              <a:t>E3: focus on improving your most valuable performance objectives first;</a:t>
            </a:r>
          </a:p>
          <a:p>
            <a:pPr lvl="1"/>
            <a:r>
              <a:rPr lang="en-AU" sz="2400" dirty="0" smtClean="0"/>
              <a:t>E4: Base your early evolution on existing frameworks and stakeholders;</a:t>
            </a:r>
          </a:p>
          <a:p>
            <a:pPr lvl="1"/>
            <a:r>
              <a:rPr lang="en-AU" sz="2400" dirty="0" smtClean="0"/>
              <a:t>E5: design to cost dynamically;</a:t>
            </a:r>
            <a:endParaRPr lang="en-AU" sz="2400" dirty="0"/>
          </a:p>
        </p:txBody>
      </p:sp>
      <p:sp>
        <p:nvSpPr>
          <p:cNvPr id="4" name="Slide Number Placeholder 3"/>
          <p:cNvSpPr>
            <a:spLocks noGrp="1"/>
          </p:cNvSpPr>
          <p:nvPr>
            <p:ph type="sldNum" sz="quarter" idx="12"/>
          </p:nvPr>
        </p:nvSpPr>
        <p:spPr/>
        <p:txBody>
          <a:bodyPr/>
          <a:lstStyle/>
          <a:p>
            <a:fld id="{7F5CE407-6216-4202-80E4-A30DC2F709B2}" type="slidenum">
              <a:rPr lang="en-US" smtClean="0"/>
              <a:t>13</a:t>
            </a:fld>
            <a:endParaRPr lang="en-US"/>
          </a:p>
        </p:txBody>
      </p:sp>
      <p:sp>
        <p:nvSpPr>
          <p:cNvPr id="5" name="Footer Placeholder 4"/>
          <p:cNvSpPr>
            <a:spLocks noGrp="1"/>
          </p:cNvSpPr>
          <p:nvPr>
            <p:ph type="ftr" sz="quarter" idx="11"/>
          </p:nvPr>
        </p:nvSpPr>
        <p:spPr/>
        <p:txBody>
          <a:bodyPr/>
          <a:lstStyle/>
          <a:p>
            <a:r>
              <a:rPr lang="en-US" smtClean="0"/>
              <a:t>UWA, School of CSSE</a:t>
            </a:r>
            <a:endParaRPr lang="en-US"/>
          </a:p>
        </p:txBody>
      </p:sp>
    </p:spTree>
    <p:extLst>
      <p:ext uri="{BB962C8B-B14F-4D97-AF65-F5344CB8AC3E}">
        <p14:creationId xmlns:p14="http://schemas.microsoft.com/office/powerpoint/2010/main" val="16120748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err="1" smtClean="0"/>
              <a:t>Gilb’s</a:t>
            </a:r>
            <a:r>
              <a:rPr lang="en-AU" dirty="0" smtClean="0"/>
              <a:t> Evolutionary Paradigm</a:t>
            </a:r>
            <a:endParaRPr lang="en-AU" dirty="0"/>
          </a:p>
        </p:txBody>
      </p:sp>
      <p:sp>
        <p:nvSpPr>
          <p:cNvPr id="3" name="Content Placeholder 2"/>
          <p:cNvSpPr>
            <a:spLocks noGrp="1"/>
          </p:cNvSpPr>
          <p:nvPr>
            <p:ph idx="1"/>
          </p:nvPr>
        </p:nvSpPr>
        <p:spPr/>
        <p:txBody>
          <a:bodyPr>
            <a:normAutofit/>
          </a:bodyPr>
          <a:lstStyle/>
          <a:p>
            <a:r>
              <a:rPr lang="en-AU" sz="2800" dirty="0" smtClean="0"/>
              <a:t>The 10 basic principles of the Evolutionary Project Management method are:</a:t>
            </a:r>
          </a:p>
          <a:p>
            <a:pPr lvl="1"/>
            <a:r>
              <a:rPr lang="en-AU" sz="2400" dirty="0" smtClean="0"/>
              <a:t>E6: design to performances dynamically;</a:t>
            </a:r>
          </a:p>
          <a:p>
            <a:pPr lvl="1"/>
            <a:r>
              <a:rPr lang="en-AU" sz="2400" dirty="0" smtClean="0"/>
              <a:t>E7: invest in an open-ended architecture early on;</a:t>
            </a:r>
          </a:p>
          <a:p>
            <a:pPr lvl="1"/>
            <a:r>
              <a:rPr lang="en-AU" sz="2400" dirty="0" smtClean="0"/>
              <a:t>E8: Motivate your team by rewarding results;</a:t>
            </a:r>
          </a:p>
          <a:p>
            <a:pPr lvl="1"/>
            <a:r>
              <a:rPr lang="en-AU" sz="2400" dirty="0" smtClean="0"/>
              <a:t>E9: Prioritize changes by value, not place in queue;</a:t>
            </a:r>
          </a:p>
          <a:p>
            <a:pPr lvl="1"/>
            <a:r>
              <a:rPr lang="en-AU" sz="2400" dirty="0" smtClean="0"/>
              <a:t>E10: Learn fast, change fast, adapt to reality fast.</a:t>
            </a:r>
            <a:endParaRPr lang="en-AU" sz="2400" dirty="0"/>
          </a:p>
        </p:txBody>
      </p:sp>
      <p:sp>
        <p:nvSpPr>
          <p:cNvPr id="4" name="Slide Number Placeholder 3"/>
          <p:cNvSpPr>
            <a:spLocks noGrp="1"/>
          </p:cNvSpPr>
          <p:nvPr>
            <p:ph type="sldNum" sz="quarter" idx="12"/>
          </p:nvPr>
        </p:nvSpPr>
        <p:spPr/>
        <p:txBody>
          <a:bodyPr/>
          <a:lstStyle/>
          <a:p>
            <a:fld id="{7F5CE407-6216-4202-80E4-A30DC2F709B2}" type="slidenum">
              <a:rPr lang="en-US" smtClean="0"/>
              <a:t>14</a:t>
            </a:fld>
            <a:endParaRPr lang="en-US"/>
          </a:p>
        </p:txBody>
      </p:sp>
      <p:sp>
        <p:nvSpPr>
          <p:cNvPr id="5" name="Footer Placeholder 4"/>
          <p:cNvSpPr>
            <a:spLocks noGrp="1"/>
          </p:cNvSpPr>
          <p:nvPr>
            <p:ph type="ftr" sz="quarter" idx="11"/>
          </p:nvPr>
        </p:nvSpPr>
        <p:spPr/>
        <p:txBody>
          <a:bodyPr/>
          <a:lstStyle/>
          <a:p>
            <a:r>
              <a:rPr lang="en-US" smtClean="0"/>
              <a:t>UWA, School of CSSE</a:t>
            </a:r>
            <a:endParaRPr lang="en-US"/>
          </a:p>
        </p:txBody>
      </p:sp>
    </p:spTree>
    <p:extLst>
      <p:ext uri="{BB962C8B-B14F-4D97-AF65-F5344CB8AC3E}">
        <p14:creationId xmlns:p14="http://schemas.microsoft.com/office/powerpoint/2010/main" val="16602590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Recommended Reading</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Royce: Chapter 5 “Life-Cycle Phases”</a:t>
            </a:r>
          </a:p>
          <a:p>
            <a:r>
              <a:rPr lang="en-US" sz="2800" dirty="0" err="1" smtClean="0"/>
              <a:t>Wysocki</a:t>
            </a:r>
            <a:r>
              <a:rPr lang="en-US" sz="2800" dirty="0" smtClean="0"/>
              <a:t>: Chapter 2 “SDPM Roadmap”</a:t>
            </a:r>
          </a:p>
          <a:p>
            <a:r>
              <a:rPr lang="en-US" sz="2600" dirty="0" smtClean="0"/>
              <a:t>Pressman: Sections on “The Linear Sequential Model” and “The Prototype Modell”</a:t>
            </a:r>
          </a:p>
          <a:p>
            <a:r>
              <a:rPr lang="en-US" sz="2600" dirty="0" err="1" smtClean="0"/>
              <a:t>Sommerville</a:t>
            </a:r>
            <a:r>
              <a:rPr lang="en-US" sz="2600" dirty="0" smtClean="0"/>
              <a:t>: Sections on “Boehm’s Spiral Model”, “Process Iteration”</a:t>
            </a:r>
          </a:p>
          <a:p>
            <a:r>
              <a:rPr lang="en-US" sz="2600" dirty="0" smtClean="0"/>
              <a:t>Evolutionary paradigm: </a:t>
            </a:r>
            <a:r>
              <a:rPr lang="en-US" sz="2600" dirty="0" smtClean="0">
                <a:hlinkClick r:id="rId3"/>
              </a:rPr>
              <a:t>http</a:t>
            </a:r>
            <a:r>
              <a:rPr lang="en-US" sz="2600" dirty="0">
                <a:hlinkClick r:id="rId3"/>
              </a:rPr>
              <a:t>://</a:t>
            </a:r>
            <a:r>
              <a:rPr lang="en-US" sz="2600" dirty="0" smtClean="0">
                <a:hlinkClick r:id="rId3"/>
              </a:rPr>
              <a:t>concepts.gilb.com/dl59</a:t>
            </a:r>
            <a:endParaRPr lang="en-US" sz="2600" dirty="0" smtClean="0"/>
          </a:p>
          <a:p>
            <a:r>
              <a:rPr lang="en-US" sz="2600" dirty="0" smtClean="0"/>
              <a:t>Agile </a:t>
            </a:r>
            <a:r>
              <a:rPr lang="en-US" sz="2600" dirty="0"/>
              <a:t>software development: </a:t>
            </a:r>
            <a:r>
              <a:rPr lang="en-US" sz="2600" dirty="0">
                <a:hlinkClick r:id="rId4"/>
              </a:rPr>
              <a:t>https://en.wikipedia.org/wiki/Agile_software_development</a:t>
            </a:r>
            <a:endParaRPr lang="en-US" sz="2600" dirty="0" smtClean="0"/>
          </a:p>
        </p:txBody>
      </p:sp>
      <p:sp>
        <p:nvSpPr>
          <p:cNvPr id="5" name="Slide Number Placeholder 4"/>
          <p:cNvSpPr>
            <a:spLocks noGrp="1"/>
          </p:cNvSpPr>
          <p:nvPr>
            <p:ph type="sldNum" sz="quarter" idx="12"/>
          </p:nvPr>
        </p:nvSpPr>
        <p:spPr/>
        <p:txBody>
          <a:bodyPr/>
          <a:lstStyle/>
          <a:p>
            <a:fld id="{7F5CE407-6216-4202-80E4-A30DC2F709B2}" type="slidenum">
              <a:rPr lang="en-US" smtClean="0"/>
              <a:t>15</a:t>
            </a:fld>
            <a:endParaRPr lang="en-US"/>
          </a:p>
        </p:txBody>
      </p:sp>
      <p:sp>
        <p:nvSpPr>
          <p:cNvPr id="4" name="Footer Placeholder 3"/>
          <p:cNvSpPr>
            <a:spLocks noGrp="1"/>
          </p:cNvSpPr>
          <p:nvPr>
            <p:ph type="ftr" sz="quarter" idx="11"/>
          </p:nvPr>
        </p:nvSpPr>
        <p:spPr/>
        <p:txBody>
          <a:bodyPr/>
          <a:lstStyle/>
          <a:p>
            <a:r>
              <a:rPr lang="en-US" smtClean="0"/>
              <a:t>UWA, School of CSSE</a:t>
            </a:r>
            <a:endParaRPr lang="en-US"/>
          </a:p>
        </p:txBody>
      </p:sp>
    </p:spTree>
    <p:extLst>
      <p:ext uri="{BB962C8B-B14F-4D97-AF65-F5344CB8AC3E}">
        <p14:creationId xmlns:p14="http://schemas.microsoft.com/office/powerpoint/2010/main" val="41723776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concepts</a:t>
            </a:r>
            <a:endParaRPr lang="en-US" dirty="0"/>
          </a:p>
        </p:txBody>
      </p:sp>
      <p:sp>
        <p:nvSpPr>
          <p:cNvPr id="3" name="Content Placeholder 2"/>
          <p:cNvSpPr>
            <a:spLocks noGrp="1"/>
          </p:cNvSpPr>
          <p:nvPr>
            <p:ph idx="1"/>
          </p:nvPr>
        </p:nvSpPr>
        <p:spPr>
          <a:xfrm>
            <a:off x="264458" y="1020836"/>
            <a:ext cx="8519005" cy="5837164"/>
          </a:xfrm>
        </p:spPr>
        <p:txBody>
          <a:bodyPr>
            <a:normAutofit fontScale="92500" lnSpcReduction="20000"/>
          </a:bodyPr>
          <a:lstStyle/>
          <a:p>
            <a:r>
              <a:rPr lang="en-US" dirty="0" smtClean="0"/>
              <a:t>Types of Software Processes</a:t>
            </a:r>
          </a:p>
          <a:p>
            <a:pPr lvl="1"/>
            <a:r>
              <a:rPr lang="en-US" dirty="0" smtClean="0"/>
              <a:t>Significant shifts in Software Development</a:t>
            </a:r>
          </a:p>
          <a:p>
            <a:pPr>
              <a:lnSpc>
                <a:spcPct val="110000"/>
              </a:lnSpc>
              <a:spcBef>
                <a:spcPts val="1200"/>
              </a:spcBef>
            </a:pPr>
            <a:r>
              <a:rPr lang="en-US" dirty="0" smtClean="0"/>
              <a:t>Use of Paradigms, Models, Methods/Methodologies</a:t>
            </a:r>
          </a:p>
          <a:p>
            <a:pPr>
              <a:spcBef>
                <a:spcPts val="1200"/>
              </a:spcBef>
            </a:pPr>
            <a:r>
              <a:rPr lang="en-US" dirty="0" smtClean="0"/>
              <a:t>Twelve activities in every software project</a:t>
            </a:r>
          </a:p>
          <a:p>
            <a:pPr>
              <a:spcBef>
                <a:spcPts val="1200"/>
              </a:spcBef>
            </a:pPr>
            <a:r>
              <a:rPr lang="en-US" dirty="0" smtClean="0"/>
              <a:t>Life Cycle Paradigm, Cascade, Waterfall or phased model</a:t>
            </a:r>
          </a:p>
          <a:p>
            <a:pPr lvl="1"/>
            <a:r>
              <a:rPr lang="en-US" dirty="0" smtClean="0"/>
              <a:t>Phased approach with specific entry/exit criteria</a:t>
            </a:r>
          </a:p>
          <a:p>
            <a:pPr>
              <a:spcBef>
                <a:spcPts val="1200"/>
              </a:spcBef>
            </a:pPr>
            <a:r>
              <a:rPr lang="en-US" dirty="0" smtClean="0"/>
              <a:t>Prototyping Paradigm with advantages and problems</a:t>
            </a:r>
          </a:p>
          <a:p>
            <a:pPr lvl="1"/>
            <a:r>
              <a:rPr lang="en-US" dirty="0" smtClean="0"/>
              <a:t>RAD and Stepwise Refinement models</a:t>
            </a:r>
          </a:p>
          <a:p>
            <a:pPr lvl="1"/>
            <a:r>
              <a:rPr lang="en-US" dirty="0" smtClean="0"/>
              <a:t>Barry Boehm’s Model</a:t>
            </a:r>
            <a:r>
              <a:rPr lang="en-US" dirty="0"/>
              <a:t> </a:t>
            </a:r>
            <a:r>
              <a:rPr lang="en-US" dirty="0" smtClean="0"/>
              <a:t>for Prototype Development</a:t>
            </a:r>
          </a:p>
          <a:p>
            <a:pPr>
              <a:spcBef>
                <a:spcPts val="1200"/>
              </a:spcBef>
            </a:pPr>
            <a:r>
              <a:rPr lang="en-US" dirty="0"/>
              <a:t>Object Oriented Approaches</a:t>
            </a:r>
          </a:p>
          <a:p>
            <a:pPr lvl="1">
              <a:spcBef>
                <a:spcPts val="1200"/>
              </a:spcBef>
            </a:pPr>
            <a:r>
              <a:rPr lang="en-US" dirty="0"/>
              <a:t>Rational Unified Process (RUP)</a:t>
            </a:r>
          </a:p>
          <a:p>
            <a:pPr>
              <a:spcBef>
                <a:spcPts val="1200"/>
              </a:spcBef>
            </a:pPr>
            <a:r>
              <a:rPr lang="en-US" dirty="0" smtClean="0"/>
              <a:t>Development as a Maintenance Process – Incremental methods</a:t>
            </a:r>
          </a:p>
          <a:p>
            <a:pPr>
              <a:spcBef>
                <a:spcPts val="1200"/>
              </a:spcBef>
            </a:pPr>
            <a:r>
              <a:rPr lang="en-US" dirty="0"/>
              <a:t>Agile Paradigm and Manifesto</a:t>
            </a:r>
          </a:p>
          <a:p>
            <a:pPr>
              <a:spcBef>
                <a:spcPts val="1200"/>
              </a:spcBef>
            </a:pPr>
            <a:r>
              <a:rPr lang="en-US" dirty="0" smtClean="0"/>
              <a:t>Tom </a:t>
            </a:r>
            <a:r>
              <a:rPr lang="en-US" dirty="0" err="1" smtClean="0"/>
              <a:t>Gilb’s</a:t>
            </a:r>
            <a:r>
              <a:rPr lang="en-US" dirty="0" smtClean="0"/>
              <a:t> Evolutionary Paradigm</a:t>
            </a:r>
          </a:p>
          <a:p>
            <a:pPr marL="0" indent="0">
              <a:buNone/>
            </a:pPr>
            <a:endParaRPr lang="en-US" i="1" dirty="0">
              <a:solidFill>
                <a:srgbClr val="3366FF"/>
              </a:solidFill>
            </a:endParaRPr>
          </a:p>
        </p:txBody>
      </p:sp>
      <p:sp>
        <p:nvSpPr>
          <p:cNvPr id="5" name="Slide Number Placeholder 4"/>
          <p:cNvSpPr>
            <a:spLocks noGrp="1"/>
          </p:cNvSpPr>
          <p:nvPr>
            <p:ph type="sldNum" sz="quarter" idx="12"/>
          </p:nvPr>
        </p:nvSpPr>
        <p:spPr/>
        <p:txBody>
          <a:bodyPr/>
          <a:lstStyle/>
          <a:p>
            <a:fld id="{7F5CE407-6216-4202-80E4-A30DC2F709B2}" type="slidenum">
              <a:rPr lang="en-US" smtClean="0"/>
              <a:t>2</a:t>
            </a:fld>
            <a:endParaRPr lang="en-US"/>
          </a:p>
        </p:txBody>
      </p:sp>
      <p:sp>
        <p:nvSpPr>
          <p:cNvPr id="4" name="Footer Placeholder 3"/>
          <p:cNvSpPr>
            <a:spLocks noGrp="1"/>
          </p:cNvSpPr>
          <p:nvPr>
            <p:ph type="ftr" sz="quarter" idx="11"/>
          </p:nvPr>
        </p:nvSpPr>
        <p:spPr/>
        <p:txBody>
          <a:bodyPr/>
          <a:lstStyle/>
          <a:p>
            <a:r>
              <a:rPr lang="en-US" smtClean="0"/>
              <a:t>UWA, School of CSSE</a:t>
            </a:r>
            <a:endParaRPr lang="en-US"/>
          </a:p>
        </p:txBody>
      </p:sp>
    </p:spTree>
    <p:extLst>
      <p:ext uri="{BB962C8B-B14F-4D97-AF65-F5344CB8AC3E}">
        <p14:creationId xmlns:p14="http://schemas.microsoft.com/office/powerpoint/2010/main" val="1403577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Abstraction</a:t>
            </a:r>
            <a:endParaRPr lang="en-US" dirty="0"/>
          </a:p>
        </p:txBody>
      </p:sp>
      <p:sp>
        <p:nvSpPr>
          <p:cNvPr id="5" name="Slide Number Placeholder 4"/>
          <p:cNvSpPr>
            <a:spLocks noGrp="1"/>
          </p:cNvSpPr>
          <p:nvPr>
            <p:ph type="sldNum" sz="quarter" idx="12"/>
          </p:nvPr>
        </p:nvSpPr>
        <p:spPr/>
        <p:txBody>
          <a:bodyPr/>
          <a:lstStyle/>
          <a:p>
            <a:fld id="{7F5CE407-6216-4202-80E4-A30DC2F709B2}" type="slidenum">
              <a:rPr lang="en-US" smtClean="0"/>
              <a:t>3</a:t>
            </a:fld>
            <a:endParaRPr lang="en-US"/>
          </a:p>
        </p:txBody>
      </p:sp>
      <p:grpSp>
        <p:nvGrpSpPr>
          <p:cNvPr id="33" name="Group 32"/>
          <p:cNvGrpSpPr/>
          <p:nvPr/>
        </p:nvGrpSpPr>
        <p:grpSpPr>
          <a:xfrm>
            <a:off x="1329830" y="1086400"/>
            <a:ext cx="7682152" cy="5038294"/>
            <a:chOff x="1220646" y="1113696"/>
            <a:chExt cx="7682152" cy="5038294"/>
          </a:xfrm>
        </p:grpSpPr>
        <p:sp>
          <p:nvSpPr>
            <p:cNvPr id="6" name="TextBox 5"/>
            <p:cNvSpPr txBox="1"/>
            <p:nvPr/>
          </p:nvSpPr>
          <p:spPr>
            <a:xfrm>
              <a:off x="4001085" y="3902849"/>
              <a:ext cx="1274708" cy="369332"/>
            </a:xfrm>
            <a:prstGeom prst="rect">
              <a:avLst/>
            </a:prstGeom>
            <a:noFill/>
          </p:spPr>
          <p:txBody>
            <a:bodyPr wrap="none" rtlCol="0">
              <a:spAutoFit/>
            </a:bodyPr>
            <a:lstStyle/>
            <a:p>
              <a:r>
                <a:rPr lang="en-AU" b="1" dirty="0" smtClean="0"/>
                <a:t>Estimates</a:t>
              </a:r>
              <a:endParaRPr lang="en-AU" b="1" dirty="0"/>
            </a:p>
          </p:txBody>
        </p:sp>
        <p:sp>
          <p:nvSpPr>
            <p:cNvPr id="8" name="TextBox 7"/>
            <p:cNvSpPr txBox="1"/>
            <p:nvPr/>
          </p:nvSpPr>
          <p:spPr>
            <a:xfrm>
              <a:off x="2589323" y="2096789"/>
              <a:ext cx="979755" cy="369332"/>
            </a:xfrm>
            <a:prstGeom prst="rect">
              <a:avLst/>
            </a:prstGeom>
            <a:noFill/>
          </p:spPr>
          <p:txBody>
            <a:bodyPr wrap="none" rtlCol="0">
              <a:spAutoFit/>
            </a:bodyPr>
            <a:lstStyle/>
            <a:p>
              <a:r>
                <a:rPr lang="en-AU" b="1" dirty="0" smtClean="0"/>
                <a:t>Models</a:t>
              </a:r>
              <a:endParaRPr lang="en-AU" b="1" dirty="0"/>
            </a:p>
          </p:txBody>
        </p:sp>
        <p:sp>
          <p:nvSpPr>
            <p:cNvPr id="9" name="TextBox 8"/>
            <p:cNvSpPr txBox="1"/>
            <p:nvPr/>
          </p:nvSpPr>
          <p:spPr>
            <a:xfrm>
              <a:off x="3092002" y="2999819"/>
              <a:ext cx="1813317" cy="369332"/>
            </a:xfrm>
            <a:prstGeom prst="rect">
              <a:avLst/>
            </a:prstGeom>
            <a:noFill/>
          </p:spPr>
          <p:txBody>
            <a:bodyPr wrap="none" rtlCol="0">
              <a:spAutoFit/>
            </a:bodyPr>
            <a:lstStyle/>
            <a:p>
              <a:r>
                <a:rPr lang="en-AU" b="1" dirty="0" smtClean="0"/>
                <a:t>Methodologies</a:t>
              </a:r>
              <a:endParaRPr lang="en-AU" b="1" dirty="0"/>
            </a:p>
          </p:txBody>
        </p:sp>
        <p:sp>
          <p:nvSpPr>
            <p:cNvPr id="10" name="TextBox 9"/>
            <p:cNvSpPr txBox="1"/>
            <p:nvPr/>
          </p:nvSpPr>
          <p:spPr>
            <a:xfrm>
              <a:off x="1661671" y="1123338"/>
              <a:ext cx="1364476" cy="369332"/>
            </a:xfrm>
            <a:prstGeom prst="rect">
              <a:avLst/>
            </a:prstGeom>
            <a:noFill/>
          </p:spPr>
          <p:txBody>
            <a:bodyPr wrap="none" rtlCol="0">
              <a:spAutoFit/>
            </a:bodyPr>
            <a:lstStyle/>
            <a:p>
              <a:r>
                <a:rPr lang="en-AU" b="1" dirty="0" smtClean="0"/>
                <a:t>Paradigms</a:t>
              </a:r>
              <a:endParaRPr lang="en-AU" b="1" dirty="0"/>
            </a:p>
          </p:txBody>
        </p:sp>
        <p:sp>
          <p:nvSpPr>
            <p:cNvPr id="11" name="TextBox 10"/>
            <p:cNvSpPr txBox="1"/>
            <p:nvPr/>
          </p:nvSpPr>
          <p:spPr>
            <a:xfrm>
              <a:off x="5084813" y="4799565"/>
              <a:ext cx="800219" cy="369332"/>
            </a:xfrm>
            <a:prstGeom prst="rect">
              <a:avLst/>
            </a:prstGeom>
            <a:noFill/>
          </p:spPr>
          <p:txBody>
            <a:bodyPr wrap="none" rtlCol="0">
              <a:spAutoFit/>
            </a:bodyPr>
            <a:lstStyle/>
            <a:p>
              <a:r>
                <a:rPr lang="en-AU" b="1" dirty="0" smtClean="0"/>
                <a:t>Plans</a:t>
              </a:r>
              <a:endParaRPr lang="en-AU" b="1" dirty="0"/>
            </a:p>
          </p:txBody>
        </p:sp>
        <p:sp>
          <p:nvSpPr>
            <p:cNvPr id="12" name="TextBox 11"/>
            <p:cNvSpPr txBox="1"/>
            <p:nvPr/>
          </p:nvSpPr>
          <p:spPr>
            <a:xfrm>
              <a:off x="5799217" y="5782658"/>
              <a:ext cx="1133644" cy="369332"/>
            </a:xfrm>
            <a:prstGeom prst="rect">
              <a:avLst/>
            </a:prstGeom>
            <a:noFill/>
          </p:spPr>
          <p:txBody>
            <a:bodyPr wrap="none" rtlCol="0">
              <a:spAutoFit/>
            </a:bodyPr>
            <a:lstStyle/>
            <a:p>
              <a:r>
                <a:rPr lang="en-AU" b="1" dirty="0" smtClean="0"/>
                <a:t>Controls</a:t>
              </a:r>
              <a:endParaRPr lang="en-AU" b="1" dirty="0"/>
            </a:p>
          </p:txBody>
        </p:sp>
        <p:sp>
          <p:nvSpPr>
            <p:cNvPr id="13" name="TextBox 12"/>
            <p:cNvSpPr txBox="1"/>
            <p:nvPr/>
          </p:nvSpPr>
          <p:spPr>
            <a:xfrm>
              <a:off x="2920745" y="1113696"/>
              <a:ext cx="5186163" cy="646331"/>
            </a:xfrm>
            <a:prstGeom prst="rect">
              <a:avLst/>
            </a:prstGeom>
            <a:noFill/>
          </p:spPr>
          <p:txBody>
            <a:bodyPr wrap="none" rtlCol="0">
              <a:spAutoFit/>
            </a:bodyPr>
            <a:lstStyle/>
            <a:p>
              <a:r>
                <a:rPr lang="en-AU" dirty="0" smtClean="0"/>
                <a:t>(Provides framework of concepts)</a:t>
              </a:r>
            </a:p>
            <a:p>
              <a:r>
                <a:rPr lang="en-AU" dirty="0" smtClean="0"/>
                <a:t>e.g., Life Cycle, Prototyping A &amp; B, Evolutionary</a:t>
              </a:r>
              <a:endParaRPr lang="en-AU" dirty="0"/>
            </a:p>
          </p:txBody>
        </p:sp>
        <p:sp>
          <p:nvSpPr>
            <p:cNvPr id="14" name="TextBox 13"/>
            <p:cNvSpPr txBox="1"/>
            <p:nvPr/>
          </p:nvSpPr>
          <p:spPr>
            <a:xfrm>
              <a:off x="3542076" y="2096789"/>
              <a:ext cx="4224233" cy="646331"/>
            </a:xfrm>
            <a:prstGeom prst="rect">
              <a:avLst/>
            </a:prstGeom>
            <a:noFill/>
          </p:spPr>
          <p:txBody>
            <a:bodyPr wrap="none" rtlCol="0">
              <a:spAutoFit/>
            </a:bodyPr>
            <a:lstStyle/>
            <a:p>
              <a:r>
                <a:rPr lang="en-AU" dirty="0" smtClean="0"/>
                <a:t>(Provides activities and decision points)</a:t>
              </a:r>
            </a:p>
            <a:p>
              <a:r>
                <a:rPr lang="en-AU" dirty="0" smtClean="0"/>
                <a:t>e.g., Waterfall, Spiral, Increment</a:t>
              </a:r>
              <a:endParaRPr lang="en-AU" dirty="0"/>
            </a:p>
          </p:txBody>
        </p:sp>
        <p:sp>
          <p:nvSpPr>
            <p:cNvPr id="15" name="TextBox 14"/>
            <p:cNvSpPr txBox="1"/>
            <p:nvPr/>
          </p:nvSpPr>
          <p:spPr>
            <a:xfrm>
              <a:off x="4781157" y="2999819"/>
              <a:ext cx="4121641" cy="646331"/>
            </a:xfrm>
            <a:prstGeom prst="rect">
              <a:avLst/>
            </a:prstGeom>
            <a:noFill/>
          </p:spPr>
          <p:txBody>
            <a:bodyPr wrap="none" rtlCol="0">
              <a:spAutoFit/>
            </a:bodyPr>
            <a:lstStyle/>
            <a:p>
              <a:r>
                <a:rPr lang="en-AU" dirty="0" smtClean="0"/>
                <a:t>(Provides organization specific details)</a:t>
              </a:r>
            </a:p>
            <a:p>
              <a:r>
                <a:rPr lang="en-AU" dirty="0" smtClean="0"/>
                <a:t>e.g., in-house or purchased</a:t>
              </a:r>
              <a:endParaRPr lang="en-AU" dirty="0"/>
            </a:p>
          </p:txBody>
        </p:sp>
        <p:sp>
          <p:nvSpPr>
            <p:cNvPr id="16" name="TextBox 15"/>
            <p:cNvSpPr txBox="1"/>
            <p:nvPr/>
          </p:nvSpPr>
          <p:spPr>
            <a:xfrm>
              <a:off x="5197506" y="3902849"/>
              <a:ext cx="2941831" cy="369332"/>
            </a:xfrm>
            <a:prstGeom prst="rect">
              <a:avLst/>
            </a:prstGeom>
            <a:noFill/>
          </p:spPr>
          <p:txBody>
            <a:bodyPr wrap="none" rtlCol="0">
              <a:spAutoFit/>
            </a:bodyPr>
            <a:lstStyle/>
            <a:p>
              <a:r>
                <a:rPr lang="en-AU" dirty="0" smtClean="0"/>
                <a:t>(Provides project specifics)</a:t>
              </a:r>
              <a:endParaRPr lang="en-AU" dirty="0"/>
            </a:p>
          </p:txBody>
        </p:sp>
        <p:cxnSp>
          <p:nvCxnSpPr>
            <p:cNvPr id="18" name="Straight Arrow Connector 17"/>
            <p:cNvCxnSpPr>
              <a:stCxn id="10" idx="2"/>
            </p:cNvCxnSpPr>
            <p:nvPr/>
          </p:nvCxnSpPr>
          <p:spPr>
            <a:xfrm>
              <a:off x="2343909" y="1492670"/>
              <a:ext cx="576836" cy="604119"/>
            </a:xfrm>
            <a:prstGeom prst="straightConnector1">
              <a:avLst/>
            </a:prstGeom>
            <a:ln cmpd="sng">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a:off x="3205220" y="2430911"/>
              <a:ext cx="576836" cy="604119"/>
            </a:xfrm>
            <a:prstGeom prst="straightConnector1">
              <a:avLst/>
            </a:prstGeom>
            <a:ln cmpd="sng">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a:off x="4027008" y="3351869"/>
              <a:ext cx="576836" cy="604119"/>
            </a:xfrm>
            <a:prstGeom prst="straightConnector1">
              <a:avLst/>
            </a:prstGeom>
            <a:ln cmpd="sng">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4858133" y="4251168"/>
              <a:ext cx="576836" cy="604119"/>
            </a:xfrm>
            <a:prstGeom prst="straightConnector1">
              <a:avLst/>
            </a:prstGeom>
            <a:ln cmpd="sng">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a:off x="5693790" y="5168897"/>
              <a:ext cx="576836" cy="604119"/>
            </a:xfrm>
            <a:prstGeom prst="straightConnector1">
              <a:avLst/>
            </a:prstGeom>
            <a:ln cmpd="sng">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1220646" y="2080711"/>
              <a:ext cx="1479892" cy="369332"/>
            </a:xfrm>
            <a:prstGeom prst="rect">
              <a:avLst/>
            </a:prstGeom>
            <a:noFill/>
          </p:spPr>
          <p:txBody>
            <a:bodyPr wrap="none" rtlCol="0">
              <a:spAutoFit/>
            </a:bodyPr>
            <a:lstStyle/>
            <a:p>
              <a:r>
                <a:rPr lang="en-AU" dirty="0" smtClean="0"/>
                <a:t>(Theoretical)</a:t>
              </a:r>
              <a:endParaRPr lang="en-AU" dirty="0"/>
            </a:p>
          </p:txBody>
        </p:sp>
        <p:sp>
          <p:nvSpPr>
            <p:cNvPr id="31" name="TextBox 30"/>
            <p:cNvSpPr txBox="1"/>
            <p:nvPr/>
          </p:nvSpPr>
          <p:spPr>
            <a:xfrm>
              <a:off x="1984029" y="2983741"/>
              <a:ext cx="1223412" cy="369332"/>
            </a:xfrm>
            <a:prstGeom prst="rect">
              <a:avLst/>
            </a:prstGeom>
            <a:noFill/>
          </p:spPr>
          <p:txBody>
            <a:bodyPr wrap="none" rtlCol="0">
              <a:spAutoFit/>
            </a:bodyPr>
            <a:lstStyle/>
            <a:p>
              <a:r>
                <a:rPr lang="en-AU" dirty="0" smtClean="0"/>
                <a:t>(Practical)</a:t>
              </a:r>
              <a:endParaRPr lang="en-AU" dirty="0"/>
            </a:p>
          </p:txBody>
        </p:sp>
      </p:grpSp>
      <p:sp>
        <p:nvSpPr>
          <p:cNvPr id="3" name="Footer Placeholder 2"/>
          <p:cNvSpPr>
            <a:spLocks noGrp="1"/>
          </p:cNvSpPr>
          <p:nvPr>
            <p:ph type="ftr" sz="quarter" idx="11"/>
          </p:nvPr>
        </p:nvSpPr>
        <p:spPr/>
        <p:txBody>
          <a:bodyPr/>
          <a:lstStyle/>
          <a:p>
            <a:r>
              <a:rPr lang="en-US" smtClean="0"/>
              <a:t>UWA, School of CSSE</a:t>
            </a:r>
            <a:endParaRPr lang="en-US"/>
          </a:p>
        </p:txBody>
      </p:sp>
      <mc:AlternateContent xmlns:mc="http://schemas.openxmlformats.org/markup-compatibility/2006">
        <mc:Choice xmlns:a14="http://schemas.microsoft.com/office/drawing/2010/main" Requires="a14">
          <p:sp>
            <p:nvSpPr>
              <p:cNvPr id="32" name="TextBox 31"/>
              <p:cNvSpPr txBox="1"/>
              <p:nvPr/>
            </p:nvSpPr>
            <p:spPr>
              <a:xfrm>
                <a:off x="95245" y="3579128"/>
                <a:ext cx="3795995" cy="3139321"/>
              </a:xfrm>
              <a:prstGeom prst="rect">
                <a:avLst/>
              </a:prstGeom>
              <a:solidFill>
                <a:srgbClr val="FFFF00"/>
              </a:solidFill>
            </p:spPr>
            <p:txBody>
              <a:bodyPr wrap="square" rtlCol="0">
                <a:spAutoFit/>
              </a:bodyPr>
              <a:lstStyle/>
              <a:p>
                <a:pPr marL="285750" indent="-285750">
                  <a:buFont typeface="Arial" panose="020B0604020202020204" pitchFamily="34" charset="0"/>
                  <a:buChar char="•"/>
                </a:pPr>
                <a:r>
                  <a:rPr lang="en-AU" dirty="0" smtClean="0"/>
                  <a:t>You can interpret </a:t>
                </a:r>
                <a14:m>
                  <m:oMath xmlns:m="http://schemas.openxmlformats.org/officeDocument/2006/math">
                    <m:r>
                      <a:rPr lang="en-AU" b="0" i="1" smtClean="0">
                        <a:solidFill>
                          <a:schemeClr val="accent6"/>
                        </a:solidFill>
                        <a:latin typeface="Cambria Math" panose="02040503050406030204" pitchFamily="18" charset="0"/>
                      </a:rPr>
                      <m:t>𝐴</m:t>
                    </m:r>
                    <m:r>
                      <a:rPr lang="en-AU" b="0" i="1" smtClean="0">
                        <a:solidFill>
                          <a:schemeClr val="accent6"/>
                        </a:solidFill>
                        <a:latin typeface="Cambria Math" panose="02040503050406030204" pitchFamily="18" charset="0"/>
                        <a:ea typeface="Cambria Math" panose="02040503050406030204" pitchFamily="18" charset="0"/>
                      </a:rPr>
                      <m:t>→</m:t>
                    </m:r>
                    <m:r>
                      <a:rPr lang="en-AU" b="0" i="1" smtClean="0">
                        <a:solidFill>
                          <a:schemeClr val="accent6"/>
                        </a:solidFill>
                        <a:latin typeface="Cambria Math" panose="02040503050406030204" pitchFamily="18" charset="0"/>
                        <a:ea typeface="Cambria Math" panose="02040503050406030204" pitchFamily="18" charset="0"/>
                      </a:rPr>
                      <m:t>𝐵</m:t>
                    </m:r>
                  </m:oMath>
                </a14:m>
                <a:r>
                  <a:rPr lang="en-AU" dirty="0" smtClean="0">
                    <a:solidFill>
                      <a:schemeClr val="accent6"/>
                    </a:solidFill>
                  </a:rPr>
                  <a:t> </a:t>
                </a:r>
                <a:r>
                  <a:rPr lang="en-AU" dirty="0" smtClean="0"/>
                  <a:t>as “</a:t>
                </a:r>
                <a:r>
                  <a:rPr lang="en-AU" i="1" dirty="0" smtClean="0"/>
                  <a:t>A </a:t>
                </a:r>
                <a:r>
                  <a:rPr lang="en-AU" dirty="0" smtClean="0"/>
                  <a:t>derives B” or “B is derived from A”. e.g., </a:t>
                </a:r>
                <a:r>
                  <a:rPr lang="en-AU" i="1" dirty="0" smtClean="0"/>
                  <a:t>Models</a:t>
                </a:r>
                <a:r>
                  <a:rPr lang="en-AU" dirty="0" smtClean="0"/>
                  <a:t> are derived from </a:t>
                </a:r>
                <a:r>
                  <a:rPr lang="en-AU" i="1" dirty="0" smtClean="0"/>
                  <a:t>Paradigms.</a:t>
                </a:r>
                <a:endParaRPr lang="en-AU" dirty="0"/>
              </a:p>
              <a:p>
                <a:pPr marL="285750" indent="-285750">
                  <a:buFont typeface="Arial" panose="020B0604020202020204" pitchFamily="34" charset="0"/>
                  <a:buChar char="•"/>
                </a:pPr>
                <a:r>
                  <a:rPr lang="en-AU" i="1" dirty="0" smtClean="0"/>
                  <a:t>Plans </a:t>
                </a:r>
                <a:r>
                  <a:rPr lang="en-AU" dirty="0" smtClean="0"/>
                  <a:t>requires </a:t>
                </a:r>
                <a:r>
                  <a:rPr lang="en-AU" i="1" dirty="0" smtClean="0"/>
                  <a:t>Estimates </a:t>
                </a:r>
                <a:r>
                  <a:rPr lang="en-AU" dirty="0" smtClean="0"/>
                  <a:t>(e.g., estimates on the budget). It is impossible to get </a:t>
                </a:r>
                <a:r>
                  <a:rPr lang="en-AU" i="1" dirty="0" smtClean="0"/>
                  <a:t>Estimates </a:t>
                </a:r>
                <a:r>
                  <a:rPr lang="en-AU" dirty="0" smtClean="0"/>
                  <a:t>unless you have </a:t>
                </a:r>
                <a:r>
                  <a:rPr lang="en-AU" i="1" dirty="0" smtClean="0"/>
                  <a:t>Methodologies.</a:t>
                </a:r>
              </a:p>
              <a:p>
                <a:pPr marL="285750" indent="-285750">
                  <a:buFont typeface="Arial" panose="020B0604020202020204" pitchFamily="34" charset="0"/>
                  <a:buChar char="•"/>
                </a:pPr>
                <a:r>
                  <a:rPr lang="en-AU" dirty="0" smtClean="0"/>
                  <a:t>Certain organizations have ethos &amp; this would reflect in their </a:t>
                </a:r>
                <a:r>
                  <a:rPr lang="en-AU" i="1" dirty="0" smtClean="0"/>
                  <a:t>Methodologies.</a:t>
                </a:r>
                <a:endParaRPr lang="en-AU" i="1" dirty="0"/>
              </a:p>
            </p:txBody>
          </p:sp>
        </mc:Choice>
        <mc:Fallback>
          <p:sp>
            <p:nvSpPr>
              <p:cNvPr id="32" name="TextBox 31"/>
              <p:cNvSpPr txBox="1">
                <a:spLocks noRot="1" noChangeAspect="1" noMove="1" noResize="1" noEditPoints="1" noAdjustHandles="1" noChangeArrowheads="1" noChangeShapeType="1" noTextEdit="1"/>
              </p:cNvSpPr>
              <p:nvPr/>
            </p:nvSpPr>
            <p:spPr>
              <a:xfrm>
                <a:off x="95245" y="3579128"/>
                <a:ext cx="3795995" cy="3139321"/>
              </a:xfrm>
              <a:prstGeom prst="rect">
                <a:avLst/>
              </a:prstGeom>
              <a:blipFill rotWithShape="0">
                <a:blip r:embed="rId3"/>
                <a:stretch>
                  <a:fillRect l="-1125" t="-971" r="-2090" b="-2136"/>
                </a:stretch>
              </a:blipFill>
            </p:spPr>
            <p:txBody>
              <a:bodyPr/>
              <a:lstStyle/>
              <a:p>
                <a:r>
                  <a:rPr lang="en-AU">
                    <a:noFill/>
                  </a:rPr>
                  <a:t> </a:t>
                </a:r>
              </a:p>
            </p:txBody>
          </p:sp>
        </mc:Fallback>
      </mc:AlternateContent>
    </p:spTree>
    <p:extLst>
      <p:ext uri="{BB962C8B-B14F-4D97-AF65-F5344CB8AC3E}">
        <p14:creationId xmlns:p14="http://schemas.microsoft.com/office/powerpoint/2010/main" val="41249000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458" y="107576"/>
            <a:ext cx="8519005" cy="644924"/>
          </a:xfrm>
        </p:spPr>
        <p:txBody>
          <a:bodyPr/>
          <a:lstStyle/>
          <a:p>
            <a:r>
              <a:rPr lang="en-AU" sz="3200" dirty="0" smtClean="0"/>
              <a:t>The 12 Activities in every software project</a:t>
            </a:r>
            <a:endParaRPr lang="en-AU" sz="3200" dirty="0"/>
          </a:p>
        </p:txBody>
      </p:sp>
      <p:sp>
        <p:nvSpPr>
          <p:cNvPr id="4" name="Slide Number Placeholder 3"/>
          <p:cNvSpPr>
            <a:spLocks noGrp="1"/>
          </p:cNvSpPr>
          <p:nvPr>
            <p:ph type="sldNum" sz="quarter" idx="12"/>
          </p:nvPr>
        </p:nvSpPr>
        <p:spPr/>
        <p:txBody>
          <a:bodyPr/>
          <a:lstStyle/>
          <a:p>
            <a:fld id="{7F5CE407-6216-4202-80E4-A30DC2F709B2}" type="slidenum">
              <a:rPr lang="en-US" smtClean="0"/>
              <a:t>4</a:t>
            </a:fld>
            <a:endParaRPr lang="en-US"/>
          </a:p>
        </p:txBody>
      </p:sp>
      <p:sp>
        <p:nvSpPr>
          <p:cNvPr id="7" name="TextBox 6"/>
          <p:cNvSpPr txBox="1"/>
          <p:nvPr/>
        </p:nvSpPr>
        <p:spPr>
          <a:xfrm>
            <a:off x="271226" y="786957"/>
            <a:ext cx="1515158" cy="830997"/>
          </a:xfrm>
          <a:prstGeom prst="rect">
            <a:avLst/>
          </a:prstGeom>
          <a:solidFill>
            <a:schemeClr val="accent4">
              <a:lumMod val="20000"/>
              <a:lumOff val="80000"/>
            </a:schemeClr>
          </a:solidFill>
          <a:ln>
            <a:solidFill>
              <a:schemeClr val="tx1"/>
            </a:solidFill>
          </a:ln>
        </p:spPr>
        <p:txBody>
          <a:bodyPr wrap="none" rtlCol="0">
            <a:spAutoFit/>
          </a:bodyPr>
          <a:lstStyle/>
          <a:p>
            <a:pPr algn="ctr"/>
            <a:r>
              <a:rPr lang="en-AU" sz="1600" dirty="0" smtClean="0"/>
              <a:t>F</a:t>
            </a:r>
          </a:p>
          <a:p>
            <a:pPr algn="ctr"/>
            <a:r>
              <a:rPr lang="en-AU" sz="1600" dirty="0" smtClean="0"/>
              <a:t>Feasibility and</a:t>
            </a:r>
          </a:p>
          <a:p>
            <a:pPr algn="ctr"/>
            <a:r>
              <a:rPr lang="en-AU" sz="1600" dirty="0" smtClean="0"/>
              <a:t>Initial Planning</a:t>
            </a:r>
            <a:endParaRPr lang="en-AU" sz="1600" dirty="0"/>
          </a:p>
        </p:txBody>
      </p:sp>
      <p:sp>
        <p:nvSpPr>
          <p:cNvPr id="8" name="TextBox 7"/>
          <p:cNvSpPr txBox="1"/>
          <p:nvPr/>
        </p:nvSpPr>
        <p:spPr>
          <a:xfrm>
            <a:off x="959427" y="2041936"/>
            <a:ext cx="1460656" cy="830997"/>
          </a:xfrm>
          <a:prstGeom prst="rect">
            <a:avLst/>
          </a:prstGeom>
          <a:solidFill>
            <a:schemeClr val="accent4">
              <a:lumMod val="20000"/>
              <a:lumOff val="80000"/>
            </a:schemeClr>
          </a:solidFill>
          <a:ln>
            <a:solidFill>
              <a:schemeClr val="tx1"/>
            </a:solidFill>
          </a:ln>
        </p:spPr>
        <p:txBody>
          <a:bodyPr wrap="none" rtlCol="0">
            <a:spAutoFit/>
          </a:bodyPr>
          <a:lstStyle/>
          <a:p>
            <a:pPr algn="ctr"/>
            <a:r>
              <a:rPr lang="en-AU" sz="1600" dirty="0" smtClean="0"/>
              <a:t>A</a:t>
            </a:r>
          </a:p>
          <a:p>
            <a:pPr algn="ctr"/>
            <a:r>
              <a:rPr lang="en-AU" sz="1600" dirty="0" smtClean="0"/>
              <a:t>Analysis of</a:t>
            </a:r>
          </a:p>
          <a:p>
            <a:pPr algn="ctr"/>
            <a:r>
              <a:rPr lang="en-AU" sz="1600" dirty="0" smtClean="0"/>
              <a:t>Requirements</a:t>
            </a:r>
            <a:endParaRPr lang="en-AU" sz="1600" dirty="0"/>
          </a:p>
        </p:txBody>
      </p:sp>
      <p:sp>
        <p:nvSpPr>
          <p:cNvPr id="9" name="TextBox 8"/>
          <p:cNvSpPr txBox="1"/>
          <p:nvPr/>
        </p:nvSpPr>
        <p:spPr>
          <a:xfrm>
            <a:off x="2812171" y="2053080"/>
            <a:ext cx="1515158" cy="830997"/>
          </a:xfrm>
          <a:prstGeom prst="rect">
            <a:avLst/>
          </a:prstGeom>
          <a:solidFill>
            <a:schemeClr val="accent4">
              <a:lumMod val="20000"/>
              <a:lumOff val="80000"/>
            </a:schemeClr>
          </a:solidFill>
          <a:ln>
            <a:solidFill>
              <a:schemeClr val="tx1"/>
            </a:solidFill>
          </a:ln>
        </p:spPr>
        <p:txBody>
          <a:bodyPr wrap="none" rtlCol="0">
            <a:spAutoFit/>
          </a:bodyPr>
          <a:lstStyle/>
          <a:p>
            <a:pPr algn="ctr"/>
            <a:r>
              <a:rPr lang="en-AU" sz="1600" dirty="0" smtClean="0"/>
              <a:t>E</a:t>
            </a:r>
          </a:p>
          <a:p>
            <a:pPr algn="ctr"/>
            <a:r>
              <a:rPr lang="en-AU" sz="1600" dirty="0" smtClean="0"/>
              <a:t>Education and</a:t>
            </a:r>
          </a:p>
          <a:p>
            <a:pPr algn="ctr"/>
            <a:r>
              <a:rPr lang="en-AU" sz="1600" dirty="0" smtClean="0"/>
              <a:t>Tool Assembly</a:t>
            </a:r>
            <a:endParaRPr lang="en-AU" sz="1600" dirty="0"/>
          </a:p>
        </p:txBody>
      </p:sp>
      <p:sp>
        <p:nvSpPr>
          <p:cNvPr id="10" name="TextBox 9"/>
          <p:cNvSpPr txBox="1"/>
          <p:nvPr/>
        </p:nvSpPr>
        <p:spPr>
          <a:xfrm>
            <a:off x="4719417" y="2089064"/>
            <a:ext cx="1402820" cy="584775"/>
          </a:xfrm>
          <a:prstGeom prst="rect">
            <a:avLst/>
          </a:prstGeom>
          <a:solidFill>
            <a:schemeClr val="accent4">
              <a:lumMod val="20000"/>
              <a:lumOff val="80000"/>
            </a:schemeClr>
          </a:solidFill>
          <a:ln>
            <a:solidFill>
              <a:schemeClr val="tx1"/>
            </a:solidFill>
          </a:ln>
        </p:spPr>
        <p:txBody>
          <a:bodyPr wrap="none" rtlCol="0">
            <a:spAutoFit/>
          </a:bodyPr>
          <a:lstStyle/>
          <a:p>
            <a:pPr algn="ctr"/>
            <a:r>
              <a:rPr lang="en-AU" sz="1600" dirty="0" smtClean="0"/>
              <a:t>U</a:t>
            </a:r>
          </a:p>
          <a:p>
            <a:pPr algn="ctr"/>
            <a:r>
              <a:rPr lang="en-AU" sz="1600" dirty="0" smtClean="0"/>
              <a:t>User Training</a:t>
            </a:r>
            <a:endParaRPr lang="en-AU" sz="1600" dirty="0"/>
          </a:p>
        </p:txBody>
      </p:sp>
      <p:sp>
        <p:nvSpPr>
          <p:cNvPr id="11" name="TextBox 10"/>
          <p:cNvSpPr txBox="1"/>
          <p:nvPr/>
        </p:nvSpPr>
        <p:spPr>
          <a:xfrm>
            <a:off x="1508609" y="3293966"/>
            <a:ext cx="1303562" cy="830997"/>
          </a:xfrm>
          <a:prstGeom prst="rect">
            <a:avLst/>
          </a:prstGeom>
          <a:solidFill>
            <a:schemeClr val="accent4">
              <a:lumMod val="20000"/>
              <a:lumOff val="80000"/>
            </a:schemeClr>
          </a:solidFill>
          <a:ln>
            <a:solidFill>
              <a:schemeClr val="tx1"/>
            </a:solidFill>
          </a:ln>
        </p:spPr>
        <p:txBody>
          <a:bodyPr wrap="none" rtlCol="0">
            <a:spAutoFit/>
          </a:bodyPr>
          <a:lstStyle/>
          <a:p>
            <a:pPr algn="ctr"/>
            <a:r>
              <a:rPr lang="en-AU" sz="1600" dirty="0" smtClean="0"/>
              <a:t>D</a:t>
            </a:r>
          </a:p>
          <a:p>
            <a:pPr algn="ctr"/>
            <a:r>
              <a:rPr lang="en-AU" sz="1600" dirty="0" smtClean="0"/>
              <a:t>Design</a:t>
            </a:r>
          </a:p>
          <a:p>
            <a:pPr algn="ctr"/>
            <a:r>
              <a:rPr lang="en-AU" sz="1600" dirty="0" smtClean="0"/>
              <a:t>  (Detailed)  </a:t>
            </a:r>
            <a:endParaRPr lang="en-AU" sz="1600" dirty="0"/>
          </a:p>
        </p:txBody>
      </p:sp>
      <p:sp>
        <p:nvSpPr>
          <p:cNvPr id="12" name="TextBox 11"/>
          <p:cNvSpPr txBox="1"/>
          <p:nvPr/>
        </p:nvSpPr>
        <p:spPr>
          <a:xfrm>
            <a:off x="3314209" y="3310134"/>
            <a:ext cx="1880643" cy="830997"/>
          </a:xfrm>
          <a:prstGeom prst="rect">
            <a:avLst/>
          </a:prstGeom>
          <a:solidFill>
            <a:schemeClr val="accent4">
              <a:lumMod val="20000"/>
              <a:lumOff val="80000"/>
            </a:schemeClr>
          </a:solidFill>
          <a:ln>
            <a:solidFill>
              <a:schemeClr val="tx1"/>
            </a:solidFill>
          </a:ln>
        </p:spPr>
        <p:txBody>
          <a:bodyPr wrap="none" rtlCol="0">
            <a:spAutoFit/>
          </a:bodyPr>
          <a:lstStyle/>
          <a:p>
            <a:pPr algn="ctr"/>
            <a:r>
              <a:rPr lang="en-AU" sz="1600" dirty="0" smtClean="0"/>
              <a:t>C</a:t>
            </a:r>
          </a:p>
          <a:p>
            <a:pPr algn="ctr"/>
            <a:r>
              <a:rPr lang="en-AU" sz="1600" dirty="0" smtClean="0"/>
              <a:t>Code and Test</a:t>
            </a:r>
          </a:p>
          <a:p>
            <a:pPr algn="ctr"/>
            <a:r>
              <a:rPr lang="en-AU" sz="1600" dirty="0" smtClean="0"/>
              <a:t>Individual Modules</a:t>
            </a:r>
            <a:endParaRPr lang="en-AU" sz="1600" dirty="0"/>
          </a:p>
        </p:txBody>
      </p:sp>
      <p:sp>
        <p:nvSpPr>
          <p:cNvPr id="13" name="TextBox 12"/>
          <p:cNvSpPr txBox="1"/>
          <p:nvPr/>
        </p:nvSpPr>
        <p:spPr>
          <a:xfrm>
            <a:off x="6805912" y="2648415"/>
            <a:ext cx="1587294" cy="1077218"/>
          </a:xfrm>
          <a:prstGeom prst="rect">
            <a:avLst/>
          </a:prstGeom>
          <a:solidFill>
            <a:schemeClr val="accent4">
              <a:lumMod val="20000"/>
              <a:lumOff val="80000"/>
            </a:schemeClr>
          </a:solidFill>
          <a:ln>
            <a:solidFill>
              <a:schemeClr val="tx1"/>
            </a:solidFill>
          </a:ln>
        </p:spPr>
        <p:txBody>
          <a:bodyPr wrap="none" rtlCol="0">
            <a:spAutoFit/>
          </a:bodyPr>
          <a:lstStyle/>
          <a:p>
            <a:pPr algn="ctr"/>
            <a:r>
              <a:rPr lang="en-AU" sz="1600" dirty="0" smtClean="0"/>
              <a:t>I</a:t>
            </a:r>
          </a:p>
          <a:p>
            <a:pPr algn="ctr"/>
            <a:r>
              <a:rPr lang="en-AU" sz="1600" dirty="0" smtClean="0"/>
              <a:t>Integration of</a:t>
            </a:r>
          </a:p>
          <a:p>
            <a:pPr algn="ctr"/>
            <a:r>
              <a:rPr lang="en-AU" sz="1600" dirty="0" smtClean="0"/>
              <a:t>Modules and</a:t>
            </a:r>
          </a:p>
          <a:p>
            <a:pPr algn="ctr"/>
            <a:r>
              <a:rPr lang="en-AU" sz="1600" dirty="0" smtClean="0"/>
              <a:t>Implementation</a:t>
            </a:r>
            <a:endParaRPr lang="en-AU" sz="1600" dirty="0"/>
          </a:p>
        </p:txBody>
      </p:sp>
      <p:sp>
        <p:nvSpPr>
          <p:cNvPr id="14" name="TextBox 13"/>
          <p:cNvSpPr txBox="1"/>
          <p:nvPr/>
        </p:nvSpPr>
        <p:spPr>
          <a:xfrm>
            <a:off x="1418536" y="4545996"/>
            <a:ext cx="1826141" cy="1077218"/>
          </a:xfrm>
          <a:prstGeom prst="rect">
            <a:avLst/>
          </a:prstGeom>
          <a:solidFill>
            <a:schemeClr val="accent4">
              <a:lumMod val="20000"/>
              <a:lumOff val="80000"/>
            </a:schemeClr>
          </a:solidFill>
          <a:ln>
            <a:solidFill>
              <a:schemeClr val="tx1"/>
            </a:solidFill>
          </a:ln>
        </p:spPr>
        <p:txBody>
          <a:bodyPr wrap="none" rtlCol="0">
            <a:spAutoFit/>
          </a:bodyPr>
          <a:lstStyle/>
          <a:p>
            <a:pPr algn="ctr"/>
            <a:r>
              <a:rPr lang="en-AU" sz="1600" dirty="0" smtClean="0"/>
              <a:t>M</a:t>
            </a:r>
          </a:p>
          <a:p>
            <a:pPr algn="ctr"/>
            <a:r>
              <a:rPr lang="en-AU" sz="1600" dirty="0" smtClean="0"/>
              <a:t>Manuals and First</a:t>
            </a:r>
          </a:p>
          <a:p>
            <a:pPr algn="ctr"/>
            <a:r>
              <a:rPr lang="en-AU" sz="1600" dirty="0" smtClean="0"/>
              <a:t>Prototype with</a:t>
            </a:r>
          </a:p>
          <a:p>
            <a:pPr algn="ctr"/>
            <a:r>
              <a:rPr lang="en-AU" sz="1600" dirty="0" smtClean="0"/>
              <a:t>Screen </a:t>
            </a:r>
            <a:r>
              <a:rPr lang="en-AU" sz="1600" dirty="0" err="1" smtClean="0"/>
              <a:t>Mockups</a:t>
            </a:r>
            <a:endParaRPr lang="en-AU" sz="1600" dirty="0"/>
          </a:p>
        </p:txBody>
      </p:sp>
      <p:sp>
        <p:nvSpPr>
          <p:cNvPr id="15" name="TextBox 14"/>
          <p:cNvSpPr txBox="1"/>
          <p:nvPr/>
        </p:nvSpPr>
        <p:spPr>
          <a:xfrm>
            <a:off x="3963149" y="4567188"/>
            <a:ext cx="1790876" cy="830997"/>
          </a:xfrm>
          <a:prstGeom prst="rect">
            <a:avLst/>
          </a:prstGeom>
          <a:solidFill>
            <a:schemeClr val="accent4">
              <a:lumMod val="20000"/>
              <a:lumOff val="80000"/>
            </a:schemeClr>
          </a:solidFill>
          <a:ln>
            <a:solidFill>
              <a:schemeClr val="tx1"/>
            </a:solidFill>
          </a:ln>
        </p:spPr>
        <p:txBody>
          <a:bodyPr wrap="none" rtlCol="0">
            <a:spAutoFit/>
          </a:bodyPr>
          <a:lstStyle/>
          <a:p>
            <a:pPr algn="ctr"/>
            <a:r>
              <a:rPr lang="en-AU" sz="1600" dirty="0" smtClean="0"/>
              <a:t>T</a:t>
            </a:r>
          </a:p>
          <a:p>
            <a:pPr algn="ctr"/>
            <a:r>
              <a:rPr lang="en-AU" sz="1600" dirty="0" smtClean="0"/>
              <a:t>Testing to</a:t>
            </a:r>
          </a:p>
          <a:p>
            <a:pPr algn="ctr"/>
            <a:r>
              <a:rPr lang="en-AU" sz="1600" dirty="0" smtClean="0"/>
              <a:t>Appropriate Level</a:t>
            </a:r>
            <a:endParaRPr lang="en-AU" sz="1600" dirty="0"/>
          </a:p>
        </p:txBody>
      </p:sp>
      <p:sp>
        <p:nvSpPr>
          <p:cNvPr id="16" name="TextBox 15"/>
          <p:cNvSpPr txBox="1"/>
          <p:nvPr/>
        </p:nvSpPr>
        <p:spPr>
          <a:xfrm>
            <a:off x="4278059" y="5846014"/>
            <a:ext cx="1234633" cy="830997"/>
          </a:xfrm>
          <a:prstGeom prst="rect">
            <a:avLst/>
          </a:prstGeom>
          <a:solidFill>
            <a:schemeClr val="accent4">
              <a:lumMod val="20000"/>
              <a:lumOff val="80000"/>
            </a:schemeClr>
          </a:solidFill>
          <a:ln>
            <a:solidFill>
              <a:schemeClr val="tx1"/>
            </a:solidFill>
          </a:ln>
        </p:spPr>
        <p:txBody>
          <a:bodyPr wrap="none" rtlCol="0">
            <a:spAutoFit/>
          </a:bodyPr>
          <a:lstStyle/>
          <a:p>
            <a:pPr algn="ctr"/>
            <a:r>
              <a:rPr lang="en-AU" sz="1600" dirty="0" smtClean="0"/>
              <a:t>P</a:t>
            </a:r>
          </a:p>
          <a:p>
            <a:pPr algn="ctr"/>
            <a:r>
              <a:rPr lang="en-AU" sz="1600" dirty="0" smtClean="0"/>
              <a:t> Promotion </a:t>
            </a:r>
          </a:p>
          <a:p>
            <a:pPr algn="ctr"/>
            <a:r>
              <a:rPr lang="en-AU" sz="1600" dirty="0"/>
              <a:t>o</a:t>
            </a:r>
            <a:r>
              <a:rPr lang="en-AU" sz="1600" dirty="0" smtClean="0"/>
              <a:t>f Product</a:t>
            </a:r>
            <a:endParaRPr lang="en-AU" sz="1600" dirty="0"/>
          </a:p>
        </p:txBody>
      </p:sp>
      <p:sp>
        <p:nvSpPr>
          <p:cNvPr id="17" name="TextBox 16"/>
          <p:cNvSpPr txBox="1"/>
          <p:nvPr/>
        </p:nvSpPr>
        <p:spPr>
          <a:xfrm>
            <a:off x="7102468" y="4229105"/>
            <a:ext cx="1290738" cy="1077218"/>
          </a:xfrm>
          <a:prstGeom prst="rect">
            <a:avLst/>
          </a:prstGeom>
          <a:solidFill>
            <a:schemeClr val="accent4">
              <a:lumMod val="20000"/>
              <a:lumOff val="80000"/>
            </a:schemeClr>
          </a:solidFill>
          <a:ln>
            <a:solidFill>
              <a:schemeClr val="tx1"/>
            </a:solidFill>
          </a:ln>
        </p:spPr>
        <p:txBody>
          <a:bodyPr wrap="none" rtlCol="0">
            <a:spAutoFit/>
          </a:bodyPr>
          <a:lstStyle/>
          <a:p>
            <a:pPr algn="ctr"/>
            <a:r>
              <a:rPr lang="en-AU" sz="1600" dirty="0" smtClean="0"/>
              <a:t>S</a:t>
            </a:r>
          </a:p>
          <a:p>
            <a:pPr algn="ctr"/>
            <a:r>
              <a:rPr lang="en-AU" sz="1600" dirty="0" smtClean="0"/>
              <a:t>Support for</a:t>
            </a:r>
          </a:p>
          <a:p>
            <a:pPr algn="ctr"/>
            <a:r>
              <a:rPr lang="en-AU" sz="1600" dirty="0" smtClean="0"/>
              <a:t>Customer in</a:t>
            </a:r>
          </a:p>
          <a:p>
            <a:pPr algn="ctr"/>
            <a:r>
              <a:rPr lang="en-AU" sz="1600" dirty="0" smtClean="0"/>
              <a:t>Initial Use</a:t>
            </a:r>
            <a:endParaRPr lang="en-AU" sz="1600" dirty="0"/>
          </a:p>
        </p:txBody>
      </p:sp>
      <p:sp>
        <p:nvSpPr>
          <p:cNvPr id="19" name="TextBox 18"/>
          <p:cNvSpPr txBox="1"/>
          <p:nvPr/>
        </p:nvSpPr>
        <p:spPr>
          <a:xfrm>
            <a:off x="7094944" y="5797344"/>
            <a:ext cx="1896673" cy="830997"/>
          </a:xfrm>
          <a:prstGeom prst="rect">
            <a:avLst/>
          </a:prstGeom>
          <a:solidFill>
            <a:schemeClr val="accent4">
              <a:lumMod val="20000"/>
              <a:lumOff val="80000"/>
            </a:schemeClr>
          </a:solidFill>
          <a:ln>
            <a:solidFill>
              <a:schemeClr val="tx1"/>
            </a:solidFill>
          </a:ln>
        </p:spPr>
        <p:txBody>
          <a:bodyPr wrap="none" rtlCol="0">
            <a:spAutoFit/>
          </a:bodyPr>
          <a:lstStyle/>
          <a:p>
            <a:pPr algn="ctr"/>
            <a:r>
              <a:rPr lang="en-AU" sz="1600" dirty="0" smtClean="0"/>
              <a:t>R</a:t>
            </a:r>
          </a:p>
          <a:p>
            <a:pPr algn="ctr"/>
            <a:r>
              <a:rPr lang="en-AU" sz="1600" dirty="0" smtClean="0"/>
              <a:t> Review after short</a:t>
            </a:r>
          </a:p>
          <a:p>
            <a:pPr algn="ctr"/>
            <a:r>
              <a:rPr lang="en-AU" sz="1600" dirty="0" smtClean="0"/>
              <a:t>Period of Use</a:t>
            </a:r>
            <a:endParaRPr lang="en-AU" sz="1600" dirty="0"/>
          </a:p>
        </p:txBody>
      </p:sp>
      <p:cxnSp>
        <p:nvCxnSpPr>
          <p:cNvPr id="21" name="Straight Arrow Connector 20"/>
          <p:cNvCxnSpPr>
            <a:stCxn id="7" idx="2"/>
            <a:endCxn id="8" idx="0"/>
          </p:cNvCxnSpPr>
          <p:nvPr/>
        </p:nvCxnSpPr>
        <p:spPr>
          <a:xfrm>
            <a:off x="1028805" y="1617954"/>
            <a:ext cx="660950" cy="423982"/>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a:stCxn id="8" idx="2"/>
          </p:cNvCxnSpPr>
          <p:nvPr/>
        </p:nvCxnSpPr>
        <p:spPr>
          <a:xfrm>
            <a:off x="1689755" y="2872933"/>
            <a:ext cx="261875" cy="406940"/>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V="1">
            <a:off x="2485189" y="2907390"/>
            <a:ext cx="759488" cy="372483"/>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2" idx="0"/>
          </p:cNvCxnSpPr>
          <p:nvPr/>
        </p:nvCxnSpPr>
        <p:spPr>
          <a:xfrm>
            <a:off x="3963149" y="2897208"/>
            <a:ext cx="291382" cy="412926"/>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endCxn id="10" idx="2"/>
          </p:cNvCxnSpPr>
          <p:nvPr/>
        </p:nvCxnSpPr>
        <p:spPr>
          <a:xfrm flipV="1">
            <a:off x="4523960" y="2673839"/>
            <a:ext cx="896867" cy="636295"/>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endCxn id="13" idx="1"/>
          </p:cNvCxnSpPr>
          <p:nvPr/>
        </p:nvCxnSpPr>
        <p:spPr>
          <a:xfrm>
            <a:off x="5754025" y="2673839"/>
            <a:ext cx="1051887" cy="513185"/>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a:off x="1820692" y="4124963"/>
            <a:ext cx="325769" cy="442225"/>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p:nvPr/>
        </p:nvCxnSpPr>
        <p:spPr>
          <a:xfrm flipV="1">
            <a:off x="2864933" y="4139056"/>
            <a:ext cx="800381" cy="428132"/>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a:endCxn id="15" idx="0"/>
          </p:cNvCxnSpPr>
          <p:nvPr/>
        </p:nvCxnSpPr>
        <p:spPr>
          <a:xfrm>
            <a:off x="4383786" y="4162369"/>
            <a:ext cx="474801" cy="404819"/>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42" name="Straight Arrow Connector 41"/>
          <p:cNvCxnSpPr/>
          <p:nvPr/>
        </p:nvCxnSpPr>
        <p:spPr>
          <a:xfrm flipV="1">
            <a:off x="5595582" y="3523223"/>
            <a:ext cx="1210330" cy="1030834"/>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a:stCxn id="14" idx="3"/>
            <a:endCxn id="16" idx="1"/>
          </p:cNvCxnSpPr>
          <p:nvPr/>
        </p:nvCxnSpPr>
        <p:spPr>
          <a:xfrm>
            <a:off x="3244677" y="5084605"/>
            <a:ext cx="1033382" cy="1176908"/>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a:stCxn id="16" idx="3"/>
          </p:cNvCxnSpPr>
          <p:nvPr/>
        </p:nvCxnSpPr>
        <p:spPr>
          <a:xfrm flipV="1">
            <a:off x="5512692" y="3771799"/>
            <a:ext cx="1750862" cy="2489714"/>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48" name="Straight Arrow Connector 47"/>
          <p:cNvCxnSpPr/>
          <p:nvPr/>
        </p:nvCxnSpPr>
        <p:spPr>
          <a:xfrm>
            <a:off x="7897906" y="3709464"/>
            <a:ext cx="290751" cy="519641"/>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a:stCxn id="17" idx="2"/>
          </p:cNvCxnSpPr>
          <p:nvPr/>
        </p:nvCxnSpPr>
        <p:spPr>
          <a:xfrm>
            <a:off x="7747837" y="5306323"/>
            <a:ext cx="188375" cy="499322"/>
          </a:xfrm>
          <a:prstGeom prst="straightConnector1">
            <a:avLst/>
          </a:prstGeom>
          <a:ln cmpd="sng">
            <a:tailEnd type="triangle"/>
          </a:ln>
        </p:spPr>
        <p:style>
          <a:lnRef idx="2">
            <a:schemeClr val="accent1"/>
          </a:lnRef>
          <a:fillRef idx="0">
            <a:schemeClr val="accent1"/>
          </a:fillRef>
          <a:effectRef idx="1">
            <a:schemeClr val="accent1"/>
          </a:effectRef>
          <a:fontRef idx="minor">
            <a:schemeClr val="tx1"/>
          </a:fontRef>
        </p:style>
      </p:cxnSp>
      <p:sp>
        <p:nvSpPr>
          <p:cNvPr id="53" name="TextBox 52"/>
          <p:cNvSpPr txBox="1"/>
          <p:nvPr/>
        </p:nvSpPr>
        <p:spPr>
          <a:xfrm>
            <a:off x="89581" y="5855199"/>
            <a:ext cx="3425040" cy="369332"/>
          </a:xfrm>
          <a:prstGeom prst="rect">
            <a:avLst/>
          </a:prstGeom>
          <a:noFill/>
        </p:spPr>
        <p:txBody>
          <a:bodyPr wrap="none" rtlCol="0">
            <a:spAutoFit/>
          </a:bodyPr>
          <a:lstStyle/>
          <a:p>
            <a:r>
              <a:rPr lang="en-AU" dirty="0" smtClean="0"/>
              <a:t>T. </a:t>
            </a:r>
            <a:r>
              <a:rPr lang="en-AU" dirty="0" err="1" smtClean="0"/>
              <a:t>Woodnings</a:t>
            </a:r>
            <a:r>
              <a:rPr lang="en-AU" dirty="0" smtClean="0"/>
              <a:t> – 1 October 1988</a:t>
            </a:r>
            <a:endParaRPr lang="en-AU" dirty="0"/>
          </a:p>
        </p:txBody>
      </p:sp>
      <p:sp>
        <p:nvSpPr>
          <p:cNvPr id="3" name="Footer Placeholder 2"/>
          <p:cNvSpPr>
            <a:spLocks noGrp="1"/>
          </p:cNvSpPr>
          <p:nvPr>
            <p:ph type="ftr" sz="quarter" idx="11"/>
          </p:nvPr>
        </p:nvSpPr>
        <p:spPr/>
        <p:txBody>
          <a:bodyPr/>
          <a:lstStyle/>
          <a:p>
            <a:r>
              <a:rPr lang="en-US" smtClean="0"/>
              <a:t>UWA, School of CSSE</a:t>
            </a:r>
            <a:endParaRPr lang="en-US"/>
          </a:p>
        </p:txBody>
      </p:sp>
    </p:spTree>
    <p:extLst>
      <p:ext uri="{BB962C8B-B14F-4D97-AF65-F5344CB8AC3E}">
        <p14:creationId xmlns:p14="http://schemas.microsoft.com/office/powerpoint/2010/main" val="2285404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Waterfall or phased model</a:t>
            </a:r>
            <a:endParaRPr lang="en-AU"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96278" y="1020836"/>
            <a:ext cx="7447722" cy="5554614"/>
          </a:xfrm>
        </p:spPr>
      </p:pic>
      <p:sp>
        <p:nvSpPr>
          <p:cNvPr id="4" name="Slide Number Placeholder 3"/>
          <p:cNvSpPr>
            <a:spLocks noGrp="1"/>
          </p:cNvSpPr>
          <p:nvPr>
            <p:ph type="sldNum" sz="quarter" idx="12"/>
          </p:nvPr>
        </p:nvSpPr>
        <p:spPr/>
        <p:txBody>
          <a:bodyPr/>
          <a:lstStyle/>
          <a:p>
            <a:fld id="{7F5CE407-6216-4202-80E4-A30DC2F709B2}" type="slidenum">
              <a:rPr lang="en-US" smtClean="0"/>
              <a:t>5</a:t>
            </a:fld>
            <a:endParaRPr lang="en-US"/>
          </a:p>
        </p:txBody>
      </p:sp>
      <p:sp>
        <p:nvSpPr>
          <p:cNvPr id="6" name="TextBox 5"/>
          <p:cNvSpPr txBox="1"/>
          <p:nvPr/>
        </p:nvSpPr>
        <p:spPr>
          <a:xfrm>
            <a:off x="264458" y="3712191"/>
            <a:ext cx="4307542" cy="2246769"/>
          </a:xfrm>
          <a:prstGeom prst="rect">
            <a:avLst/>
          </a:prstGeom>
          <a:noFill/>
        </p:spPr>
        <p:txBody>
          <a:bodyPr wrap="square" rtlCol="0">
            <a:spAutoFit/>
          </a:bodyPr>
          <a:lstStyle/>
          <a:p>
            <a:r>
              <a:rPr lang="en-AU" sz="2800" b="1" dirty="0" smtClean="0"/>
              <a:t>Question: </a:t>
            </a:r>
            <a:r>
              <a:rPr lang="en-AU" sz="2800" dirty="0" smtClean="0"/>
              <a:t>Can you think of any suitable </a:t>
            </a:r>
            <a:r>
              <a:rPr lang="en-AU" sz="2800" i="1" dirty="0" smtClean="0"/>
              <a:t>entry </a:t>
            </a:r>
            <a:r>
              <a:rPr lang="en-AU" sz="2800" dirty="0" smtClean="0"/>
              <a:t>and </a:t>
            </a:r>
            <a:r>
              <a:rPr lang="en-AU" sz="2800" i="1" dirty="0" smtClean="0"/>
              <a:t>exit criteria </a:t>
            </a:r>
            <a:r>
              <a:rPr lang="en-AU" sz="2800" dirty="0" smtClean="0"/>
              <a:t>for each phase of the waterfall model?</a:t>
            </a:r>
            <a:endParaRPr lang="en-AU" sz="2800" dirty="0"/>
          </a:p>
        </p:txBody>
      </p:sp>
      <p:sp>
        <p:nvSpPr>
          <p:cNvPr id="3" name="Footer Placeholder 2"/>
          <p:cNvSpPr>
            <a:spLocks noGrp="1"/>
          </p:cNvSpPr>
          <p:nvPr>
            <p:ph type="ftr" sz="quarter" idx="11"/>
          </p:nvPr>
        </p:nvSpPr>
        <p:spPr/>
        <p:txBody>
          <a:bodyPr/>
          <a:lstStyle/>
          <a:p>
            <a:r>
              <a:rPr lang="en-US" smtClean="0"/>
              <a:t>UWA, School of CSSE</a:t>
            </a:r>
            <a:endParaRPr lang="en-US"/>
          </a:p>
        </p:txBody>
      </p:sp>
    </p:spTree>
    <p:extLst>
      <p:ext uri="{BB962C8B-B14F-4D97-AF65-F5344CB8AC3E}">
        <p14:creationId xmlns:p14="http://schemas.microsoft.com/office/powerpoint/2010/main" val="695733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Prototyping Paradigm</a:t>
            </a:r>
          </a:p>
        </p:txBody>
      </p:sp>
      <p:sp>
        <p:nvSpPr>
          <p:cNvPr id="4" name="Slide Number Placeholder 3"/>
          <p:cNvSpPr>
            <a:spLocks noGrp="1"/>
          </p:cNvSpPr>
          <p:nvPr>
            <p:ph type="sldNum" sz="quarter" idx="12"/>
          </p:nvPr>
        </p:nvSpPr>
        <p:spPr/>
        <p:txBody>
          <a:bodyPr/>
          <a:lstStyle/>
          <a:p>
            <a:fld id="{7F5CE407-6216-4202-80E4-A30DC2F709B2}" type="slidenum">
              <a:rPr lang="en-US" smtClean="0"/>
              <a:t>6</a:t>
            </a:fld>
            <a:endParaRPr lang="en-US"/>
          </a:p>
        </p:txBody>
      </p:sp>
      <p:pic>
        <p:nvPicPr>
          <p:cNvPr id="5" name="Picture 4"/>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077463" y="1934096"/>
            <a:ext cx="4912686" cy="3455076"/>
          </a:xfrm>
          <a:prstGeom prst="rect">
            <a:avLst/>
          </a:prstGeom>
        </p:spPr>
      </p:pic>
      <p:sp>
        <p:nvSpPr>
          <p:cNvPr id="3" name="Content Placeholder 2"/>
          <p:cNvSpPr>
            <a:spLocks noGrp="1"/>
          </p:cNvSpPr>
          <p:nvPr>
            <p:ph idx="1"/>
          </p:nvPr>
        </p:nvSpPr>
        <p:spPr>
          <a:xfrm>
            <a:off x="264458" y="1020836"/>
            <a:ext cx="4638845" cy="5254832"/>
          </a:xfrm>
        </p:spPr>
        <p:txBody>
          <a:bodyPr>
            <a:normAutofit/>
          </a:bodyPr>
          <a:lstStyle/>
          <a:p>
            <a:r>
              <a:rPr lang="en-AU" dirty="0" smtClean="0"/>
              <a:t>A prototype typically simulates only a few aspects of, and may be completely different from, the final product</a:t>
            </a:r>
          </a:p>
          <a:p>
            <a:r>
              <a:rPr lang="en-AU" dirty="0" smtClean="0"/>
              <a:t>In this paradigm, the emphasis is on creating prototypes to</a:t>
            </a:r>
          </a:p>
          <a:p>
            <a:pPr lvl="1"/>
            <a:r>
              <a:rPr lang="en-AU" dirty="0" smtClean="0"/>
              <a:t>get valuable feedback from the user </a:t>
            </a:r>
            <a:r>
              <a:rPr lang="en-AU" u="sng" dirty="0" smtClean="0"/>
              <a:t>earlier</a:t>
            </a:r>
            <a:r>
              <a:rPr lang="en-AU" dirty="0" smtClean="0"/>
              <a:t> in the project</a:t>
            </a:r>
          </a:p>
          <a:p>
            <a:pPr lvl="1"/>
            <a:r>
              <a:rPr lang="en-AU" dirty="0"/>
              <a:t>l</a:t>
            </a:r>
            <a:r>
              <a:rPr lang="en-AU" dirty="0" smtClean="0"/>
              <a:t>et the client compare if the software matches the specification</a:t>
            </a:r>
            <a:endParaRPr lang="en-AU" dirty="0"/>
          </a:p>
        </p:txBody>
      </p:sp>
      <p:sp>
        <p:nvSpPr>
          <p:cNvPr id="6" name="Footer Placeholder 5"/>
          <p:cNvSpPr>
            <a:spLocks noGrp="1"/>
          </p:cNvSpPr>
          <p:nvPr>
            <p:ph type="ftr" sz="quarter" idx="11"/>
          </p:nvPr>
        </p:nvSpPr>
        <p:spPr/>
        <p:txBody>
          <a:bodyPr/>
          <a:lstStyle/>
          <a:p>
            <a:r>
              <a:rPr lang="en-US" smtClean="0"/>
              <a:t>UWA, School of CSSE</a:t>
            </a:r>
            <a:endParaRPr lang="en-US"/>
          </a:p>
        </p:txBody>
      </p:sp>
    </p:spTree>
    <p:extLst>
      <p:ext uri="{BB962C8B-B14F-4D97-AF65-F5344CB8AC3E}">
        <p14:creationId xmlns:p14="http://schemas.microsoft.com/office/powerpoint/2010/main" val="21223646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456" y="39189"/>
            <a:ext cx="8519005" cy="913260"/>
          </a:xfrm>
        </p:spPr>
        <p:txBody>
          <a:bodyPr/>
          <a:lstStyle/>
          <a:p>
            <a:r>
              <a:rPr lang="en-AU" dirty="0" smtClean="0"/>
              <a:t>Spiral Model of the Software Process</a:t>
            </a:r>
            <a:endParaRPr lang="en-AU" dirty="0"/>
          </a:p>
        </p:txBody>
      </p:sp>
      <p:sp>
        <p:nvSpPr>
          <p:cNvPr id="4" name="Slide Number Placeholder 3"/>
          <p:cNvSpPr>
            <a:spLocks noGrp="1"/>
          </p:cNvSpPr>
          <p:nvPr>
            <p:ph type="sldNum" sz="quarter" idx="12"/>
          </p:nvPr>
        </p:nvSpPr>
        <p:spPr/>
        <p:txBody>
          <a:bodyPr/>
          <a:lstStyle/>
          <a:p>
            <a:fld id="{7F5CE407-6216-4202-80E4-A30DC2F709B2}" type="slidenum">
              <a:rPr lang="en-US" smtClean="0"/>
              <a:t>7</a:t>
            </a:fld>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7724" y="1391892"/>
            <a:ext cx="7228089" cy="5488830"/>
          </a:xfrm>
          <a:prstGeom prst="rect">
            <a:avLst/>
          </a:prstGeom>
        </p:spPr>
      </p:pic>
      <p:grpSp>
        <p:nvGrpSpPr>
          <p:cNvPr id="19" name="Group 18"/>
          <p:cNvGrpSpPr/>
          <p:nvPr/>
        </p:nvGrpSpPr>
        <p:grpSpPr>
          <a:xfrm>
            <a:off x="357809" y="3956905"/>
            <a:ext cx="3080605" cy="2602001"/>
            <a:chOff x="0" y="3585849"/>
            <a:chExt cx="3080605" cy="2602001"/>
          </a:xfrm>
        </p:grpSpPr>
        <p:sp>
          <p:nvSpPr>
            <p:cNvPr id="6" name="TextBox 5"/>
            <p:cNvSpPr txBox="1"/>
            <p:nvPr/>
          </p:nvSpPr>
          <p:spPr>
            <a:xfrm>
              <a:off x="0" y="5264520"/>
              <a:ext cx="2001078" cy="923330"/>
            </a:xfrm>
            <a:prstGeom prst="rect">
              <a:avLst/>
            </a:prstGeom>
            <a:noFill/>
          </p:spPr>
          <p:txBody>
            <a:bodyPr wrap="square" rtlCol="0">
              <a:spAutoFit/>
            </a:bodyPr>
            <a:lstStyle/>
            <a:p>
              <a:r>
                <a:rPr lang="en-AU" b="1" dirty="0" smtClean="0">
                  <a:solidFill>
                    <a:schemeClr val="accent3"/>
                  </a:solidFill>
                </a:rPr>
                <a:t>Checkpoints to decide “go” or “not go”</a:t>
              </a:r>
              <a:endParaRPr lang="en-AU" b="1" dirty="0">
                <a:solidFill>
                  <a:schemeClr val="accent3"/>
                </a:solidFill>
              </a:endParaRPr>
            </a:p>
          </p:txBody>
        </p:sp>
        <p:sp>
          <p:nvSpPr>
            <p:cNvPr id="7" name="Oval 6"/>
            <p:cNvSpPr/>
            <p:nvPr/>
          </p:nvSpPr>
          <p:spPr>
            <a:xfrm>
              <a:off x="2686306" y="3599179"/>
              <a:ext cx="119269" cy="124805"/>
            </a:xfrm>
            <a:prstGeom prst="ellipse">
              <a:avLst/>
            </a:prstGeom>
            <a:solidFill>
              <a:schemeClr val="accent3"/>
            </a:solidFill>
            <a:ln>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8" name="Oval 7"/>
            <p:cNvSpPr/>
            <p:nvPr/>
          </p:nvSpPr>
          <p:spPr>
            <a:xfrm>
              <a:off x="2961336" y="3585849"/>
              <a:ext cx="119269" cy="124805"/>
            </a:xfrm>
            <a:prstGeom prst="ellipse">
              <a:avLst/>
            </a:prstGeom>
            <a:solidFill>
              <a:schemeClr val="accent3"/>
            </a:solidFill>
            <a:ln>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cxnSp>
          <p:nvCxnSpPr>
            <p:cNvPr id="10" name="Straight Arrow Connector 9"/>
            <p:cNvCxnSpPr/>
            <p:nvPr/>
          </p:nvCxnSpPr>
          <p:spPr>
            <a:xfrm flipV="1">
              <a:off x="635726" y="3804564"/>
              <a:ext cx="2110214" cy="1533833"/>
            </a:xfrm>
            <a:prstGeom prst="straightConnector1">
              <a:avLst/>
            </a:prstGeom>
            <a:ln cmpd="sng">
              <a:solidFill>
                <a:schemeClr val="accent3"/>
              </a:solidFill>
              <a:tailEnd type="triangle"/>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V="1">
              <a:off x="1132114" y="3765011"/>
              <a:ext cx="1888856" cy="1499509"/>
            </a:xfrm>
            <a:prstGeom prst="straightConnector1">
              <a:avLst/>
            </a:prstGeom>
            <a:ln cmpd="sng">
              <a:solidFill>
                <a:schemeClr val="accent3"/>
              </a:solidFill>
              <a:tailEnd type="triangle"/>
            </a:ln>
          </p:spPr>
          <p:style>
            <a:lnRef idx="2">
              <a:schemeClr val="accent1"/>
            </a:lnRef>
            <a:fillRef idx="0">
              <a:schemeClr val="accent1"/>
            </a:fillRef>
            <a:effectRef idx="1">
              <a:schemeClr val="accent1"/>
            </a:effectRef>
            <a:fontRef idx="minor">
              <a:schemeClr val="tx1"/>
            </a:fontRef>
          </p:style>
        </p:cxnSp>
        <p:sp>
          <p:nvSpPr>
            <p:cNvPr id="12" name="Oval 11"/>
            <p:cNvSpPr/>
            <p:nvPr/>
          </p:nvSpPr>
          <p:spPr>
            <a:xfrm>
              <a:off x="2423211" y="3601951"/>
              <a:ext cx="119269" cy="124805"/>
            </a:xfrm>
            <a:prstGeom prst="ellipse">
              <a:avLst/>
            </a:prstGeom>
            <a:solidFill>
              <a:schemeClr val="accent3"/>
            </a:solidFill>
            <a:ln>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cxnSp>
          <p:nvCxnSpPr>
            <p:cNvPr id="18" name="Straight Arrow Connector 17"/>
            <p:cNvCxnSpPr/>
            <p:nvPr/>
          </p:nvCxnSpPr>
          <p:spPr>
            <a:xfrm flipV="1">
              <a:off x="381612" y="3747848"/>
              <a:ext cx="2110214" cy="1533833"/>
            </a:xfrm>
            <a:prstGeom prst="straightConnector1">
              <a:avLst/>
            </a:prstGeom>
            <a:ln cmpd="sng">
              <a:solidFill>
                <a:schemeClr val="accent3"/>
              </a:solidFill>
              <a:tailEnd type="triangle"/>
            </a:ln>
          </p:spPr>
          <p:style>
            <a:lnRef idx="2">
              <a:schemeClr val="accent1"/>
            </a:lnRef>
            <a:fillRef idx="0">
              <a:schemeClr val="accent1"/>
            </a:fillRef>
            <a:effectRef idx="1">
              <a:schemeClr val="accent1"/>
            </a:effectRef>
            <a:fontRef idx="minor">
              <a:schemeClr val="tx1"/>
            </a:fontRef>
          </p:style>
        </p:cxnSp>
      </p:grpSp>
      <p:sp>
        <p:nvSpPr>
          <p:cNvPr id="5" name="TextBox 4"/>
          <p:cNvSpPr txBox="1"/>
          <p:nvPr/>
        </p:nvSpPr>
        <p:spPr>
          <a:xfrm>
            <a:off x="145774" y="969612"/>
            <a:ext cx="8521148" cy="830997"/>
          </a:xfrm>
          <a:prstGeom prst="rect">
            <a:avLst/>
          </a:prstGeom>
          <a:solidFill>
            <a:schemeClr val="bg1"/>
          </a:solidFill>
        </p:spPr>
        <p:txBody>
          <a:bodyPr wrap="square" rtlCol="0">
            <a:spAutoFit/>
          </a:bodyPr>
          <a:lstStyle/>
          <a:p>
            <a:r>
              <a:rPr lang="en-AU" sz="2400" dirty="0" smtClean="0"/>
              <a:t>In the Spiral model, emphasis is on building prototypes and risk analysis.</a:t>
            </a:r>
            <a:endParaRPr lang="en-AU" sz="2400" dirty="0"/>
          </a:p>
        </p:txBody>
      </p:sp>
      <p:sp>
        <p:nvSpPr>
          <p:cNvPr id="9" name="Footer Placeholder 8"/>
          <p:cNvSpPr>
            <a:spLocks noGrp="1"/>
          </p:cNvSpPr>
          <p:nvPr>
            <p:ph type="ftr" sz="quarter" idx="11"/>
          </p:nvPr>
        </p:nvSpPr>
        <p:spPr/>
        <p:txBody>
          <a:bodyPr/>
          <a:lstStyle/>
          <a:p>
            <a:r>
              <a:rPr lang="en-US" smtClean="0"/>
              <a:t>UWA, School of CSSE</a:t>
            </a:r>
            <a:endParaRPr lang="en-US"/>
          </a:p>
        </p:txBody>
      </p:sp>
    </p:spTree>
    <p:extLst>
      <p:ext uri="{BB962C8B-B14F-4D97-AF65-F5344CB8AC3E}">
        <p14:creationId xmlns:p14="http://schemas.microsoft.com/office/powerpoint/2010/main" val="395740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189" y="12042"/>
            <a:ext cx="8879542" cy="913260"/>
          </a:xfrm>
        </p:spPr>
        <p:txBody>
          <a:bodyPr/>
          <a:lstStyle/>
          <a:p>
            <a:r>
              <a:rPr lang="en-AU" sz="3200" dirty="0"/>
              <a:t>Rapid Application Development (RAD) model</a:t>
            </a:r>
          </a:p>
        </p:txBody>
      </p:sp>
      <p:sp>
        <p:nvSpPr>
          <p:cNvPr id="3" name="Content Placeholder 2"/>
          <p:cNvSpPr>
            <a:spLocks noGrp="1"/>
          </p:cNvSpPr>
          <p:nvPr>
            <p:ph idx="1"/>
          </p:nvPr>
        </p:nvSpPr>
        <p:spPr/>
        <p:txBody>
          <a:bodyPr>
            <a:normAutofit/>
          </a:bodyPr>
          <a:lstStyle/>
          <a:p>
            <a:r>
              <a:rPr lang="en-AU" sz="2800" dirty="0"/>
              <a:t>Use minimal planning in favour of rapid prototyping.</a:t>
            </a:r>
          </a:p>
          <a:p>
            <a:pPr marL="0" indent="0">
              <a:buNone/>
            </a:pPr>
            <a:endParaRPr lang="en-AU" sz="2800" dirty="0"/>
          </a:p>
        </p:txBody>
      </p:sp>
      <p:sp>
        <p:nvSpPr>
          <p:cNvPr id="4" name="Slide Number Placeholder 3"/>
          <p:cNvSpPr>
            <a:spLocks noGrp="1"/>
          </p:cNvSpPr>
          <p:nvPr>
            <p:ph type="sldNum" sz="quarter" idx="12"/>
          </p:nvPr>
        </p:nvSpPr>
        <p:spPr/>
        <p:txBody>
          <a:bodyPr/>
          <a:lstStyle/>
          <a:p>
            <a:fld id="{7F5CE407-6216-4202-80E4-A30DC2F709B2}" type="slidenum">
              <a:rPr lang="en-US" smtClean="0"/>
              <a:t>8</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028" y="2263928"/>
            <a:ext cx="8919944" cy="3399893"/>
          </a:xfrm>
          <a:prstGeom prst="rect">
            <a:avLst/>
          </a:prstGeom>
        </p:spPr>
      </p:pic>
      <p:sp>
        <p:nvSpPr>
          <p:cNvPr id="6" name="Footer Placeholder 5"/>
          <p:cNvSpPr>
            <a:spLocks noGrp="1"/>
          </p:cNvSpPr>
          <p:nvPr>
            <p:ph type="ftr" sz="quarter" idx="11"/>
          </p:nvPr>
        </p:nvSpPr>
        <p:spPr/>
        <p:txBody>
          <a:bodyPr/>
          <a:lstStyle/>
          <a:p>
            <a:r>
              <a:rPr lang="en-US" smtClean="0"/>
              <a:t>UWA, School of CSSE</a:t>
            </a:r>
            <a:endParaRPr lang="en-US"/>
          </a:p>
        </p:txBody>
      </p:sp>
    </p:spTree>
    <p:extLst>
      <p:ext uri="{BB962C8B-B14F-4D97-AF65-F5344CB8AC3E}">
        <p14:creationId xmlns:p14="http://schemas.microsoft.com/office/powerpoint/2010/main" val="32423415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Rational Unified Process (RUP) Model</a:t>
            </a:r>
            <a:endParaRPr lang="en-AU" dirty="0"/>
          </a:p>
        </p:txBody>
      </p:sp>
      <p:sp>
        <p:nvSpPr>
          <p:cNvPr id="4" name="Slide Number Placeholder 3"/>
          <p:cNvSpPr>
            <a:spLocks noGrp="1"/>
          </p:cNvSpPr>
          <p:nvPr>
            <p:ph type="sldNum" sz="quarter" idx="12"/>
          </p:nvPr>
        </p:nvSpPr>
        <p:spPr/>
        <p:txBody>
          <a:bodyPr/>
          <a:lstStyle/>
          <a:p>
            <a:fld id="{7F5CE407-6216-4202-80E4-A30DC2F709B2}" type="slidenum">
              <a:rPr lang="en-US" smtClean="0"/>
              <a:t>9</a:t>
            </a:fld>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4069" y="2969937"/>
            <a:ext cx="6414252" cy="4815716"/>
          </a:xfrm>
          <a:prstGeom prst="rect">
            <a:avLst/>
          </a:prstGeom>
        </p:spPr>
      </p:pic>
      <p:sp>
        <p:nvSpPr>
          <p:cNvPr id="5" name="TextBox 4"/>
          <p:cNvSpPr txBox="1"/>
          <p:nvPr/>
        </p:nvSpPr>
        <p:spPr>
          <a:xfrm>
            <a:off x="165846" y="1240394"/>
            <a:ext cx="8716228" cy="2246769"/>
          </a:xfrm>
          <a:prstGeom prst="rect">
            <a:avLst/>
          </a:prstGeom>
          <a:solidFill>
            <a:schemeClr val="bg1"/>
          </a:solidFill>
        </p:spPr>
        <p:txBody>
          <a:bodyPr wrap="square" rtlCol="0">
            <a:spAutoFit/>
          </a:bodyPr>
          <a:lstStyle/>
          <a:p>
            <a:pPr marL="342900" indent="-342900">
              <a:buFont typeface="Arial" panose="020B0604020202020204" pitchFamily="34" charset="0"/>
              <a:buChar char="•"/>
            </a:pPr>
            <a:r>
              <a:rPr lang="en-AU" sz="2000" dirty="0" smtClean="0"/>
              <a:t>This is an iterative software development process framework created by Rational Software Corporation (part of IBM) in 2003. It is intended to help software teams to select elements of the process that are appropriate to their needs.</a:t>
            </a:r>
          </a:p>
          <a:p>
            <a:pPr marL="342900" indent="-342900">
              <a:buFont typeface="Arial" panose="020B0604020202020204" pitchFamily="34" charset="0"/>
              <a:buChar char="•"/>
            </a:pPr>
            <a:r>
              <a:rPr lang="en-AU" sz="2000" dirty="0" smtClean="0"/>
              <a:t>RUP is based on a set of building blocks and content elements, describing what is to be produced, the skills required, and explanation about how specific development goals are to be achieved.</a:t>
            </a:r>
            <a:endParaRPr lang="en-AU" sz="2000" dirty="0"/>
          </a:p>
        </p:txBody>
      </p:sp>
      <p:sp>
        <p:nvSpPr>
          <p:cNvPr id="6" name="Footer Placeholder 5"/>
          <p:cNvSpPr>
            <a:spLocks noGrp="1"/>
          </p:cNvSpPr>
          <p:nvPr>
            <p:ph type="ftr" sz="quarter" idx="11"/>
          </p:nvPr>
        </p:nvSpPr>
        <p:spPr/>
        <p:txBody>
          <a:bodyPr/>
          <a:lstStyle/>
          <a:p>
            <a:r>
              <a:rPr lang="en-US" smtClean="0"/>
              <a:t>UWA, School of CSSE</a:t>
            </a:r>
            <a:endParaRPr lang="en-US"/>
          </a:p>
        </p:txBody>
      </p:sp>
    </p:spTree>
    <p:extLst>
      <p:ext uri="{BB962C8B-B14F-4D97-AF65-F5344CB8AC3E}">
        <p14:creationId xmlns:p14="http://schemas.microsoft.com/office/powerpoint/2010/main" val="24117608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1597</TotalTime>
  <Words>972</Words>
  <Application>Microsoft Office PowerPoint</Application>
  <PresentationFormat>On-screen Show (4:3)</PresentationFormat>
  <Paragraphs>174</Paragraphs>
  <Slides>15</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Cambria Math</vt:lpstr>
      <vt:lpstr>Courier New</vt:lpstr>
      <vt:lpstr>News Gothic MT</vt:lpstr>
      <vt:lpstr>Wingdings</vt:lpstr>
      <vt:lpstr>Wingdings 2</vt:lpstr>
      <vt:lpstr>Breeze</vt:lpstr>
      <vt:lpstr>The University of Western Australia School of Computer Science and Software Engineering   CITS5502 Software Processes</vt:lpstr>
      <vt:lpstr>Key concepts</vt:lpstr>
      <vt:lpstr>Levels of Abstraction</vt:lpstr>
      <vt:lpstr>The 12 Activities in every software project</vt:lpstr>
      <vt:lpstr>Waterfall or phased model</vt:lpstr>
      <vt:lpstr>Prototyping Paradigm</vt:lpstr>
      <vt:lpstr>Spiral Model of the Software Process</vt:lpstr>
      <vt:lpstr>Rapid Application Development (RAD) model</vt:lpstr>
      <vt:lpstr>Rational Unified Process (RUP) Model</vt:lpstr>
      <vt:lpstr>Incremental Methods</vt:lpstr>
      <vt:lpstr>The Agile Paradigm and Manifesto</vt:lpstr>
      <vt:lpstr>Some Agile Software Development Models</vt:lpstr>
      <vt:lpstr>Gilb’s Evolutionary Paradigm</vt:lpstr>
      <vt:lpstr>Gilb’s Evolutionary Paradigm</vt:lpstr>
      <vt:lpstr>Recommended Reading</vt:lpstr>
    </vt:vector>
  </TitlesOfParts>
  <Company>The University of Western Australia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CITS5502 Software Processes</dc:title>
  <dc:creator>Du Huynh</dc:creator>
  <cp:lastModifiedBy>Du Huynh</cp:lastModifiedBy>
  <cp:revision>96</cp:revision>
  <cp:lastPrinted>2016-10-04T03:22:43Z</cp:lastPrinted>
  <dcterms:created xsi:type="dcterms:W3CDTF">2016-09-20T02:14:36Z</dcterms:created>
  <dcterms:modified xsi:type="dcterms:W3CDTF">2017-07-27T13:27:58Z</dcterms:modified>
</cp:coreProperties>
</file>