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85" r:id="rId5"/>
    <p:sldId id="294" r:id="rId6"/>
    <p:sldId id="293" r:id="rId7"/>
    <p:sldId id="286" r:id="rId8"/>
    <p:sldId id="287" r:id="rId9"/>
    <p:sldId id="288" r:id="rId10"/>
    <p:sldId id="289" r:id="rId11"/>
    <p:sldId id="290" r:id="rId12"/>
    <p:sldId id="291" r:id="rId13"/>
    <p:sldId id="292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92" autoAdjust="0"/>
  </p:normalViewPr>
  <p:slideViewPr>
    <p:cSldViewPr snapToGrid="0" snapToObjects="1">
      <p:cViewPr varScale="1">
        <p:scale>
          <a:sx n="154" d="100"/>
          <a:sy n="154" d="100"/>
        </p:scale>
        <p:origin x="-9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CE8C5-32DB-AF44-A6CB-35C3BDC69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8757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1A3052-2739-314B-BC64-3D8A4BC80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3150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08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960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25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87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91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40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3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4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28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03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A3052-2739-314B-BC64-3D8A4BC8032F}" type="slidenum">
              <a:rPr lang="en-US" smtClean="0"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12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45999" y="1295400"/>
            <a:ext cx="8023812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999" y="1523999"/>
            <a:ext cx="8023812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5999" y="3299012"/>
            <a:ext cx="8023812" cy="11492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58" y="107576"/>
            <a:ext cx="8519005" cy="913260"/>
          </a:xfrm>
        </p:spPr>
        <p:txBody>
          <a:bodyPr/>
          <a:lstStyle>
            <a:lvl1pPr>
              <a:defRPr sz="36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458" y="1020836"/>
            <a:ext cx="8519005" cy="525483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 marL="685800" indent="-336550"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</a:defRPr>
            </a:lvl2pPr>
            <a:lvl3pPr marL="968375" indent="-282575"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3600" b="1" cap="none" baseline="0"/>
            </a:lvl1pPr>
          </a:lstStyle>
          <a:p>
            <a:r>
              <a:rPr lang="en-AU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AU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AU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/>
            </a:lvl1pPr>
          </a:lstStyle>
          <a:p>
            <a:r>
              <a:rPr lang="en-AU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en-AU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97CA9F78-6506-654E-A74A-EEC266E8323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017" y="1523999"/>
            <a:ext cx="8865705" cy="1775013"/>
          </a:xfrm>
        </p:spPr>
        <p:txBody>
          <a:bodyPr/>
          <a:lstStyle/>
          <a:p>
            <a:r>
              <a:rPr lang="en-US" sz="2400" dirty="0" smtClean="0"/>
              <a:t>The University of Western Australia</a:t>
            </a:r>
            <a:br>
              <a:rPr lang="en-US" sz="2400" dirty="0" smtClean="0"/>
            </a:br>
            <a:r>
              <a:rPr lang="en-US" sz="2400" dirty="0" smtClean="0"/>
              <a:t>School of Computer Science and Software Engineering</a:t>
            </a:r>
            <a:br>
              <a:rPr lang="en-US" sz="24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dirty="0" smtClean="0"/>
              <a:t>CITS5502 Software Processes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Lecture 1</a:t>
            </a:r>
          </a:p>
          <a:p>
            <a:r>
              <a:rPr lang="en-US" sz="2400" b="1" dirty="0" smtClean="0"/>
              <a:t>Revision of a Software Process </a:t>
            </a:r>
            <a:r>
              <a:rPr lang="en-US" sz="2400" b="1" smtClean="0"/>
              <a:t>and Measurement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11838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Analysis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If the sequence of </a:t>
            </a:r>
            <a:r>
              <a:rPr lang="en-US" sz="2800" i="1" dirty="0" smtClean="0"/>
              <a:t>events</a:t>
            </a:r>
            <a:r>
              <a:rPr lang="en-US" sz="2800" dirty="0" smtClean="0"/>
              <a:t> (or </a:t>
            </a:r>
            <a:r>
              <a:rPr lang="en-US" sz="2800" i="1" dirty="0" smtClean="0"/>
              <a:t>process components </a:t>
            </a:r>
            <a:r>
              <a:rPr lang="en-US" sz="2800" dirty="0" smtClean="0"/>
              <a:t>or </a:t>
            </a:r>
            <a:r>
              <a:rPr lang="en-US" sz="2800" i="1" dirty="0" smtClean="0"/>
              <a:t>activities</a:t>
            </a:r>
            <a:r>
              <a:rPr lang="en-US" sz="2800" dirty="0" smtClean="0"/>
              <a:t>) is linear, then it is possible to perform a mathematical analysis, with respect to some criteria, and then optimize the process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The waterfall model is loved by project managers because it has a linear sequence of activities!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sz="2600" dirty="0" smtClean="0"/>
          </a:p>
          <a:p>
            <a:pPr lvl="1"/>
            <a:endParaRPr lang="en-US" sz="2800" dirty="0" smtClean="0"/>
          </a:p>
        </p:txBody>
      </p:sp>
      <p:grpSp>
        <p:nvGrpSpPr>
          <p:cNvPr id="45" name="Group 44"/>
          <p:cNvGrpSpPr/>
          <p:nvPr/>
        </p:nvGrpSpPr>
        <p:grpSpPr>
          <a:xfrm>
            <a:off x="478736" y="3013453"/>
            <a:ext cx="8090448" cy="1499770"/>
            <a:chOff x="478736" y="4738415"/>
            <a:chExt cx="8090448" cy="1499770"/>
          </a:xfrm>
        </p:grpSpPr>
        <p:sp>
          <p:nvSpPr>
            <p:cNvPr id="46" name="Rectangle 45"/>
            <p:cNvSpPr/>
            <p:nvPr/>
          </p:nvSpPr>
          <p:spPr>
            <a:xfrm>
              <a:off x="1338470" y="4744277"/>
              <a:ext cx="1550504" cy="1474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603513" y="4744277"/>
              <a:ext cx="1007165" cy="147403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A</a:t>
              </a:r>
              <a:endParaRPr lang="en-AU" sz="28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748708" y="4744277"/>
              <a:ext cx="1550504" cy="1474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013751" y="4744277"/>
              <a:ext cx="1007165" cy="147403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B</a:t>
              </a:r>
              <a:endParaRPr lang="en-AU" sz="28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158946" y="4744277"/>
              <a:ext cx="1550504" cy="1474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423989" y="4744277"/>
              <a:ext cx="1007165" cy="147403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C</a:t>
              </a:r>
              <a:endParaRPr lang="en-AU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/>
            <p:cNvCxnSpPr>
              <a:stCxn id="46" idx="3"/>
              <a:endCxn id="48" idx="1"/>
            </p:cNvCxnSpPr>
            <p:nvPr/>
          </p:nvCxnSpPr>
          <p:spPr>
            <a:xfrm>
              <a:off x="2888974" y="5481292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299212" y="5504863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7709450" y="5504863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478736" y="5471735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 rot="16200000">
              <a:off x="705406" y="5293695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Entry criteria</a:t>
              </a:r>
              <a:endParaRPr lang="en-AU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6200000">
              <a:off x="2061185" y="5293695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Exit criteria</a:t>
              </a:r>
              <a:endParaRPr lang="en-AU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6200000">
              <a:off x="3126303" y="5293695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Entry criteria</a:t>
              </a:r>
              <a:endParaRPr lang="en-AU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6200000">
              <a:off x="5537017" y="5313573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Entry criteria</a:t>
              </a:r>
              <a:endParaRPr lang="en-AU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6200000">
              <a:off x="4504066" y="5296626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Exit criteria</a:t>
              </a:r>
              <a:endParaRPr lang="en-AU" dirty="0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2166315" y="4644670"/>
            <a:ext cx="4557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A process with a linear sequence of events</a:t>
            </a:r>
            <a:endParaRPr lang="en-AU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6914779" y="3535515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Exit criteria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84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Analysis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the sequence of </a:t>
            </a:r>
            <a:r>
              <a:rPr lang="en-US" sz="2800" i="1" dirty="0" smtClean="0"/>
              <a:t>events</a:t>
            </a:r>
            <a:r>
              <a:rPr lang="en-US" sz="2800" dirty="0" smtClean="0"/>
              <a:t> (or </a:t>
            </a:r>
            <a:r>
              <a:rPr lang="en-US" sz="2800" i="1" dirty="0" smtClean="0"/>
              <a:t>process components</a:t>
            </a:r>
            <a:r>
              <a:rPr lang="en-US" sz="2800" dirty="0" smtClean="0"/>
              <a:t> or </a:t>
            </a:r>
            <a:r>
              <a:rPr lang="en-US" sz="2800" i="1" dirty="0" smtClean="0"/>
              <a:t>activities</a:t>
            </a:r>
            <a:r>
              <a:rPr lang="en-US" sz="2800" dirty="0" smtClean="0"/>
              <a:t>) is non-linear, with bifurcations of chains of activities, then analysis may be impossible without making such assumptions and simplifications to the model as to render the result worthless.</a:t>
            </a:r>
            <a:endParaRPr lang="en-US" sz="2600" dirty="0" smtClean="0"/>
          </a:p>
          <a:p>
            <a:pPr lvl="1"/>
            <a:endParaRPr lang="en-US" sz="2800" dirty="0" smtClean="0"/>
          </a:p>
        </p:txBody>
      </p:sp>
      <p:grpSp>
        <p:nvGrpSpPr>
          <p:cNvPr id="12" name="Group 11"/>
          <p:cNvGrpSpPr/>
          <p:nvPr/>
        </p:nvGrpSpPr>
        <p:grpSpPr>
          <a:xfrm>
            <a:off x="478736" y="3419117"/>
            <a:ext cx="8090448" cy="3146992"/>
            <a:chOff x="478736" y="3419117"/>
            <a:chExt cx="8090448" cy="3146992"/>
          </a:xfrm>
        </p:grpSpPr>
        <p:sp>
          <p:nvSpPr>
            <p:cNvPr id="46" name="Rectangle 45"/>
            <p:cNvSpPr/>
            <p:nvPr/>
          </p:nvSpPr>
          <p:spPr>
            <a:xfrm>
              <a:off x="1338470" y="4817223"/>
              <a:ext cx="1514156" cy="115031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603513" y="4817223"/>
              <a:ext cx="1007165" cy="1150315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A</a:t>
              </a:r>
              <a:endParaRPr lang="en-AU" sz="28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748708" y="4817224"/>
              <a:ext cx="1550504" cy="11503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013751" y="4817223"/>
              <a:ext cx="1007165" cy="1150315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B</a:t>
              </a:r>
              <a:endParaRPr lang="en-AU" sz="28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158946" y="4817224"/>
              <a:ext cx="1550504" cy="11503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423989" y="4817223"/>
              <a:ext cx="1007165" cy="1150316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C</a:t>
              </a:r>
              <a:endParaRPr lang="en-AU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/>
            <p:cNvCxnSpPr>
              <a:stCxn id="46" idx="3"/>
              <a:endCxn id="48" idx="1"/>
            </p:cNvCxnSpPr>
            <p:nvPr/>
          </p:nvCxnSpPr>
          <p:spPr>
            <a:xfrm>
              <a:off x="2852626" y="5392381"/>
              <a:ext cx="896082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299212" y="5438601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7709450" y="5438601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478736" y="5405473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 rot="16200000">
              <a:off x="850477" y="5258210"/>
              <a:ext cx="11897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Entry criteria</a:t>
              </a:r>
              <a:endParaRPr lang="en-AU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6200000">
              <a:off x="2188623" y="5258210"/>
              <a:ext cx="10711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Exit criteria</a:t>
              </a:r>
              <a:endParaRPr lang="en-AU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6200000">
              <a:off x="3271374" y="5258210"/>
              <a:ext cx="11897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Entry criteria</a:t>
              </a:r>
              <a:endParaRPr lang="en-AU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6200000">
              <a:off x="5682088" y="5278088"/>
              <a:ext cx="11897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Entry criteria</a:t>
              </a:r>
              <a:endParaRPr lang="en-AU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6200000">
              <a:off x="4631504" y="5261141"/>
              <a:ext cx="10711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Exit criteria</a:t>
              </a:r>
              <a:endParaRPr lang="en-AU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6200000">
              <a:off x="7033487" y="5278087"/>
              <a:ext cx="10711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Exit criteria</a:t>
              </a:r>
              <a:endParaRPr lang="en-A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808507" y="6196777"/>
              <a:ext cx="50163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 smtClean="0"/>
                <a:t>A process with bifurcation of chains of activities</a:t>
              </a:r>
              <a:endParaRPr lang="en-AU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783492" y="3419117"/>
              <a:ext cx="1514156" cy="115031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048535" y="3419117"/>
              <a:ext cx="1007165" cy="1150315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D</a:t>
              </a:r>
              <a:endParaRPr lang="en-AU" sz="2800" dirty="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852626" y="4007367"/>
              <a:ext cx="930866" cy="1174233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16200000">
              <a:off x="3295499" y="3860104"/>
              <a:ext cx="11897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Entry criteria</a:t>
              </a:r>
              <a:endParaRPr lang="en-AU" sz="1400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6200000">
              <a:off x="4633645" y="3860104"/>
              <a:ext cx="10711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400" dirty="0" smtClean="0"/>
                <a:t>Exit criteria</a:t>
              </a:r>
              <a:endParaRPr lang="en-AU" sz="1400" dirty="0"/>
            </a:p>
          </p:txBody>
        </p:sp>
        <p:cxnSp>
          <p:nvCxnSpPr>
            <p:cNvPr id="11" name="Straight Arrow Connector 10"/>
            <p:cNvCxnSpPr>
              <a:stCxn id="31" idx="2"/>
            </p:cNvCxnSpPr>
            <p:nvPr/>
          </p:nvCxnSpPr>
          <p:spPr>
            <a:xfrm>
              <a:off x="5323097" y="4013992"/>
              <a:ext cx="835849" cy="1167608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71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3371921" y="4711671"/>
            <a:ext cx="2245438" cy="75954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Analysis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the process model has feedback loops, then no analysis is possible and the appropriate tool is </a:t>
            </a:r>
            <a:r>
              <a:rPr lang="en-US" sz="2800" b="1" dirty="0" smtClean="0">
                <a:solidFill>
                  <a:schemeClr val="accent1"/>
                </a:solidFill>
              </a:rPr>
              <a:t>simulation</a:t>
            </a:r>
            <a:r>
              <a:rPr lang="en-US" sz="2800" i="1" dirty="0" smtClean="0"/>
              <a:t>,</a:t>
            </a:r>
            <a:r>
              <a:rPr lang="en-US" sz="2800" dirty="0" smtClean="0"/>
              <a:t> usually using </a:t>
            </a:r>
            <a:r>
              <a:rPr lang="en-US" sz="2800" b="1" dirty="0" smtClean="0">
                <a:solidFill>
                  <a:schemeClr val="accent1"/>
                </a:solidFill>
              </a:rPr>
              <a:t>Monte Carlo methods</a:t>
            </a:r>
            <a:endParaRPr lang="en-US" sz="2600" b="1" dirty="0" smtClean="0">
              <a:solidFill>
                <a:schemeClr val="accent1"/>
              </a:solidFill>
            </a:endParaRPr>
          </a:p>
          <a:p>
            <a:pPr lvl="1"/>
            <a:endParaRPr lang="en-US" sz="2800" dirty="0" smtClean="0"/>
          </a:p>
        </p:txBody>
      </p:sp>
      <p:sp>
        <p:nvSpPr>
          <p:cNvPr id="46" name="Rectangle 45"/>
          <p:cNvSpPr/>
          <p:nvPr/>
        </p:nvSpPr>
        <p:spPr>
          <a:xfrm>
            <a:off x="1324981" y="3971438"/>
            <a:ext cx="1514156" cy="11503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Rectangle 46"/>
          <p:cNvSpPr/>
          <p:nvPr/>
        </p:nvSpPr>
        <p:spPr>
          <a:xfrm>
            <a:off x="1590024" y="3971438"/>
            <a:ext cx="1007165" cy="11503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A</a:t>
            </a:r>
            <a:endParaRPr lang="en-AU" sz="2800" dirty="0"/>
          </a:p>
        </p:txBody>
      </p:sp>
      <p:sp>
        <p:nvSpPr>
          <p:cNvPr id="48" name="Rectangle 47"/>
          <p:cNvSpPr/>
          <p:nvPr/>
        </p:nvSpPr>
        <p:spPr>
          <a:xfrm>
            <a:off x="3735219" y="3971439"/>
            <a:ext cx="1550504" cy="11503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Rectangle 48"/>
          <p:cNvSpPr/>
          <p:nvPr/>
        </p:nvSpPr>
        <p:spPr>
          <a:xfrm>
            <a:off x="4000262" y="3971438"/>
            <a:ext cx="1007165" cy="11503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B</a:t>
            </a:r>
            <a:endParaRPr lang="en-AU" sz="2800" dirty="0"/>
          </a:p>
        </p:txBody>
      </p:sp>
      <p:sp>
        <p:nvSpPr>
          <p:cNvPr id="50" name="Rectangle 49"/>
          <p:cNvSpPr/>
          <p:nvPr/>
        </p:nvSpPr>
        <p:spPr>
          <a:xfrm>
            <a:off x="6145457" y="3971439"/>
            <a:ext cx="1550504" cy="11503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/>
          <p:cNvSpPr/>
          <p:nvPr/>
        </p:nvSpPr>
        <p:spPr>
          <a:xfrm>
            <a:off x="6410500" y="3971438"/>
            <a:ext cx="1007165" cy="115031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C</a:t>
            </a:r>
            <a:endParaRPr lang="en-AU" sz="2800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>
            <a:stCxn id="46" idx="3"/>
            <a:endCxn id="48" idx="1"/>
          </p:cNvCxnSpPr>
          <p:nvPr/>
        </p:nvCxnSpPr>
        <p:spPr>
          <a:xfrm>
            <a:off x="2839137" y="4546596"/>
            <a:ext cx="896082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285723" y="4592816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7695961" y="4592816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65247" y="4559688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16200000">
            <a:off x="836988" y="4412425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57" name="TextBox 56"/>
          <p:cNvSpPr txBox="1"/>
          <p:nvPr/>
        </p:nvSpPr>
        <p:spPr>
          <a:xfrm rot="16200000">
            <a:off x="2175134" y="4412425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sp>
        <p:nvSpPr>
          <p:cNvPr id="58" name="TextBox 57"/>
          <p:cNvSpPr txBox="1"/>
          <p:nvPr/>
        </p:nvSpPr>
        <p:spPr>
          <a:xfrm rot="16200000">
            <a:off x="3257885" y="4412425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59" name="TextBox 58"/>
          <p:cNvSpPr txBox="1"/>
          <p:nvPr/>
        </p:nvSpPr>
        <p:spPr>
          <a:xfrm rot="16200000">
            <a:off x="5668599" y="4432303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60" name="TextBox 59"/>
          <p:cNvSpPr txBox="1"/>
          <p:nvPr/>
        </p:nvSpPr>
        <p:spPr>
          <a:xfrm rot="16200000">
            <a:off x="4618015" y="4415356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sp>
        <p:nvSpPr>
          <p:cNvPr id="61" name="TextBox 60"/>
          <p:cNvSpPr txBox="1"/>
          <p:nvPr/>
        </p:nvSpPr>
        <p:spPr>
          <a:xfrm rot="16200000">
            <a:off x="7019998" y="4432302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1897719" y="5794291"/>
            <a:ext cx="5016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A process with bifurcation of chains of activities and 2 feedback loops</a:t>
            </a:r>
            <a:endParaRPr lang="en-AU" dirty="0"/>
          </a:p>
        </p:txBody>
      </p:sp>
      <p:sp>
        <p:nvSpPr>
          <p:cNvPr id="27" name="Rectangle 26"/>
          <p:cNvSpPr/>
          <p:nvPr/>
        </p:nvSpPr>
        <p:spPr>
          <a:xfrm>
            <a:off x="3770003" y="2573332"/>
            <a:ext cx="1514156" cy="11503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Rectangle 27"/>
          <p:cNvSpPr/>
          <p:nvPr/>
        </p:nvSpPr>
        <p:spPr>
          <a:xfrm>
            <a:off x="4035046" y="2573332"/>
            <a:ext cx="1007165" cy="11503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D</a:t>
            </a:r>
            <a:endParaRPr lang="en-AU" sz="2800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839137" y="3161582"/>
            <a:ext cx="930866" cy="1174233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16200000">
            <a:off x="3282010" y="3014319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31" name="TextBox 30"/>
          <p:cNvSpPr txBox="1"/>
          <p:nvPr/>
        </p:nvSpPr>
        <p:spPr>
          <a:xfrm rot="16200000">
            <a:off x="4620156" y="3014319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cxnSp>
        <p:nvCxnSpPr>
          <p:cNvPr id="11" name="Straight Arrow Connector 10"/>
          <p:cNvCxnSpPr>
            <a:stCxn id="31" idx="2"/>
          </p:cNvCxnSpPr>
          <p:nvPr/>
        </p:nvCxnSpPr>
        <p:spPr>
          <a:xfrm>
            <a:off x="5309608" y="3168207"/>
            <a:ext cx="835849" cy="1167608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578087" y="4818490"/>
            <a:ext cx="157132" cy="477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 rot="10800000">
            <a:off x="2032774" y="4621459"/>
            <a:ext cx="2474689" cy="1020464"/>
          </a:xfrm>
          <a:prstGeom prst="arc">
            <a:avLst/>
          </a:prstGeom>
          <a:ln cmpd="sng"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Arc 33"/>
          <p:cNvSpPr/>
          <p:nvPr/>
        </p:nvSpPr>
        <p:spPr>
          <a:xfrm rot="10800000" flipH="1">
            <a:off x="4459247" y="4622790"/>
            <a:ext cx="2474689" cy="1020464"/>
          </a:xfrm>
          <a:prstGeom prst="arc">
            <a:avLst/>
          </a:prstGeom>
          <a:ln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/>
          <p:cNvCxnSpPr>
            <a:stCxn id="10" idx="0"/>
            <a:endCxn id="34" idx="0"/>
          </p:cNvCxnSpPr>
          <p:nvPr/>
        </p:nvCxnSpPr>
        <p:spPr>
          <a:xfrm>
            <a:off x="3270119" y="5641923"/>
            <a:ext cx="2426472" cy="1331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18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Royce: Chapter 1 “The Waterfall Model”</a:t>
            </a:r>
          </a:p>
          <a:p>
            <a:r>
              <a:rPr lang="en-US" sz="2800" dirty="0" err="1" smtClean="0"/>
              <a:t>Wysocki</a:t>
            </a:r>
            <a:r>
              <a:rPr lang="en-US" sz="2800" dirty="0" smtClean="0"/>
              <a:t>: Chapter 1 “The Changing Landscape of Software Development” (additional reading)</a:t>
            </a:r>
          </a:p>
          <a:p>
            <a:r>
              <a:rPr lang="en-US" sz="2600" dirty="0" smtClean="0"/>
              <a:t>Pressman: Sections on “The Software Process”</a:t>
            </a:r>
          </a:p>
          <a:p>
            <a:r>
              <a:rPr lang="en-US" sz="2600" dirty="0" err="1" smtClean="0"/>
              <a:t>Sommerville</a:t>
            </a:r>
            <a:r>
              <a:rPr lang="en-US" sz="2600" dirty="0" smtClean="0"/>
              <a:t>: Sections on “The </a:t>
            </a:r>
            <a:r>
              <a:rPr lang="en-US" sz="2600" smtClean="0"/>
              <a:t>Software Processes</a:t>
            </a:r>
            <a:r>
              <a:rPr lang="en-US" sz="2600" dirty="0" smtClean="0"/>
              <a:t>” and “Process Models”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77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 of a Software Process</a:t>
            </a:r>
          </a:p>
          <a:p>
            <a:pPr lvl="1"/>
            <a:r>
              <a:rPr lang="en-US" dirty="0" smtClean="0"/>
              <a:t>Useful characteristics of a process</a:t>
            </a:r>
          </a:p>
          <a:p>
            <a:r>
              <a:rPr lang="en-US" dirty="0" smtClean="0"/>
              <a:t>Modelling of the process</a:t>
            </a:r>
          </a:p>
          <a:p>
            <a:pPr lvl="1"/>
            <a:r>
              <a:rPr lang="en-US" dirty="0" smtClean="0"/>
              <a:t>Mathematical representation of the real world</a:t>
            </a:r>
          </a:p>
          <a:p>
            <a:pPr lvl="1"/>
            <a:r>
              <a:rPr lang="en-US" dirty="0" smtClean="0"/>
              <a:t>Assumptions and constraints</a:t>
            </a:r>
          </a:p>
          <a:p>
            <a:pPr lvl="1"/>
            <a:r>
              <a:rPr lang="en-US" dirty="0" smtClean="0"/>
              <a:t>Validation of the model - shadowing</a:t>
            </a:r>
          </a:p>
          <a:p>
            <a:r>
              <a:rPr lang="en-US" dirty="0" smtClean="0"/>
              <a:t>The concept of </a:t>
            </a:r>
            <a:r>
              <a:rPr lang="en-US" i="1" dirty="0" smtClean="0"/>
              <a:t>Measurement in Software Engineering</a:t>
            </a:r>
            <a:endParaRPr lang="en-US" dirty="0" smtClean="0">
              <a:solidFill>
                <a:srgbClr val="3366FF"/>
              </a:solidFill>
            </a:endParaRPr>
          </a:p>
          <a:p>
            <a:r>
              <a:rPr lang="en-US" dirty="0" smtClean="0"/>
              <a:t>Improvement and optimization of a process with respect to some criteria</a:t>
            </a:r>
          </a:p>
          <a:p>
            <a:r>
              <a:rPr lang="en-US" dirty="0" smtClean="0"/>
              <a:t>Tailoring of a process to a given software organization</a:t>
            </a:r>
            <a:endParaRPr lang="en-US" i="1" dirty="0">
              <a:solidFill>
                <a:srgbClr val="3366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77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Processes are derived from paradigms</a:t>
            </a:r>
          </a:p>
          <a:p>
            <a:pPr lvl="1"/>
            <a:r>
              <a:rPr lang="en-US" sz="3200" dirty="0" smtClean="0"/>
              <a:t>The framework of assumptions, beliefs and rules with which a professional approaches a task.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9684" y="3459707"/>
            <a:ext cx="77246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i="1" dirty="0" smtClean="0"/>
              <a:t>Paradigm </a:t>
            </a:r>
            <a:r>
              <a:rPr lang="en-AU" sz="2000" dirty="0" smtClean="0"/>
              <a:t>is a concept identified by </a:t>
            </a:r>
            <a:r>
              <a:rPr lang="en-AU" sz="2000" b="1" dirty="0" smtClean="0"/>
              <a:t>Thomas Kuhn </a:t>
            </a:r>
            <a:r>
              <a:rPr lang="en-AU" sz="2000" dirty="0" smtClean="0"/>
              <a:t>(1922 -1996</a:t>
            </a:r>
            <a:r>
              <a:rPr lang="en-AU" sz="2000" dirty="0"/>
              <a:t>). </a:t>
            </a:r>
            <a:r>
              <a:rPr lang="en-AU" sz="2000" dirty="0" smtClean="0"/>
              <a:t>He designates </a:t>
            </a:r>
            <a:r>
              <a:rPr lang="en-AU" sz="2000" i="1" dirty="0" smtClean="0"/>
              <a:t>paradigm </a:t>
            </a:r>
            <a:r>
              <a:rPr lang="en-AU" sz="2000" dirty="0" smtClean="0"/>
              <a:t>as what </a:t>
            </a:r>
            <a:r>
              <a:rPr lang="en-AU" sz="2000" dirty="0"/>
              <a:t>the members of a certain scientific community have in common, that is to say, the whole of techniques, patents and values shared by the members of the community.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00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Process?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458" y="1060592"/>
            <a:ext cx="8519005" cy="525483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sequence of actions, events, operations or changes</a:t>
            </a:r>
          </a:p>
          <a:p>
            <a:pPr lvl="1"/>
            <a:r>
              <a:rPr lang="en-US" sz="2400" dirty="0"/>
              <a:t>t</a:t>
            </a:r>
            <a:r>
              <a:rPr lang="en-US" sz="2400" dirty="0" smtClean="0"/>
              <a:t>hat together achieve a given objective</a:t>
            </a:r>
          </a:p>
          <a:p>
            <a:pPr lvl="1"/>
            <a:r>
              <a:rPr lang="en-US" sz="2400" dirty="0" smtClean="0"/>
              <a:t>that are well-defined and mutually exclusive and exhaustive (with </a:t>
            </a:r>
            <a:r>
              <a:rPr lang="en-US" sz="2400" b="1" dirty="0" smtClean="0">
                <a:solidFill>
                  <a:schemeClr val="accent1"/>
                </a:solidFill>
              </a:rPr>
              <a:t>clear entry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chemeClr val="accent1"/>
                </a:solidFill>
              </a:rPr>
              <a:t>exit criteria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/>
              <a:t>w</a:t>
            </a:r>
            <a:r>
              <a:rPr lang="en-US" sz="2400" dirty="0" smtClean="0"/>
              <a:t>hose interaction </a:t>
            </a:r>
            <a:r>
              <a:rPr lang="en-US" sz="2400" b="1" dirty="0" smtClean="0">
                <a:solidFill>
                  <a:schemeClr val="accent1"/>
                </a:solidFill>
              </a:rPr>
              <a:t>can be monitored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chemeClr val="accent1"/>
                </a:solidFill>
              </a:rPr>
              <a:t>recorded</a:t>
            </a:r>
          </a:p>
          <a:p>
            <a:pPr lvl="1"/>
            <a:r>
              <a:rPr lang="en-US" sz="2400" dirty="0" smtClean="0"/>
              <a:t>which </a:t>
            </a:r>
            <a:r>
              <a:rPr lang="en-US" sz="2400" b="1" dirty="0" smtClean="0">
                <a:solidFill>
                  <a:schemeClr val="accent1"/>
                </a:solidFill>
              </a:rPr>
              <a:t>can be measured </a:t>
            </a:r>
            <a:r>
              <a:rPr lang="en-US" sz="2400" dirty="0" smtClean="0"/>
              <a:t>with respect to some criteria (and therefore can be improved and optimized)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78736" y="4738415"/>
            <a:ext cx="8090448" cy="1499770"/>
            <a:chOff x="478736" y="4738415"/>
            <a:chExt cx="8090448" cy="1499770"/>
          </a:xfrm>
        </p:grpSpPr>
        <p:sp>
          <p:nvSpPr>
            <p:cNvPr id="6" name="Rectangle 5"/>
            <p:cNvSpPr/>
            <p:nvPr/>
          </p:nvSpPr>
          <p:spPr>
            <a:xfrm>
              <a:off x="1338470" y="4744277"/>
              <a:ext cx="1550504" cy="1474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03513" y="4744277"/>
              <a:ext cx="1007165" cy="147403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A</a:t>
              </a:r>
              <a:endParaRPr lang="en-AU" sz="28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48708" y="4744277"/>
              <a:ext cx="1550504" cy="1474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013751" y="4744277"/>
              <a:ext cx="1007165" cy="147403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B</a:t>
              </a:r>
              <a:endParaRPr lang="en-AU" sz="28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8946" y="4744277"/>
              <a:ext cx="1550504" cy="14740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23989" y="4744277"/>
              <a:ext cx="1007165" cy="147403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 smtClean="0">
                  <a:solidFill>
                    <a:schemeClr val="tx1"/>
                  </a:solidFill>
                </a:rPr>
                <a:t>C</a:t>
              </a:r>
              <a:endParaRPr lang="en-AU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6" idx="3"/>
              <a:endCxn id="8" idx="1"/>
            </p:cNvCxnSpPr>
            <p:nvPr/>
          </p:nvCxnSpPr>
          <p:spPr>
            <a:xfrm>
              <a:off x="2888974" y="5481292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299212" y="5504863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7709450" y="5504863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478736" y="5471735"/>
              <a:ext cx="859734" cy="0"/>
            </a:xfrm>
            <a:prstGeom prst="straightConnector1">
              <a:avLst/>
            </a:prstGeom>
            <a:ln cmpd="sng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 rot="16200000">
              <a:off x="705406" y="5293695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Entry criteria</a:t>
              </a:r>
              <a:endParaRPr lang="en-AU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2061185" y="5293695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Exit criteria</a:t>
              </a:r>
              <a:endParaRPr lang="en-AU" dirty="0"/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3126303" y="5293695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Entry criteria</a:t>
              </a:r>
              <a:endParaRPr lang="en-AU" dirty="0"/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5537017" y="5313573"/>
              <a:ext cx="1479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Entry criteria</a:t>
              </a:r>
              <a:endParaRPr lang="en-AU" dirty="0"/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4504066" y="5296626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Exit criteria</a:t>
              </a:r>
              <a:endParaRPr lang="en-AU" dirty="0"/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6906049" y="5313572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Exit criteria</a:t>
              </a:r>
              <a:endParaRPr lang="en-AU" dirty="0"/>
            </a:p>
          </p:txBody>
        </p:sp>
      </p:grp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4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27211" y="6302276"/>
            <a:ext cx="75802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dirty="0" smtClean="0"/>
              <a:t>Example of a process with activities A, B, and C. Each activity has clear entry and exit conditions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6279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Entry and Exit Criteria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What do we mean by the </a:t>
            </a:r>
            <a:r>
              <a:rPr lang="en-AU" sz="2800" i="1" dirty="0" smtClean="0"/>
              <a:t>entry</a:t>
            </a:r>
            <a:r>
              <a:rPr lang="en-AU" sz="2800" dirty="0" smtClean="0"/>
              <a:t> and </a:t>
            </a:r>
            <a:r>
              <a:rPr lang="en-AU" sz="2800" i="1" dirty="0" smtClean="0"/>
              <a:t>exit criteria </a:t>
            </a:r>
            <a:r>
              <a:rPr lang="en-AU" sz="2800" dirty="0" smtClean="0"/>
              <a:t>of an activity?</a:t>
            </a:r>
          </a:p>
          <a:p>
            <a:pPr lvl="1"/>
            <a:r>
              <a:rPr lang="en-AU" sz="2600" dirty="0" smtClean="0"/>
              <a:t>They can be </a:t>
            </a:r>
            <a:r>
              <a:rPr lang="en-AU" sz="2600" i="1" dirty="0" smtClean="0"/>
              <a:t>preconditions </a:t>
            </a:r>
            <a:r>
              <a:rPr lang="en-AU" sz="2600" dirty="0" smtClean="0"/>
              <a:t>and </a:t>
            </a:r>
            <a:r>
              <a:rPr lang="en-AU" sz="2600" i="1" dirty="0" err="1" smtClean="0"/>
              <a:t>postconditions</a:t>
            </a:r>
            <a:r>
              <a:rPr lang="en-AU" sz="2600" i="1" dirty="0"/>
              <a:t> </a:t>
            </a:r>
            <a:r>
              <a:rPr lang="en-AU" sz="2600" i="1" dirty="0" smtClean="0"/>
              <a:t>of </a:t>
            </a:r>
            <a:r>
              <a:rPr lang="en-AU" sz="2600" dirty="0" smtClean="0"/>
              <a:t>the activity</a:t>
            </a:r>
          </a:p>
          <a:p>
            <a:pPr lvl="1"/>
            <a:r>
              <a:rPr lang="en-AU" sz="2600" dirty="0" smtClean="0"/>
              <a:t>They can be the budget measured in dollars, e.g., the budget available before the start of the activity and the budget remaining after the completion of the activity</a:t>
            </a:r>
            <a:endParaRPr lang="en-AU" sz="2600" dirty="0"/>
          </a:p>
        </p:txBody>
      </p:sp>
      <p:sp>
        <p:nvSpPr>
          <p:cNvPr id="6" name="Rectangle 5"/>
          <p:cNvSpPr/>
          <p:nvPr/>
        </p:nvSpPr>
        <p:spPr>
          <a:xfrm>
            <a:off x="1870729" y="5126419"/>
            <a:ext cx="1550504" cy="14740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2135772" y="5126419"/>
            <a:ext cx="1007165" cy="147403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D</a:t>
            </a:r>
            <a:endParaRPr lang="en-AU" sz="2800" dirty="0"/>
          </a:p>
        </p:txBody>
      </p:sp>
      <p:cxnSp>
        <p:nvCxnSpPr>
          <p:cNvPr id="12" name="Straight Arrow Connector 11"/>
          <p:cNvCxnSpPr>
            <a:stCxn id="6" idx="3"/>
          </p:cNvCxnSpPr>
          <p:nvPr/>
        </p:nvCxnSpPr>
        <p:spPr>
          <a:xfrm>
            <a:off x="3421233" y="5863434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010995" y="5853877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6200000">
            <a:off x="1262534" y="5706614"/>
            <a:ext cx="1457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Budget $ before</a:t>
            </a:r>
            <a:endParaRPr lang="en-AU" sz="1400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615910" y="5706614"/>
            <a:ext cx="13083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Budget $ after</a:t>
            </a:r>
            <a:endParaRPr lang="en-AU" sz="1400" dirty="0"/>
          </a:p>
        </p:txBody>
      </p:sp>
      <p:sp>
        <p:nvSpPr>
          <p:cNvPr id="23" name="Down Arrow 22"/>
          <p:cNvSpPr/>
          <p:nvPr/>
        </p:nvSpPr>
        <p:spPr>
          <a:xfrm>
            <a:off x="2579425" y="4804016"/>
            <a:ext cx="163773" cy="31974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1214644" y="4410779"/>
            <a:ext cx="3262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Resources (e.g. people, tools)</a:t>
            </a:r>
            <a:endParaRPr lang="en-AU" dirty="0"/>
          </a:p>
        </p:txBody>
      </p:sp>
      <p:sp>
        <p:nvSpPr>
          <p:cNvPr id="25" name="TextBox 24"/>
          <p:cNvSpPr txBox="1"/>
          <p:nvPr/>
        </p:nvSpPr>
        <p:spPr>
          <a:xfrm>
            <a:off x="4181292" y="5076249"/>
            <a:ext cx="4865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Extra resources may be pumped into the activity.</a:t>
            </a:r>
          </a:p>
          <a:p>
            <a:endParaRPr lang="en-AU" dirty="0"/>
          </a:p>
          <a:p>
            <a:r>
              <a:rPr lang="en-AU" dirty="0" smtClean="0"/>
              <a:t>Obviously we want </a:t>
            </a:r>
          </a:p>
          <a:p>
            <a:r>
              <a:rPr lang="en-AU" dirty="0" smtClean="0">
                <a:solidFill>
                  <a:schemeClr val="accent6"/>
                </a:solidFill>
              </a:rPr>
              <a:t>Value(after) – Value(before) &gt; </a:t>
            </a:r>
            <a:r>
              <a:rPr lang="en-AU" dirty="0" smtClean="0">
                <a:solidFill>
                  <a:schemeClr val="accent6"/>
                </a:solidFill>
              </a:rPr>
              <a:t>Resources</a:t>
            </a:r>
            <a:endParaRPr lang="en-AU" dirty="0">
              <a:solidFill>
                <a:schemeClr val="accent6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05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Entry and Exit Criteria (</a:t>
            </a:r>
            <a:r>
              <a:rPr lang="en-AU" dirty="0"/>
              <a:t>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Theoretically, we should be able to define </a:t>
            </a:r>
          </a:p>
          <a:p>
            <a:pPr lvl="1"/>
            <a:r>
              <a:rPr lang="en-AU" sz="2600" dirty="0" smtClean="0"/>
              <a:t>the entry conditions of an activity as a </a:t>
            </a:r>
            <a:r>
              <a:rPr lang="en-AU" sz="2600" u="sng" dirty="0" smtClean="0"/>
              <a:t>function</a:t>
            </a:r>
            <a:r>
              <a:rPr lang="en-AU" sz="2600" dirty="0" smtClean="0"/>
              <a:t> of the exit conditions of all its upstream activities</a:t>
            </a:r>
          </a:p>
          <a:p>
            <a:pPr lvl="1"/>
            <a:r>
              <a:rPr lang="en-AU" sz="2600" dirty="0" smtClean="0"/>
              <a:t>The exit conditions of an activity as a </a:t>
            </a:r>
            <a:r>
              <a:rPr lang="en-AU" sz="2600" u="sng" dirty="0" smtClean="0"/>
              <a:t>function</a:t>
            </a:r>
            <a:r>
              <a:rPr lang="en-AU" sz="2600" dirty="0" smtClean="0"/>
              <a:t> of its entry conditions, e.g.,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86510" y="4708045"/>
            <a:ext cx="1514156" cy="11503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Rectangle 27"/>
          <p:cNvSpPr/>
          <p:nvPr/>
        </p:nvSpPr>
        <p:spPr>
          <a:xfrm>
            <a:off x="1651553" y="4708045"/>
            <a:ext cx="1007165" cy="11503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A</a:t>
            </a:r>
            <a:endParaRPr lang="en-AU" sz="2800" dirty="0"/>
          </a:p>
        </p:txBody>
      </p:sp>
      <p:sp>
        <p:nvSpPr>
          <p:cNvPr id="29" name="Rectangle 28"/>
          <p:cNvSpPr/>
          <p:nvPr/>
        </p:nvSpPr>
        <p:spPr>
          <a:xfrm>
            <a:off x="3796748" y="4708046"/>
            <a:ext cx="1550504" cy="11503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Rectangle 29"/>
          <p:cNvSpPr/>
          <p:nvPr/>
        </p:nvSpPr>
        <p:spPr>
          <a:xfrm>
            <a:off x="4061791" y="4708045"/>
            <a:ext cx="1007165" cy="11503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B</a:t>
            </a:r>
            <a:endParaRPr lang="en-AU" sz="2800" dirty="0"/>
          </a:p>
        </p:txBody>
      </p:sp>
      <p:sp>
        <p:nvSpPr>
          <p:cNvPr id="31" name="Rectangle 30"/>
          <p:cNvSpPr/>
          <p:nvPr/>
        </p:nvSpPr>
        <p:spPr>
          <a:xfrm>
            <a:off x="6206986" y="4708046"/>
            <a:ext cx="1550504" cy="11503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/>
          <p:cNvSpPr/>
          <p:nvPr/>
        </p:nvSpPr>
        <p:spPr>
          <a:xfrm>
            <a:off x="6472029" y="4708045"/>
            <a:ext cx="1007165" cy="115031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C</a:t>
            </a:r>
            <a:endParaRPr lang="en-AU" sz="2800" dirty="0">
              <a:solidFill>
                <a:schemeClr val="tx1"/>
              </a:solidFill>
            </a:endParaRPr>
          </a:p>
        </p:txBody>
      </p:sp>
      <p:cxnSp>
        <p:nvCxnSpPr>
          <p:cNvPr id="33" name="Straight Arrow Connector 32"/>
          <p:cNvCxnSpPr>
            <a:stCxn id="27" idx="3"/>
            <a:endCxn id="29" idx="1"/>
          </p:cNvCxnSpPr>
          <p:nvPr/>
        </p:nvCxnSpPr>
        <p:spPr>
          <a:xfrm>
            <a:off x="2900666" y="5283203"/>
            <a:ext cx="896082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347252" y="5329423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757490" y="5329423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26776" y="5296295"/>
            <a:ext cx="859734" cy="0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 rot="16200000">
            <a:off x="898517" y="5149032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38" name="TextBox 37"/>
          <p:cNvSpPr txBox="1"/>
          <p:nvPr/>
        </p:nvSpPr>
        <p:spPr>
          <a:xfrm rot="16200000">
            <a:off x="2236663" y="5149032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sp>
        <p:nvSpPr>
          <p:cNvPr id="39" name="TextBox 38"/>
          <p:cNvSpPr txBox="1"/>
          <p:nvPr/>
        </p:nvSpPr>
        <p:spPr>
          <a:xfrm rot="16200000">
            <a:off x="3319414" y="5149032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5730128" y="5168910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41" name="TextBox 40"/>
          <p:cNvSpPr txBox="1"/>
          <p:nvPr/>
        </p:nvSpPr>
        <p:spPr>
          <a:xfrm rot="16200000">
            <a:off x="4679544" y="5151963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sp>
        <p:nvSpPr>
          <p:cNvPr id="42" name="TextBox 41"/>
          <p:cNvSpPr txBox="1"/>
          <p:nvPr/>
        </p:nvSpPr>
        <p:spPr>
          <a:xfrm rot="16200000">
            <a:off x="7081527" y="5168909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sp>
        <p:nvSpPr>
          <p:cNvPr id="44" name="Rectangle 43"/>
          <p:cNvSpPr/>
          <p:nvPr/>
        </p:nvSpPr>
        <p:spPr>
          <a:xfrm>
            <a:off x="3831532" y="3309939"/>
            <a:ext cx="1514156" cy="11503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Rectangle 44"/>
          <p:cNvSpPr/>
          <p:nvPr/>
        </p:nvSpPr>
        <p:spPr>
          <a:xfrm>
            <a:off x="4096575" y="3309939"/>
            <a:ext cx="1007165" cy="11503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</a:rPr>
              <a:t>D</a:t>
            </a:r>
            <a:endParaRPr lang="en-AU" sz="2800" dirty="0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900666" y="3898189"/>
            <a:ext cx="930866" cy="1174233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16200000">
            <a:off x="3343539" y="3750926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Entry criteria</a:t>
            </a:r>
            <a:endParaRPr lang="en-AU" sz="1400" dirty="0"/>
          </a:p>
        </p:txBody>
      </p:sp>
      <p:sp>
        <p:nvSpPr>
          <p:cNvPr id="48" name="TextBox 47"/>
          <p:cNvSpPr txBox="1"/>
          <p:nvPr/>
        </p:nvSpPr>
        <p:spPr>
          <a:xfrm rot="16200000">
            <a:off x="4681685" y="3750926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/>
              <a:t>Exit criteria</a:t>
            </a:r>
            <a:endParaRPr lang="en-AU" sz="1400" dirty="0"/>
          </a:p>
        </p:txBody>
      </p:sp>
      <p:cxnSp>
        <p:nvCxnSpPr>
          <p:cNvPr id="49" name="Straight Arrow Connector 48"/>
          <p:cNvCxnSpPr>
            <a:stCxn id="48" idx="2"/>
          </p:cNvCxnSpPr>
          <p:nvPr/>
        </p:nvCxnSpPr>
        <p:spPr>
          <a:xfrm>
            <a:off x="5371137" y="3904814"/>
            <a:ext cx="835849" cy="1167608"/>
          </a:xfrm>
          <a:prstGeom prst="straightConnector1">
            <a:avLst/>
          </a:prstGeom>
          <a:ln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744201" y="6110662"/>
                <a:ext cx="388067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AU" sz="2000" dirty="0" smtClean="0">
                    <a:solidFill>
                      <a:schemeClr val="accent6"/>
                    </a:solidFill>
                  </a:rPr>
                  <a:t>Entry( C ) </a:t>
                </a:r>
                <a14:m>
                  <m:oMath xmlns:m="http://schemas.openxmlformats.org/officeDocument/2006/math" xmlns="">
                    <m:r>
                      <a:rPr lang="en-AU" sz="20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</m:oMath>
                </a14:m>
                <a:r>
                  <a:rPr lang="en-AU" sz="2000" dirty="0" smtClean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 xmlns="">
                    <m:r>
                      <a:rPr lang="en-AU" sz="20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AU" sz="2000" dirty="0" smtClean="0">
                    <a:solidFill>
                      <a:schemeClr val="accent6"/>
                    </a:solidFill>
                  </a:rPr>
                  <a:t>( Exit(B), Exit(D) )</a:t>
                </a:r>
              </a:p>
              <a:p>
                <a:r>
                  <a:rPr lang="en-AU" sz="2000" dirty="0" smtClean="0">
                    <a:solidFill>
                      <a:schemeClr val="accent6"/>
                    </a:solidFill>
                  </a:rPr>
                  <a:t>Exit( C ) </a:t>
                </a:r>
                <a14:m>
                  <m:oMath xmlns:m="http://schemas.openxmlformats.org/officeDocument/2006/math" xmlns="">
                    <m:r>
                      <a:rPr lang="en-AU" sz="2000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</m:oMath>
                </a14:m>
                <a:r>
                  <a:rPr lang="en-AU" sz="20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 xmlns="">
                    <m:r>
                      <a:rPr lang="en-AU" sz="20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AU" sz="2000" dirty="0" smtClean="0">
                    <a:solidFill>
                      <a:schemeClr val="accent6"/>
                    </a:solidFill>
                  </a:rPr>
                  <a:t>(Entry(C))</a:t>
                </a:r>
                <a:endParaRPr lang="en-AU" sz="2000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201" y="6110662"/>
                <a:ext cx="3880678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1570" t="-3419" b="-14530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624879" y="6232830"/>
                <a:ext cx="3075970" cy="36933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 xmlns="">
                    <m:r>
                      <a:rPr lang="en-AU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A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AU" b="0" i="0" smtClean="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AU" dirty="0" smtClean="0"/>
                  <a:t>nd </a:t>
                </a:r>
                <a14:m>
                  <m:oMath xmlns:m="http://schemas.openxmlformats.org/officeDocument/2006/math" xmlns="">
                    <m:r>
                      <a:rPr lang="en-AU" b="0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AU" dirty="0" smtClean="0"/>
                  <a:t> are some functions</a:t>
                </a:r>
                <a:endParaRPr lang="en-AU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4879" y="6232830"/>
                <a:ext cx="3075970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595" t="-8197" b="-24590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81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Initiation, Management, and Quality Assurance of Software Projects within an Organization</a:t>
            </a:r>
          </a:p>
          <a:p>
            <a:r>
              <a:rPr lang="en-US" sz="2800" dirty="0" smtClean="0"/>
              <a:t>The Software Development Process, i.e., the </a:t>
            </a:r>
            <a:r>
              <a:rPr lang="en-US" sz="2800" i="1" dirty="0" smtClean="0"/>
              <a:t>waterfall</a:t>
            </a:r>
            <a:r>
              <a:rPr lang="en-US" sz="2800" dirty="0" smtClean="0"/>
              <a:t> model (e.g., Analysis, Design, Implementation, Testing, Maintenance)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93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Measurability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possible to mathematically model processes by</a:t>
            </a:r>
          </a:p>
          <a:p>
            <a:pPr lvl="1"/>
            <a:r>
              <a:rPr lang="en-US" sz="2600" dirty="0" smtClean="0"/>
              <a:t>graphing them to indicate the interconnections of components (operations or events)</a:t>
            </a:r>
          </a:p>
          <a:p>
            <a:pPr lvl="1"/>
            <a:r>
              <a:rPr lang="en-US" sz="2600" dirty="0" smtClean="0"/>
              <a:t>applying some appropriate function to operations within each component</a:t>
            </a:r>
          </a:p>
          <a:p>
            <a:pPr lvl="1"/>
            <a:r>
              <a:rPr lang="en-US" sz="2600" dirty="0" smtClean="0"/>
              <a:t>using probability distributions for the inputs and outputs of each component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59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Measurability of Software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In the Software Process, it is possible to measure</a:t>
            </a:r>
          </a:p>
          <a:p>
            <a:pPr lvl="1"/>
            <a:r>
              <a:rPr lang="en-US" sz="2600" b="1" dirty="0" smtClean="0">
                <a:solidFill>
                  <a:schemeClr val="accent1"/>
                </a:solidFill>
              </a:rPr>
              <a:t>Progress</a:t>
            </a:r>
            <a:r>
              <a:rPr lang="en-US" sz="2600" dirty="0" smtClean="0"/>
              <a:t>, by use of a plan based on predefined events</a:t>
            </a:r>
          </a:p>
          <a:p>
            <a:pPr lvl="1"/>
            <a:r>
              <a:rPr lang="en-US" sz="2600" b="1" dirty="0" smtClean="0">
                <a:solidFill>
                  <a:schemeClr val="accent1"/>
                </a:solidFill>
              </a:rPr>
              <a:t>Costs</a:t>
            </a:r>
            <a:r>
              <a:rPr lang="en-US" sz="2600" dirty="0" smtClean="0"/>
              <a:t>, by use of a budget and </a:t>
            </a:r>
            <a:r>
              <a:rPr lang="en-US" sz="2600" b="1" dirty="0" smtClean="0"/>
              <a:t>work breakdown structure</a:t>
            </a:r>
          </a:p>
          <a:p>
            <a:pPr lvl="1"/>
            <a:r>
              <a:rPr lang="en-US" sz="2600" b="1" dirty="0" smtClean="0">
                <a:solidFill>
                  <a:schemeClr val="accent1"/>
                </a:solidFill>
              </a:rPr>
              <a:t>Stability of Requirements</a:t>
            </a:r>
            <a:r>
              <a:rPr lang="en-US" sz="2600" dirty="0" smtClean="0"/>
              <a:t>, by counting the number of </a:t>
            </a:r>
            <a:r>
              <a:rPr lang="en-US" sz="2600" b="1" dirty="0" smtClean="0"/>
              <a:t>open questions </a:t>
            </a:r>
            <a:r>
              <a:rPr lang="en-US" sz="2600" dirty="0" smtClean="0"/>
              <a:t>at regular intervals</a:t>
            </a:r>
          </a:p>
          <a:p>
            <a:pPr lvl="1"/>
            <a:r>
              <a:rPr lang="en-US" sz="2600" b="1" dirty="0" smtClean="0">
                <a:solidFill>
                  <a:schemeClr val="accent1"/>
                </a:solidFill>
              </a:rPr>
              <a:t>Error propagation</a:t>
            </a:r>
            <a:r>
              <a:rPr lang="en-US" sz="2600" dirty="0" smtClean="0"/>
              <a:t>, by counting the entry &amp; removal of defects</a:t>
            </a:r>
          </a:p>
          <a:p>
            <a:pPr lvl="1"/>
            <a:r>
              <a:rPr lang="en-US" sz="2600" b="1" dirty="0" smtClean="0">
                <a:solidFill>
                  <a:schemeClr val="accent1"/>
                </a:solidFill>
              </a:rPr>
              <a:t>Value</a:t>
            </a:r>
            <a:r>
              <a:rPr lang="en-US" sz="2600" dirty="0" smtClean="0"/>
              <a:t>, by assessing the effectiveness of each operation</a:t>
            </a:r>
          </a:p>
          <a:p>
            <a:pPr lvl="1"/>
            <a:r>
              <a:rPr lang="en-US" sz="2600" b="1" dirty="0" smtClean="0">
                <a:solidFill>
                  <a:schemeClr val="accent1"/>
                </a:solidFill>
              </a:rPr>
              <a:t>Risk</a:t>
            </a:r>
            <a:r>
              <a:rPr lang="en-US" sz="2600" dirty="0" smtClean="0"/>
              <a:t>, by calculating probabilities and costs throughout a project</a:t>
            </a:r>
          </a:p>
          <a:p>
            <a:pPr lvl="1"/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UWA, School of CSSE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73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</TotalTime>
  <Words>965</Words>
  <Application>Microsoft Macintosh PowerPoint</Application>
  <PresentationFormat>On-screen Show (4:3)</PresentationFormat>
  <Paragraphs>169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Breeze</vt:lpstr>
      <vt:lpstr>The University of Western Australia School of Computer Science and Software Engineering  CITS5502 Software Processes</vt:lpstr>
      <vt:lpstr>Key concepts</vt:lpstr>
      <vt:lpstr>The Use of Processes</vt:lpstr>
      <vt:lpstr>What is a Process?</vt:lpstr>
      <vt:lpstr>Entry and Exit Criteria</vt:lpstr>
      <vt:lpstr>Entry and Exit Criteria (cont.)</vt:lpstr>
      <vt:lpstr>Examples of Processes</vt:lpstr>
      <vt:lpstr>Measurability of Processes</vt:lpstr>
      <vt:lpstr>Measurability of Software Processes</vt:lpstr>
      <vt:lpstr>Mathematical Analysis of Processes</vt:lpstr>
      <vt:lpstr>Mathematical Analysis of Processes</vt:lpstr>
      <vt:lpstr>Mathematical Analysis of Processes</vt:lpstr>
      <vt:lpstr>References</vt:lpstr>
    </vt:vector>
  </TitlesOfParts>
  <Company>The University of Western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CITS5502 Software Processes</dc:title>
  <dc:creator>Du Huynh</dc:creator>
  <cp:lastModifiedBy>Terry Woodings</cp:lastModifiedBy>
  <cp:revision>65</cp:revision>
  <cp:lastPrinted>2016-10-04T03:22:43Z</cp:lastPrinted>
  <dcterms:created xsi:type="dcterms:W3CDTF">2016-09-20T02:14:36Z</dcterms:created>
  <dcterms:modified xsi:type="dcterms:W3CDTF">2018-07-31T06:47:10Z</dcterms:modified>
</cp:coreProperties>
</file>