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6" r:id="rId1"/>
  </p:sldMasterIdLst>
  <p:notesMasterIdLst>
    <p:notesMasterId r:id="rId26"/>
  </p:notesMasterIdLst>
  <p:handoutMasterIdLst>
    <p:handoutMasterId r:id="rId27"/>
  </p:handoutMasterIdLst>
  <p:sldIdLst>
    <p:sldId id="257" r:id="rId2"/>
    <p:sldId id="352" r:id="rId3"/>
    <p:sldId id="378" r:id="rId4"/>
    <p:sldId id="379" r:id="rId5"/>
    <p:sldId id="377" r:id="rId6"/>
    <p:sldId id="361" r:id="rId7"/>
    <p:sldId id="365" r:id="rId8"/>
    <p:sldId id="358" r:id="rId9"/>
    <p:sldId id="310" r:id="rId10"/>
    <p:sldId id="369" r:id="rId11"/>
    <p:sldId id="375" r:id="rId12"/>
    <p:sldId id="371" r:id="rId13"/>
    <p:sldId id="360" r:id="rId14"/>
    <p:sldId id="363" r:id="rId15"/>
    <p:sldId id="359" r:id="rId16"/>
    <p:sldId id="327" r:id="rId17"/>
    <p:sldId id="328" r:id="rId18"/>
    <p:sldId id="329" r:id="rId19"/>
    <p:sldId id="330" r:id="rId20"/>
    <p:sldId id="332" r:id="rId21"/>
    <p:sldId id="333" r:id="rId22"/>
    <p:sldId id="349" r:id="rId23"/>
    <p:sldId id="331" r:id="rId24"/>
    <p:sldId id="376" r:id="rId25"/>
  </p:sldIdLst>
  <p:sldSz cx="9906000" cy="6858000" type="A4"/>
  <p:notesSz cx="6743700" cy="9893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6">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00"/>
    <p:restoredTop sz="74485" autoAdjust="0"/>
  </p:normalViewPr>
  <p:slideViewPr>
    <p:cSldViewPr>
      <p:cViewPr varScale="1">
        <p:scale>
          <a:sx n="126" d="100"/>
          <a:sy n="126" d="100"/>
        </p:scale>
        <p:origin x="1584" y="19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3" d="100"/>
        <a:sy n="153" d="100"/>
      </p:scale>
      <p:origin x="0" y="0"/>
    </p:cViewPr>
  </p:sorterViewPr>
  <p:notesViewPr>
    <p:cSldViewPr>
      <p:cViewPr varScale="1">
        <p:scale>
          <a:sx n="55" d="100"/>
          <a:sy n="55" d="100"/>
        </p:scale>
        <p:origin x="2238" y="78"/>
      </p:cViewPr>
      <p:guideLst>
        <p:guide orient="horz" pos="3116"/>
        <p:guide pos="2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lvl1pPr defTabSz="930275">
              <a:defRPr sz="1200">
                <a:latin typeface="Verdana" charset="0"/>
                <a:ea typeface="ＭＳ Ｐゴシック" charset="-128"/>
              </a:defRPr>
            </a:lvl1pPr>
          </a:lstStyle>
          <a:p>
            <a:pPr>
              <a:defRPr/>
            </a:pPr>
            <a:endParaRPr lang="en-AU"/>
          </a:p>
        </p:txBody>
      </p:sp>
      <p:sp>
        <p:nvSpPr>
          <p:cNvPr id="238595" name="Rectangle 3"/>
          <p:cNvSpPr>
            <a:spLocks noGrp="1" noChangeArrowheads="1"/>
          </p:cNvSpPr>
          <p:nvPr>
            <p:ph type="dt" sz="quarter" idx="1"/>
          </p:nvPr>
        </p:nvSpPr>
        <p:spPr bwMode="auto">
          <a:xfrm>
            <a:off x="3821113" y="0"/>
            <a:ext cx="2922587" cy="493713"/>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lvl1pPr algn="r" defTabSz="930275">
              <a:defRPr sz="1200">
                <a:latin typeface="Verdana" charset="0"/>
                <a:ea typeface="ＭＳ Ｐゴシック" charset="-128"/>
              </a:defRPr>
            </a:lvl1pPr>
          </a:lstStyle>
          <a:p>
            <a:pPr>
              <a:defRPr/>
            </a:pPr>
            <a:endParaRPr lang="en-AU"/>
          </a:p>
        </p:txBody>
      </p:sp>
      <p:sp>
        <p:nvSpPr>
          <p:cNvPr id="238596" name="Rectangle 4"/>
          <p:cNvSpPr>
            <a:spLocks noGrp="1" noChangeArrowheads="1"/>
          </p:cNvSpPr>
          <p:nvPr>
            <p:ph type="ftr" sz="quarter" idx="2"/>
          </p:nvPr>
        </p:nvSpPr>
        <p:spPr bwMode="auto">
          <a:xfrm>
            <a:off x="0" y="9399588"/>
            <a:ext cx="2922588" cy="493712"/>
          </a:xfrm>
          <a:prstGeom prst="rect">
            <a:avLst/>
          </a:prstGeom>
          <a:noFill/>
          <a:ln w="9525">
            <a:noFill/>
            <a:miter lim="800000"/>
            <a:headEnd/>
            <a:tailEnd/>
          </a:ln>
          <a:effectLst/>
        </p:spPr>
        <p:txBody>
          <a:bodyPr vert="horz" wrap="square" lIns="93024" tIns="46512" rIns="93024" bIns="46512" numCol="1" anchor="b" anchorCtr="0" compatLnSpc="1">
            <a:prstTxWarp prst="textNoShape">
              <a:avLst/>
            </a:prstTxWarp>
          </a:bodyPr>
          <a:lstStyle>
            <a:lvl1pPr defTabSz="930275">
              <a:defRPr sz="1200">
                <a:latin typeface="Verdana" charset="0"/>
                <a:ea typeface="ＭＳ Ｐゴシック" charset="-128"/>
              </a:defRPr>
            </a:lvl1pPr>
          </a:lstStyle>
          <a:p>
            <a:pPr>
              <a:defRPr/>
            </a:pPr>
            <a:endParaRPr lang="en-AU"/>
          </a:p>
        </p:txBody>
      </p:sp>
      <p:sp>
        <p:nvSpPr>
          <p:cNvPr id="238597" name="Rectangle 5"/>
          <p:cNvSpPr>
            <a:spLocks noGrp="1" noChangeArrowheads="1"/>
          </p:cNvSpPr>
          <p:nvPr>
            <p:ph type="sldNum" sz="quarter" idx="3"/>
          </p:nvPr>
        </p:nvSpPr>
        <p:spPr bwMode="auto">
          <a:xfrm>
            <a:off x="3821113" y="9399588"/>
            <a:ext cx="2922587" cy="493712"/>
          </a:xfrm>
          <a:prstGeom prst="rect">
            <a:avLst/>
          </a:prstGeom>
          <a:noFill/>
          <a:ln w="9525">
            <a:noFill/>
            <a:miter lim="800000"/>
            <a:headEnd/>
            <a:tailEnd/>
          </a:ln>
          <a:effectLst/>
        </p:spPr>
        <p:txBody>
          <a:bodyPr vert="horz" wrap="square" lIns="93024" tIns="46512" rIns="93024" bIns="46512" numCol="1" anchor="b" anchorCtr="0" compatLnSpc="1">
            <a:prstTxWarp prst="textNoShape">
              <a:avLst/>
            </a:prstTxWarp>
          </a:bodyPr>
          <a:lstStyle>
            <a:lvl1pPr algn="r" defTabSz="930275">
              <a:defRPr sz="1200"/>
            </a:lvl1pPr>
          </a:lstStyle>
          <a:p>
            <a:pPr>
              <a:defRPr/>
            </a:pPr>
            <a:fld id="{8218EF47-C9D7-45B1-9F6B-20980A0F4E05}" type="slidenum">
              <a:rPr lang="en-AU" altLang="en-US"/>
              <a:pPr>
                <a:defRPr/>
              </a:pPr>
              <a:t>‹#›</a:t>
            </a:fld>
            <a:endParaRPr lang="en-AU" altLang="en-US"/>
          </a:p>
        </p:txBody>
      </p:sp>
    </p:spTree>
    <p:extLst>
      <p:ext uri="{BB962C8B-B14F-4D97-AF65-F5344CB8AC3E}">
        <p14:creationId xmlns:p14="http://schemas.microsoft.com/office/powerpoint/2010/main" val="503404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lvl1pPr defTabSz="930275">
              <a:defRPr sz="1200">
                <a:latin typeface="Times New Roman" charset="0"/>
                <a:ea typeface="ＭＳ Ｐゴシック" charset="-128"/>
              </a:defRPr>
            </a:lvl1pPr>
          </a:lstStyle>
          <a:p>
            <a:pPr>
              <a:defRPr/>
            </a:pPr>
            <a:endParaRPr lang="en-US"/>
          </a:p>
        </p:txBody>
      </p:sp>
      <p:sp>
        <p:nvSpPr>
          <p:cNvPr id="54275"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lvl1pPr algn="r" defTabSz="930275">
              <a:defRPr sz="1200">
                <a:latin typeface="Times New Roman" charset="0"/>
                <a:ea typeface="ＭＳ Ｐゴシック"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693738" y="742950"/>
            <a:ext cx="5356225" cy="3709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674688" y="4699000"/>
            <a:ext cx="5394325" cy="4451350"/>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9398000"/>
            <a:ext cx="2922588" cy="493713"/>
          </a:xfrm>
          <a:prstGeom prst="rect">
            <a:avLst/>
          </a:prstGeom>
          <a:noFill/>
          <a:ln w="9525">
            <a:noFill/>
            <a:miter lim="800000"/>
            <a:headEnd/>
            <a:tailEnd/>
          </a:ln>
          <a:effectLst/>
        </p:spPr>
        <p:txBody>
          <a:bodyPr vert="horz" wrap="square" lIns="93024" tIns="46512" rIns="93024" bIns="46512" numCol="1" anchor="b" anchorCtr="0" compatLnSpc="1">
            <a:prstTxWarp prst="textNoShape">
              <a:avLst/>
            </a:prstTxWarp>
          </a:bodyPr>
          <a:lstStyle>
            <a:lvl1pPr defTabSz="930275">
              <a:defRPr sz="1200">
                <a:latin typeface="Times New Roman" charset="0"/>
                <a:ea typeface="ＭＳ Ｐゴシック" charset="-128"/>
              </a:defRPr>
            </a:lvl1pPr>
          </a:lstStyle>
          <a:p>
            <a:pPr>
              <a:defRPr/>
            </a:pPr>
            <a:endParaRPr lang="en-US"/>
          </a:p>
        </p:txBody>
      </p:sp>
      <p:sp>
        <p:nvSpPr>
          <p:cNvPr id="54279" name="Rectangle 7"/>
          <p:cNvSpPr>
            <a:spLocks noGrp="1" noChangeArrowheads="1"/>
          </p:cNvSpPr>
          <p:nvPr>
            <p:ph type="sldNum" sz="quarter" idx="5"/>
          </p:nvPr>
        </p:nvSpPr>
        <p:spPr bwMode="auto">
          <a:xfrm>
            <a:off x="3819525" y="9398000"/>
            <a:ext cx="2922588" cy="493713"/>
          </a:xfrm>
          <a:prstGeom prst="rect">
            <a:avLst/>
          </a:prstGeom>
          <a:noFill/>
          <a:ln w="9525">
            <a:noFill/>
            <a:miter lim="800000"/>
            <a:headEnd/>
            <a:tailEnd/>
          </a:ln>
          <a:effectLst/>
        </p:spPr>
        <p:txBody>
          <a:bodyPr vert="horz" wrap="square" lIns="93024" tIns="46512" rIns="93024" bIns="46512" numCol="1" anchor="b" anchorCtr="0" compatLnSpc="1">
            <a:prstTxWarp prst="textNoShape">
              <a:avLst/>
            </a:prstTxWarp>
          </a:bodyPr>
          <a:lstStyle>
            <a:lvl1pPr algn="r" defTabSz="930275">
              <a:defRPr sz="1200">
                <a:latin typeface="Times New Roman" panose="02020603050405020304" pitchFamily="18" charset="0"/>
              </a:defRPr>
            </a:lvl1pPr>
          </a:lstStyle>
          <a:p>
            <a:pPr>
              <a:defRPr/>
            </a:pPr>
            <a:fld id="{DF2C036D-362A-445F-9541-FDA333244479}" type="slidenum">
              <a:rPr lang="en-US" altLang="en-US"/>
              <a:pPr>
                <a:defRPr/>
              </a:pPr>
              <a:t>‹#›</a:t>
            </a:fld>
            <a:endParaRPr lang="en-US" altLang="en-US"/>
          </a:p>
        </p:txBody>
      </p:sp>
    </p:spTree>
    <p:extLst>
      <p:ext uri="{BB962C8B-B14F-4D97-AF65-F5344CB8AC3E}">
        <p14:creationId xmlns:p14="http://schemas.microsoft.com/office/powerpoint/2010/main" val="405613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Revised Feb </a:t>
            </a:r>
            <a:r>
              <a:rPr lang="en-US" altLang="en-US" dirty="0">
                <a:latin typeface="Times New Roman" panose="02020603050405020304" pitchFamily="18" charset="0"/>
              </a:rPr>
              <a:t>2020 RCO</a:t>
            </a:r>
          </a:p>
          <a:p>
            <a:r>
              <a:rPr lang="en-US" altLang="en-US" dirty="0">
                <a:latin typeface="Times New Roman" panose="02020603050405020304" pitchFamily="18" charset="0"/>
              </a:rPr>
              <a:t>Earlier Versions: RCO, DH, GMH</a:t>
            </a:r>
          </a:p>
          <a:p>
            <a:endParaRPr lang="en-US" altLang="en-US" dirty="0">
              <a:latin typeface="Times New Roman" panose="02020603050405020304" pitchFamily="18" charset="0"/>
              <a:ea typeface="ＭＳ Ｐゴシック" panose="020B0600070205080204" pitchFamily="34" charset="-128"/>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140B1E6C-B0B9-43A3-8A38-B4450E1DD81A}"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7114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71290162-B492-4561-AA18-E3279F519EC0}"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2812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F97325F8-3C6C-4457-AB7F-46F49BF89138}"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2312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F4884BB2-5A50-47E0-8DE5-0F65B2A025D0}"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7919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8BF8682B-3D70-4B19-940D-329FAD967892}"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9205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4F30ABAF-0C05-4DFE-A831-ED6B0CF9D031}"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22850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51F1E66D-AE37-45F8-822C-267ECA4D21E5}"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96155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CEA5341C-8010-48B7-9357-701B7B97350E}"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08099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EA3F0A9A-B5D2-48D4-BD54-6E0554BA535C}"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12472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7ED1DD6A-A6B1-4892-915D-3D9248479597}"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21725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1BDEE172-B14A-4B15-ADE2-63181E7DA2FB}"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18996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User role examples: system administrator, bank customer, bank teller (not individual people)</a:t>
            </a:r>
          </a:p>
          <a:p>
            <a:r>
              <a:rPr lang="en-US" altLang="en-US">
                <a:latin typeface="Times New Roman" panose="02020603050405020304" pitchFamily="18" charset="0"/>
                <a:ea typeface="ＭＳ Ｐゴシック" panose="020B0600070205080204" pitchFamily="34" charset="-128"/>
              </a:rPr>
              <a:t>Another system examples: central database, production line</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Actors initiate a use case to access system functionality</a:t>
            </a:r>
          </a:p>
          <a:p>
            <a:r>
              <a:rPr lang="en-US" altLang="en-US">
                <a:latin typeface="Times New Roman" panose="02020603050405020304" pitchFamily="18" charset="0"/>
                <a:ea typeface="ＭＳ Ｐゴシック" panose="020B0600070205080204" pitchFamily="34" charset="-128"/>
              </a:rPr>
              <a:t>Goal: set of events that yield visible result for the actors</a:t>
            </a:r>
          </a:p>
          <a:p>
            <a:endParaRPr lang="en-US" altLang="en-US">
              <a:latin typeface="Times New Roman" panose="02020603050405020304" pitchFamily="18"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7E444407-F251-403B-B18D-533223611471}"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3443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Used during requirements elicitation and analysis</a:t>
            </a:r>
          </a:p>
          <a:p>
            <a:r>
              <a:rPr lang="en-US" altLang="en-US" dirty="0">
                <a:latin typeface="Times New Roman" panose="02020603050405020304" pitchFamily="18" charset="0"/>
                <a:ea typeface="ＭＳ Ｐゴシック" panose="020B0600070205080204" pitchFamily="34" charset="-128"/>
              </a:rPr>
              <a:t>Use case diagrams are a functional model</a:t>
            </a:r>
          </a:p>
          <a:p>
            <a:r>
              <a:rPr lang="en-US" altLang="en-US" dirty="0">
                <a:latin typeface="Times New Roman" panose="02020603050405020304" pitchFamily="18" charset="0"/>
                <a:ea typeface="ＭＳ Ｐゴシック" panose="020B0600070205080204" pitchFamily="34" charset="-128"/>
              </a:rPr>
              <a:t>Describe functionality of a system from the users point of view – those that produce a visible result for an actor</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The actors are outside the boundary of the system whereas the use cases are inside the boundary of the system</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87ABC352-34B0-4675-96E2-2A3F88306537}"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0809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93D33F75-9D63-421F-BC07-39D616D6F7DD}"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1815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AU" b="1" dirty="0" err="1">
                <a:solidFill>
                  <a:schemeClr val="tx1"/>
                </a:solidFill>
                <a:effectLst/>
              </a:rPr>
              <a:t>Objectory</a:t>
            </a:r>
            <a:r>
              <a:rPr lang="en-AU" b="0" dirty="0">
                <a:solidFill>
                  <a:schemeClr val="tx1"/>
                </a:solidFill>
                <a:effectLst/>
              </a:rPr>
              <a:t> is an object-oriented methodology mostly created by Ivar Jacobson, who has greatly contributed to object-oriented software engineering.</a:t>
            </a:r>
          </a:p>
          <a:p>
            <a:pPr rtl="0"/>
            <a:endParaRPr lang="en-AU" b="0" dirty="0">
              <a:solidFill>
                <a:schemeClr val="tx1"/>
              </a:solidFill>
              <a:effectLst/>
            </a:endParaRPr>
          </a:p>
          <a:p>
            <a:pPr rtl="0"/>
            <a:r>
              <a:rPr lang="en-AU" b="0" dirty="0">
                <a:solidFill>
                  <a:schemeClr val="tx1"/>
                </a:solidFill>
                <a:effectLst/>
              </a:rPr>
              <a:t>The framework of </a:t>
            </a:r>
            <a:r>
              <a:rPr lang="en-AU" b="0" dirty="0" err="1">
                <a:solidFill>
                  <a:schemeClr val="tx1"/>
                </a:solidFill>
                <a:effectLst/>
              </a:rPr>
              <a:t>objectory</a:t>
            </a:r>
            <a:r>
              <a:rPr lang="en-AU" b="0" dirty="0">
                <a:solidFill>
                  <a:schemeClr val="tx1"/>
                </a:solidFill>
                <a:effectLst/>
              </a:rPr>
              <a:t> is a design technique called design with building blocks. With the building block technique, a system is viewed as a system of connecting blocks with each block representing a system service.</a:t>
            </a:r>
          </a:p>
          <a:p>
            <a:pPr rtl="0"/>
            <a:endParaRPr lang="en-AU" b="0" dirty="0">
              <a:solidFill>
                <a:schemeClr val="tx1"/>
              </a:solidFill>
              <a:effectLst/>
            </a:endParaRPr>
          </a:p>
          <a:p>
            <a:pPr rtl="0"/>
            <a:r>
              <a:rPr lang="en-AU" b="1" dirty="0">
                <a:solidFill>
                  <a:schemeClr val="tx1"/>
                </a:solidFill>
                <a:effectLst/>
              </a:rPr>
              <a:t>Grady </a:t>
            </a:r>
            <a:r>
              <a:rPr lang="en-AU" b="1" dirty="0" err="1">
                <a:solidFill>
                  <a:schemeClr val="tx1"/>
                </a:solidFill>
                <a:effectLst/>
              </a:rPr>
              <a:t>Booch</a:t>
            </a:r>
            <a:r>
              <a:rPr lang="en-AU" b="1" dirty="0">
                <a:solidFill>
                  <a:schemeClr val="tx1"/>
                </a:solidFill>
                <a:effectLst/>
              </a:rPr>
              <a:t> </a:t>
            </a:r>
            <a:r>
              <a:rPr lang="en-AU" b="0" dirty="0">
                <a:solidFill>
                  <a:schemeClr val="tx1"/>
                </a:solidFill>
                <a:effectLst/>
              </a:rPr>
              <a:t>(born February 27, 1955) is an American software engineer, best known for developing the Unified </a:t>
            </a:r>
            <a:r>
              <a:rPr lang="en-AU" b="0" dirty="0" err="1">
                <a:solidFill>
                  <a:schemeClr val="tx1"/>
                </a:solidFill>
                <a:effectLst/>
              </a:rPr>
              <a:t>Modeling</a:t>
            </a:r>
            <a:r>
              <a:rPr lang="en-AU" b="0" dirty="0">
                <a:solidFill>
                  <a:schemeClr val="tx1"/>
                </a:solidFill>
                <a:effectLst/>
              </a:rPr>
              <a:t> Language with Ivar Jacobson and James Rumbaugh. He is recognized internationally for his innovative work in software architecture, software engineering, and collaborative development environments.[</a:t>
            </a:r>
          </a:p>
          <a:p>
            <a:pPr rtl="0"/>
            <a:endParaRPr lang="en-AU" b="0" dirty="0">
              <a:solidFill>
                <a:schemeClr val="tx1"/>
              </a:solidFill>
              <a:effectLst/>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DEB92C8-2D27-43C3-A76B-E4D45AF63885}" type="slidenum">
              <a:rPr lang="en-AU" altLang="en-US">
                <a:latin typeface="Times New Roman" panose="02020603050405020304" pitchFamily="18" charset="0"/>
              </a:rPr>
              <a:pPr/>
              <a:t>9</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672865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188346BD-4E66-4BF5-B498-59EE48F51099}"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1711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itchFamily="18" charset="0"/>
                <a:ea typeface="ＭＳ Ｐゴシック" pitchFamily="34" charset="-128"/>
              </a:rPr>
              <a:t>- Use case is an abstraction that describes all possible scenarios involving the described functionality (blueprint)</a:t>
            </a:r>
          </a:p>
          <a:p>
            <a:pPr>
              <a:defRPr/>
            </a:pPr>
            <a:r>
              <a:rPr lang="en-US" altLang="en-US" dirty="0">
                <a:latin typeface="Times New Roman" pitchFamily="18" charset="0"/>
                <a:ea typeface="ＭＳ Ｐゴシック" pitchFamily="34" charset="-128"/>
              </a:rPr>
              <a:t>- Scenario is a single instance of a use case describing a concrete set of actions.</a:t>
            </a:r>
          </a:p>
          <a:p>
            <a:pPr marL="171450" indent="-171450">
              <a:buFontTx/>
              <a:buChar char="-"/>
              <a:defRPr/>
            </a:pPr>
            <a:endParaRPr lang="en-US" altLang="en-US" dirty="0">
              <a:latin typeface="Times New Roman" pitchFamily="18" charset="0"/>
              <a:ea typeface="ＭＳ Ｐゴシック" pitchFamily="34" charset="-128"/>
            </a:endParaRPr>
          </a:p>
          <a:p>
            <a:pPr marL="171450" indent="-171450">
              <a:buFontTx/>
              <a:buChar char="-"/>
              <a:defRPr/>
            </a:pPr>
            <a:r>
              <a:rPr lang="en-US" altLang="en-US" dirty="0">
                <a:latin typeface="Times New Roman" pitchFamily="18" charset="0"/>
                <a:ea typeface="ＭＳ Ｐゴシック" pitchFamily="34" charset="-128"/>
              </a:rPr>
              <a:t>Scenarios are used as examples for illustrating common cases -&gt; focus is on understandability</a:t>
            </a:r>
          </a:p>
          <a:p>
            <a:pPr marL="171450" indent="-171450">
              <a:buFontTx/>
              <a:buChar char="-"/>
              <a:defRPr/>
            </a:pPr>
            <a:r>
              <a:rPr lang="en-US" altLang="en-US" dirty="0">
                <a:latin typeface="Times New Roman" pitchFamily="18" charset="0"/>
                <a:ea typeface="ＭＳ Ｐゴシック" pitchFamily="34" charset="-128"/>
              </a:rPr>
              <a:t>Use cases are used to describe all possible cases -&gt; focus is on completeness</a:t>
            </a:r>
          </a:p>
          <a:p>
            <a:pPr marL="171450" indent="-171450">
              <a:buFontTx/>
              <a:buChar char="-"/>
              <a:defRPr/>
            </a:pPr>
            <a:endParaRPr lang="en-US" altLang="en-US" dirty="0">
              <a:latin typeface="Times New Roman" pitchFamily="18"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D2E32EAC-F32D-49EB-A251-9D0F87C2D51D}"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3963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Times New Roman" panose="02020603050405020304" pitchFamily="18" charset="0"/>
                <a:ea typeface="ＭＳ Ｐゴシック" panose="020B0600070205080204" pitchFamily="34" charset="-128"/>
              </a:rPr>
              <a:t>Scenarios are used as examples for illustrating common cases -&gt; focus is on understandability</a:t>
            </a:r>
          </a:p>
          <a:p>
            <a:pPr marL="171450" indent="-171450">
              <a:buFontTx/>
              <a:buChar char="-"/>
            </a:pPr>
            <a:r>
              <a:rPr lang="en-US" altLang="en-US">
                <a:latin typeface="Times New Roman" panose="02020603050405020304" pitchFamily="18" charset="0"/>
                <a:ea typeface="ＭＳ Ｐゴシック" panose="020B0600070205080204" pitchFamily="34" charset="-128"/>
              </a:rPr>
              <a:t>Use cases are used to describe all possible cases -&gt; focus is on completeness</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859CF658-A685-4EDB-83CB-ED33ECC374F4}"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132940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6" name="Picture 6" descr="W:\Emily\Presentation assets\UWAM0289 Presentation pg1.png"/>
          <p:cNvPicPr>
            <a:picLocks noChangeAspect="1" noChangeArrowheads="1"/>
          </p:cNvPicPr>
          <p:nvPr/>
        </p:nvPicPr>
        <p:blipFill rotWithShape="1">
          <a:blip r:embed="rId3">
            <a:extLst>
              <a:ext uri="{28A0092B-C50C-407E-A947-70E740481C1C}">
                <a14:useLocalDpi xmlns:a14="http://schemas.microsoft.com/office/drawing/2010/main" val="0"/>
              </a:ext>
            </a:extLst>
          </a:blip>
          <a:srcRect l="91964" t="87895"/>
          <a:stretch/>
        </p:blipFill>
        <p:spPr bwMode="auto">
          <a:xfrm>
            <a:off x="9119347" y="6033247"/>
            <a:ext cx="796831" cy="8309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515112" y="1539208"/>
            <a:ext cx="7012174" cy="1872208"/>
          </a:xfrm>
          <a:prstGeom prst="rect">
            <a:avLst/>
          </a:prstGeom>
        </p:spPr>
        <p:txBody>
          <a:bodyPr tIns="0" bIns="0">
            <a:normAutofit/>
          </a:bodyPr>
          <a:lstStyle>
            <a:lvl1pPr algn="l">
              <a:lnSpc>
                <a:spcPct val="100000"/>
              </a:lnSpc>
              <a:defRPr sz="6200" baseline="0">
                <a:solidFill>
                  <a:schemeClr val="bg1"/>
                </a:solidFill>
                <a:latin typeface="Arial" pitchFamily="34" charset="0"/>
                <a:cs typeface="Arial" pitchFamily="34" charset="0"/>
              </a:defRPr>
            </a:lvl1pPr>
          </a:lstStyle>
          <a:p>
            <a:r>
              <a:rPr lang="en-US" dirty="0"/>
              <a:t>Main heading</a:t>
            </a:r>
            <a:endParaRPr lang="en-AU" dirty="0"/>
          </a:p>
        </p:txBody>
      </p:sp>
      <p:sp>
        <p:nvSpPr>
          <p:cNvPr id="5" name="Subtitle 2"/>
          <p:cNvSpPr>
            <a:spLocks noGrp="1"/>
          </p:cNvSpPr>
          <p:nvPr>
            <p:ph type="subTitle" idx="1" hasCustomPrompt="1"/>
          </p:nvPr>
        </p:nvSpPr>
        <p:spPr>
          <a:xfrm>
            <a:off x="515112" y="3455288"/>
            <a:ext cx="7012200" cy="288032"/>
          </a:xfrm>
          <a:prstGeom prst="rect">
            <a:avLst/>
          </a:prstGeom>
        </p:spPr>
        <p:txBody>
          <a:bodyPr/>
          <a:lstStyle>
            <a:lvl1pPr marL="0" indent="0" algn="l">
              <a:buNone/>
              <a:defRPr sz="1230" b="1" baseline="0">
                <a:solidFill>
                  <a:srgbClr val="DDB10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a:t>
            </a:r>
            <a:endParaRPr lang="en-AU" dirty="0"/>
          </a:p>
        </p:txBody>
      </p:sp>
      <p:cxnSp>
        <p:nvCxnSpPr>
          <p:cNvPr id="4" name="Straight Connector 3"/>
          <p:cNvCxnSpPr/>
          <p:nvPr/>
        </p:nvCxnSpPr>
        <p:spPr>
          <a:xfrm>
            <a:off x="515112" y="5512280"/>
            <a:ext cx="1950217"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93260" y="5512280"/>
            <a:ext cx="1950217"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33877" y="5512280"/>
            <a:ext cx="1950217"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74495" y="5512280"/>
            <a:ext cx="1950217"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sp>
        <p:nvSpPr>
          <p:cNvPr id="25" name="Text Placeholder 10"/>
          <p:cNvSpPr>
            <a:spLocks noGrp="1"/>
          </p:cNvSpPr>
          <p:nvPr>
            <p:ph type="body" sz="quarter" idx="15" hasCustomPrompt="1"/>
          </p:nvPr>
        </p:nvSpPr>
        <p:spPr>
          <a:xfrm>
            <a:off x="7463337" y="1844824"/>
            <a:ext cx="2054426" cy="2952328"/>
          </a:xfrm>
          <a:prstGeom prst="rect">
            <a:avLst/>
          </a:prstGeom>
          <a:blipFill>
            <a:blip r:embed="rId4"/>
            <a:stretch>
              <a:fillRect/>
            </a:stretch>
          </a:blipFill>
        </p:spPr>
        <p:txBody>
          <a:bodyPr tIns="0"/>
          <a:lstStyle>
            <a:lvl1pPr marL="0" indent="0">
              <a:lnSpc>
                <a:spcPct val="124000"/>
              </a:lnSpc>
              <a:buNone/>
              <a:defRPr sz="1250" baseline="0">
                <a:solidFill>
                  <a:schemeClr val="bg1"/>
                </a:solidFill>
                <a:latin typeface="UWA" pitchFamily="50" charset="0"/>
              </a:defRPr>
            </a:lvl1pPr>
          </a:lstStyle>
          <a:p>
            <a:pPr lvl="0"/>
            <a:r>
              <a:rPr lang="en-US" dirty="0"/>
              <a:t>  </a:t>
            </a:r>
            <a:endParaRPr lang="en-AU" dirty="0"/>
          </a:p>
        </p:txBody>
      </p:sp>
      <p:sp>
        <p:nvSpPr>
          <p:cNvPr id="18" name="Text Placeholder 6"/>
          <p:cNvSpPr>
            <a:spLocks noGrp="1"/>
          </p:cNvSpPr>
          <p:nvPr>
            <p:ph type="body" sz="quarter" idx="16" hasCustomPrompt="1"/>
          </p:nvPr>
        </p:nvSpPr>
        <p:spPr>
          <a:xfrm>
            <a:off x="2668189" y="5576400"/>
            <a:ext cx="20553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
        <p:nvSpPr>
          <p:cNvPr id="19" name="Text Placeholder 6"/>
          <p:cNvSpPr>
            <a:spLocks noGrp="1"/>
          </p:cNvSpPr>
          <p:nvPr>
            <p:ph type="body" sz="quarter" idx="17" hasCustomPrompt="1"/>
          </p:nvPr>
        </p:nvSpPr>
        <p:spPr>
          <a:xfrm>
            <a:off x="4928183" y="5576400"/>
            <a:ext cx="20553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
        <p:nvSpPr>
          <p:cNvPr id="20" name="Text Placeholder 6"/>
          <p:cNvSpPr>
            <a:spLocks noGrp="1"/>
          </p:cNvSpPr>
          <p:nvPr>
            <p:ph type="body" sz="quarter" idx="18"/>
          </p:nvPr>
        </p:nvSpPr>
        <p:spPr>
          <a:xfrm>
            <a:off x="7188177" y="5576400"/>
            <a:ext cx="20553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a:t>Edit Master text styles</a:t>
            </a:r>
          </a:p>
        </p:txBody>
      </p:sp>
      <p:sp>
        <p:nvSpPr>
          <p:cNvPr id="21" name="Text Placeholder 6"/>
          <p:cNvSpPr>
            <a:spLocks noGrp="1"/>
          </p:cNvSpPr>
          <p:nvPr>
            <p:ph type="body" sz="quarter" idx="19" hasCustomPrompt="1"/>
          </p:nvPr>
        </p:nvSpPr>
        <p:spPr>
          <a:xfrm>
            <a:off x="408196" y="5576400"/>
            <a:ext cx="20553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Tree>
    <p:extLst>
      <p:ext uri="{BB962C8B-B14F-4D97-AF65-F5344CB8AC3E}">
        <p14:creationId xmlns:p14="http://schemas.microsoft.com/office/powerpoint/2010/main" val="242594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4" name="Rectangle 3"/>
          <p:cNvSpPr/>
          <p:nvPr/>
        </p:nvSpPr>
        <p:spPr>
          <a:xfrm>
            <a:off x="0" y="1129288"/>
            <a:ext cx="9906000" cy="573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3" name="Slide Number Placeholder 2"/>
          <p:cNvSpPr>
            <a:spLocks noGrp="1"/>
          </p:cNvSpPr>
          <p:nvPr>
            <p:ph type="sldNum" sz="quarter" idx="10"/>
          </p:nvPr>
        </p:nvSpPr>
        <p:spPr>
          <a:xfrm>
            <a:off x="7449277" y="6364969"/>
            <a:ext cx="2311400" cy="365125"/>
          </a:xfrm>
          <a:prstGeom prst="rect">
            <a:avLst/>
          </a:prstGeom>
        </p:spPr>
        <p:txBody>
          <a:bodyPr>
            <a:noAutofit/>
          </a:bodyPr>
          <a:lstStyle>
            <a:lvl1pPr>
              <a:defRPr baseline="0">
                <a:solidFill>
                  <a:schemeClr val="tx2"/>
                </a:solidFill>
              </a:defRPr>
            </a:lvl1pPr>
          </a:lstStyle>
          <a:p>
            <a:pPr>
              <a:defRPr/>
            </a:pPr>
            <a:fld id="{B322102F-8E88-4A2C-9CB8-B60296191BA5}" type="slidenum">
              <a:rPr lang="en-US" altLang="en-US" smtClean="0"/>
              <a:pPr>
                <a:defRPr/>
              </a:pPr>
              <a:t>‹#›</a:t>
            </a:fld>
            <a:endParaRPr lang="en-US" altLang="en-US"/>
          </a:p>
        </p:txBody>
      </p:sp>
      <p:sp>
        <p:nvSpPr>
          <p:cNvPr id="5" name="Text Placeholder 4"/>
          <p:cNvSpPr>
            <a:spLocks noGrp="1"/>
          </p:cNvSpPr>
          <p:nvPr>
            <p:ph type="body" sz="quarter" idx="11" hasCustomPrompt="1"/>
          </p:nvPr>
        </p:nvSpPr>
        <p:spPr>
          <a:xfrm>
            <a:off x="507339" y="1412876"/>
            <a:ext cx="8736542" cy="503957"/>
          </a:xfrm>
          <a:prstGeom prst="rect">
            <a:avLst/>
          </a:prstGeom>
        </p:spPr>
        <p:txBody>
          <a:bodyPr>
            <a:noAutofit/>
          </a:bodyPr>
          <a:lstStyle>
            <a:lvl1pPr marL="0" indent="0">
              <a:buNone/>
              <a:defRPr sz="2200" baseline="0"/>
            </a:lvl1pPr>
          </a:lstStyle>
          <a:p>
            <a:pPr lvl="0"/>
            <a:r>
              <a:rPr lang="en-US" dirty="0"/>
              <a:t>Subheading</a:t>
            </a:r>
          </a:p>
        </p:txBody>
      </p:sp>
      <p:sp>
        <p:nvSpPr>
          <p:cNvPr id="10" name="Text Placeholder 9"/>
          <p:cNvSpPr>
            <a:spLocks noGrp="1"/>
          </p:cNvSpPr>
          <p:nvPr>
            <p:ph type="body" sz="quarter" idx="13" hasCustomPrompt="1"/>
          </p:nvPr>
        </p:nvSpPr>
        <p:spPr>
          <a:xfrm>
            <a:off x="506507" y="3284985"/>
            <a:ext cx="8736971" cy="936105"/>
          </a:xfrm>
          <a:prstGeom prst="rect">
            <a:avLst/>
          </a:prstGeom>
        </p:spPr>
        <p:txBody>
          <a:bodyPr>
            <a:noAutofit/>
          </a:bodyPr>
          <a:lstStyle>
            <a:lvl1pPr marL="285750" indent="-285750">
              <a:buFont typeface="Arial" panose="020B0604020202020204" pitchFamily="34" charset="0"/>
              <a:buChar char="•"/>
              <a:defRPr sz="1800"/>
            </a:lvl1pPr>
          </a:lstStyle>
          <a:p>
            <a:pPr lvl="0"/>
            <a:r>
              <a:rPr lang="en-AU" sz="1800" dirty="0"/>
              <a:t>Bullets</a:t>
            </a:r>
          </a:p>
          <a:p>
            <a:pPr lvl="0"/>
            <a:endParaRPr lang="en-AU" dirty="0"/>
          </a:p>
        </p:txBody>
      </p:sp>
      <p:sp>
        <p:nvSpPr>
          <p:cNvPr id="14" name="Text Placeholder 13"/>
          <p:cNvSpPr>
            <a:spLocks noGrp="1"/>
          </p:cNvSpPr>
          <p:nvPr>
            <p:ph type="body" sz="quarter" idx="15" hasCustomPrompt="1"/>
          </p:nvPr>
        </p:nvSpPr>
        <p:spPr>
          <a:xfrm>
            <a:off x="507339" y="5300664"/>
            <a:ext cx="8736542" cy="864641"/>
          </a:xfrm>
          <a:prstGeom prst="rect">
            <a:avLst/>
          </a:prstGeom>
        </p:spPr>
        <p:txBody>
          <a:bodyPr>
            <a:noAutofit/>
          </a:bodyPr>
          <a:lstStyle>
            <a:lvl1pPr marL="0" indent="0">
              <a:buNone/>
              <a:defRPr sz="2500" b="1" baseline="0"/>
            </a:lvl1pPr>
            <a:lvl2pPr>
              <a:defRPr sz="2500"/>
            </a:lvl2pPr>
            <a:lvl3pPr>
              <a:defRPr sz="2500"/>
            </a:lvl3pPr>
            <a:lvl4pPr>
              <a:defRPr sz="2500"/>
            </a:lvl4pPr>
            <a:lvl5pPr>
              <a:defRPr sz="2500"/>
            </a:lvl5pPr>
          </a:lstStyle>
          <a:p>
            <a:pPr lvl="0"/>
            <a:r>
              <a:rPr lang="en-AU" dirty="0"/>
              <a:t>Feature text</a:t>
            </a:r>
          </a:p>
        </p:txBody>
      </p:sp>
      <p:sp>
        <p:nvSpPr>
          <p:cNvPr id="16" name="Text Placeholder 15"/>
          <p:cNvSpPr>
            <a:spLocks noGrp="1"/>
          </p:cNvSpPr>
          <p:nvPr>
            <p:ph type="body" sz="quarter" idx="16" hasCustomPrompt="1"/>
          </p:nvPr>
        </p:nvSpPr>
        <p:spPr>
          <a:xfrm>
            <a:off x="506828" y="476326"/>
            <a:ext cx="6552406" cy="576411"/>
          </a:xfrm>
          <a:prstGeom prst="rect">
            <a:avLst/>
          </a:prstGeom>
        </p:spPr>
        <p:txBody>
          <a:bodyPr>
            <a:noAutofit/>
          </a:bodyPr>
          <a:lstStyle>
            <a:lvl1pPr marL="0" indent="0">
              <a:buNone/>
              <a:defRPr sz="2500" b="1" baseline="0">
                <a:solidFill>
                  <a:srgbClr val="27348B"/>
                </a:solidFill>
              </a:defRPr>
            </a:lvl1pPr>
          </a:lstStyle>
          <a:p>
            <a:pPr lvl="0"/>
            <a:r>
              <a:rPr lang="en-AU" dirty="0"/>
              <a:t>Cover title (optional)</a:t>
            </a:r>
          </a:p>
        </p:txBody>
      </p:sp>
      <p:sp>
        <p:nvSpPr>
          <p:cNvPr id="18" name="Text Placeholder 17"/>
          <p:cNvSpPr>
            <a:spLocks noGrp="1"/>
          </p:cNvSpPr>
          <p:nvPr>
            <p:ph type="body" sz="quarter" idx="17" hasCustomPrompt="1"/>
          </p:nvPr>
        </p:nvSpPr>
        <p:spPr>
          <a:xfrm>
            <a:off x="507339" y="1989138"/>
            <a:ext cx="8736542" cy="359742"/>
          </a:xfrm>
          <a:prstGeom prst="rect">
            <a:avLst/>
          </a:prstGeom>
        </p:spPr>
        <p:txBody>
          <a:bodyPr tIns="0">
            <a:noAutofit/>
          </a:bodyPr>
          <a:lstStyle>
            <a:lvl1pPr marL="0" indent="0">
              <a:buNone/>
              <a:defRPr sz="1800" b="1" baseline="0"/>
            </a:lvl1pPr>
          </a:lstStyle>
          <a:p>
            <a:pPr lvl="0"/>
            <a:r>
              <a:rPr lang="en-AU" b="1" dirty="0"/>
              <a:t>Body text bold</a:t>
            </a:r>
            <a:endParaRPr lang="en-AU" dirty="0"/>
          </a:p>
        </p:txBody>
      </p:sp>
      <p:sp>
        <p:nvSpPr>
          <p:cNvPr id="20" name="Text Placeholder 19"/>
          <p:cNvSpPr>
            <a:spLocks noGrp="1"/>
          </p:cNvSpPr>
          <p:nvPr>
            <p:ph type="body" sz="quarter" idx="18" hasCustomPrompt="1"/>
          </p:nvPr>
        </p:nvSpPr>
        <p:spPr>
          <a:xfrm>
            <a:off x="506506" y="2348880"/>
            <a:ext cx="8736542" cy="864096"/>
          </a:xfrm>
          <a:prstGeom prst="rect">
            <a:avLst/>
          </a:prstGeom>
        </p:spPr>
        <p:txBody>
          <a:bodyPr>
            <a:noAutofit/>
          </a:bodyPr>
          <a:lstStyle>
            <a:lvl1pPr marL="0" indent="0">
              <a:buNone/>
              <a:defRPr sz="1800"/>
            </a:lvl1pPr>
          </a:lstStyle>
          <a:p>
            <a:pPr lvl="0"/>
            <a:r>
              <a:rPr lang="en-US" dirty="0"/>
              <a:t>Body text</a:t>
            </a:r>
            <a:endParaRPr lang="en-AU" dirty="0"/>
          </a:p>
        </p:txBody>
      </p:sp>
      <p:sp>
        <p:nvSpPr>
          <p:cNvPr id="22" name="Text Placeholder 21"/>
          <p:cNvSpPr>
            <a:spLocks noGrp="1"/>
          </p:cNvSpPr>
          <p:nvPr>
            <p:ph type="body" sz="quarter" idx="19" hasCustomPrompt="1"/>
          </p:nvPr>
        </p:nvSpPr>
        <p:spPr>
          <a:xfrm>
            <a:off x="507339" y="4292600"/>
            <a:ext cx="8736542" cy="360536"/>
          </a:xfrm>
          <a:prstGeom prst="rect">
            <a:avLst/>
          </a:prstGeom>
        </p:spPr>
        <p:txBody>
          <a:bodyPr>
            <a:noAutofit/>
          </a:bodyPr>
          <a:lstStyle>
            <a:lvl1pPr marL="0" indent="0">
              <a:buNone/>
              <a:defRPr sz="1200" b="1" baseline="0"/>
            </a:lvl1pPr>
          </a:lstStyle>
          <a:p>
            <a:pPr lvl="0"/>
            <a:r>
              <a:rPr lang="en-US" dirty="0"/>
              <a:t>Small body text bold</a:t>
            </a:r>
            <a:endParaRPr lang="en-AU" dirty="0"/>
          </a:p>
        </p:txBody>
      </p:sp>
      <p:sp>
        <p:nvSpPr>
          <p:cNvPr id="24" name="Text Placeholder 23"/>
          <p:cNvSpPr>
            <a:spLocks noGrp="1"/>
          </p:cNvSpPr>
          <p:nvPr>
            <p:ph type="body" sz="quarter" idx="20" hasCustomPrompt="1"/>
          </p:nvPr>
        </p:nvSpPr>
        <p:spPr>
          <a:xfrm>
            <a:off x="506506" y="4653136"/>
            <a:ext cx="8736542" cy="504056"/>
          </a:xfrm>
          <a:prstGeom prst="rect">
            <a:avLst/>
          </a:prstGeom>
        </p:spPr>
        <p:txBody>
          <a:bodyPr>
            <a:noAutofit/>
          </a:bodyPr>
          <a:lstStyle>
            <a:lvl1pPr marL="0" indent="0">
              <a:buNone/>
              <a:defRPr sz="1200" baseline="0"/>
            </a:lvl1pPr>
          </a:lstStyle>
          <a:p>
            <a:pPr lvl="0"/>
            <a:r>
              <a:rPr lang="en-AU" dirty="0"/>
              <a:t>Small body text</a:t>
            </a:r>
          </a:p>
        </p:txBody>
      </p:sp>
    </p:spTree>
    <p:extLst>
      <p:ext uri="{BB962C8B-B14F-4D97-AF65-F5344CB8AC3E}">
        <p14:creationId xmlns:p14="http://schemas.microsoft.com/office/powerpoint/2010/main" val="407293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2480" y="404664"/>
            <a:ext cx="6669191" cy="648072"/>
          </a:xfrm>
        </p:spPr>
        <p:txBody>
          <a:bodyPr/>
          <a:lstStyle>
            <a:lvl1pPr algn="l">
              <a:defRPr sz="3200" b="1"/>
            </a:lvl1p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084316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2480" y="476672"/>
            <a:ext cx="8913681" cy="717550"/>
          </a:xfrm>
        </p:spPr>
        <p:txBody>
          <a:bodyPr/>
          <a:lstStyle>
            <a:lvl1pPr algn="l">
              <a:defRPr sz="3200" b="1"/>
            </a:lvl1pPr>
          </a:lstStyle>
          <a:p>
            <a:r>
              <a:rPr lang="en-US"/>
              <a:t>Click to edit Master title style</a:t>
            </a:r>
            <a:endParaRPr lang="en-AU" dirty="0"/>
          </a:p>
        </p:txBody>
      </p:sp>
    </p:spTree>
    <p:extLst>
      <p:ext uri="{BB962C8B-B14F-4D97-AF65-F5344CB8AC3E}">
        <p14:creationId xmlns:p14="http://schemas.microsoft.com/office/powerpoint/2010/main" val="109601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71" y="476672"/>
            <a:ext cx="7293260" cy="576064"/>
          </a:xfrm>
        </p:spPr>
        <p:txBody>
          <a:bodyPr/>
          <a:lstStyle>
            <a:lvl1pPr algn="l">
              <a:defRPr sz="3200" b="1"/>
            </a:lvl1pPr>
          </a:lstStyle>
          <a:p>
            <a:r>
              <a:rPr lang="en-US"/>
              <a:t>Click to edit Master title style</a:t>
            </a:r>
            <a:endParaRPr lang="en-AU" dirty="0"/>
          </a:p>
        </p:txBody>
      </p:sp>
      <p:sp>
        <p:nvSpPr>
          <p:cNvPr id="3" name="Content Placeholder 2"/>
          <p:cNvSpPr>
            <a:spLocks noGrp="1"/>
          </p:cNvSpPr>
          <p:nvPr>
            <p:ph sz="half" idx="1"/>
          </p:nvPr>
        </p:nvSpPr>
        <p:spPr>
          <a:xfrm>
            <a:off x="484982" y="2663826"/>
            <a:ext cx="4373431"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23512" y="2663826"/>
            <a:ext cx="4375150"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7069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13670" name="Rectangle 6"/>
          <p:cNvSpPr>
            <a:spLocks noGrp="1" noChangeArrowheads="1"/>
          </p:cNvSpPr>
          <p:nvPr>
            <p:ph type="ctrTitle"/>
          </p:nvPr>
        </p:nvSpPr>
        <p:spPr>
          <a:xfrm>
            <a:off x="495300" y="457200"/>
            <a:ext cx="7842250" cy="766762"/>
          </a:xfrm>
        </p:spPr>
        <p:txBody>
          <a:bodyPr/>
          <a:lstStyle>
            <a:lvl1pPr algn="l">
              <a:defRPr sz="3200" b="1"/>
            </a:lvl1pPr>
          </a:lstStyle>
          <a:p>
            <a:r>
              <a:rPr lang="en-US"/>
              <a:t>Click to edit Master title style</a:t>
            </a:r>
            <a:endParaRPr lang="en-US" dirty="0"/>
          </a:p>
        </p:txBody>
      </p:sp>
      <p:sp>
        <p:nvSpPr>
          <p:cNvPr id="113671" name="Rectangle 7"/>
          <p:cNvSpPr>
            <a:spLocks noGrp="1" noChangeArrowheads="1"/>
          </p:cNvSpPr>
          <p:nvPr>
            <p:ph type="subTitle" idx="1"/>
          </p:nvPr>
        </p:nvSpPr>
        <p:spPr>
          <a:xfrm>
            <a:off x="660400" y="1295400"/>
            <a:ext cx="7842250" cy="4495800"/>
          </a:xfrm>
        </p:spPr>
        <p:txBody>
          <a:bodyPr/>
          <a:lstStyle>
            <a:lvl1pPr marL="0" indent="0">
              <a:buFont typeface="Wingdings" charset="2"/>
              <a:buNone/>
              <a:defRPr/>
            </a:lvl1pPr>
          </a:lstStyle>
          <a:p>
            <a:r>
              <a:rPr lang="en-US"/>
              <a:t>Click to edit Master subtitle style</a:t>
            </a:r>
            <a:endParaRPr lang="en-US" dirty="0"/>
          </a:p>
        </p:txBody>
      </p:sp>
    </p:spTree>
    <p:extLst>
      <p:ext uri="{BB962C8B-B14F-4D97-AF65-F5344CB8AC3E}">
        <p14:creationId xmlns:p14="http://schemas.microsoft.com/office/powerpoint/2010/main" val="152629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rot="10800000" flipH="1" flipV="1">
            <a:off x="330200" y="457200"/>
            <a:ext cx="6604000" cy="889000"/>
          </a:xfrm>
        </p:spPr>
        <p:txBody>
          <a:bodyPr/>
          <a:lstStyle>
            <a:lvl1pPr algn="l">
              <a:defRPr sz="3200" b="1"/>
            </a:lvl1pPr>
          </a:lstStyle>
          <a:p>
            <a:r>
              <a:rPr lang="en-US"/>
              <a:t>Click to edit Master title style</a:t>
            </a:r>
            <a:endParaRPr lang="en-US" dirty="0"/>
          </a:p>
        </p:txBody>
      </p:sp>
    </p:spTree>
    <p:extLst>
      <p:ext uri="{BB962C8B-B14F-4D97-AF65-F5344CB8AC3E}">
        <p14:creationId xmlns:p14="http://schemas.microsoft.com/office/powerpoint/2010/main" val="3425109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301625"/>
            <a:ext cx="8912225" cy="1143000"/>
          </a:xfrm>
        </p:spPr>
        <p:txBody>
          <a:bodyPr/>
          <a:lstStyle/>
          <a:p>
            <a:r>
              <a:rPr lang="en-US"/>
              <a:t>Click to edit Master title style</a:t>
            </a:r>
          </a:p>
        </p:txBody>
      </p:sp>
      <p:sp>
        <p:nvSpPr>
          <p:cNvPr id="3" name="Chart Placeholder 2"/>
          <p:cNvSpPr>
            <a:spLocks noGrp="1"/>
          </p:cNvSpPr>
          <p:nvPr>
            <p:ph type="chart" sz="half" idx="1"/>
          </p:nvPr>
        </p:nvSpPr>
        <p:spPr>
          <a:xfrm>
            <a:off x="495300" y="1827213"/>
            <a:ext cx="4379913" cy="4114800"/>
          </a:xfrm>
        </p:spPr>
        <p:txBody>
          <a:bodyPr/>
          <a:lstStyle/>
          <a:p>
            <a:pPr lvl="0"/>
            <a:endParaRPr lang="en-US" noProof="0"/>
          </a:p>
        </p:txBody>
      </p:sp>
      <p:sp>
        <p:nvSpPr>
          <p:cNvPr id="4" name="Text Placeholder 3"/>
          <p:cNvSpPr>
            <a:spLocks noGrp="1"/>
          </p:cNvSpPr>
          <p:nvPr>
            <p:ph type="body" sz="half" idx="2"/>
          </p:nvPr>
        </p:nvSpPr>
        <p:spPr>
          <a:xfrm>
            <a:off x="5027613" y="1827213"/>
            <a:ext cx="43799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637F4B9-EF0D-47B8-BA42-D6A173FB95B2}" type="slidenum">
              <a:rPr lang="en-US" altLang="en-US"/>
              <a:pPr>
                <a:defRPr/>
              </a:pPr>
              <a:t>‹#›</a:t>
            </a:fld>
            <a:endParaRPr lang="en-US" altLang="en-US"/>
          </a:p>
        </p:txBody>
      </p:sp>
    </p:spTree>
    <p:extLst>
      <p:ext uri="{BB962C8B-B14F-4D97-AF65-F5344CB8AC3E}">
        <p14:creationId xmlns:p14="http://schemas.microsoft.com/office/powerpoint/2010/main" val="18714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0179" y="0"/>
            <a:ext cx="9916179"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1" name="Picture 3" descr="W:\Emily\Presentation assets\UWAM0289 Presentation pg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47" y="1"/>
            <a:ext cx="9925500" cy="687060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2"/>
          <p:cNvSpPr txBox="1">
            <a:spLocks/>
          </p:cNvSpPr>
          <p:nvPr/>
        </p:nvSpPr>
        <p:spPr>
          <a:xfrm>
            <a:off x="194471" y="6356351"/>
            <a:ext cx="92162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aseline="0" dirty="0">
                <a:solidFill>
                  <a:schemeClr val="tx2"/>
                </a:solidFill>
              </a:rPr>
              <a:t> Department of Computer Science &amp; Software Engineering		 	              CITS4401 Software Requirements &amp; Design |  </a:t>
            </a:r>
            <a:fld id="{A27B6211-B2DC-4CA5-9EB8-486BFD4D451C}" type="slidenum">
              <a:rPr lang="en-AU" sz="1200" baseline="0" smtClean="0">
                <a:solidFill>
                  <a:schemeClr val="tx2"/>
                </a:solidFill>
              </a:rPr>
              <a:t>‹#›</a:t>
            </a:fld>
            <a:endParaRPr lang="en-AU" sz="1200" baseline="0" dirty="0">
              <a:solidFill>
                <a:schemeClr val="tx2"/>
              </a:solidFill>
            </a:endParaRPr>
          </a:p>
        </p:txBody>
      </p:sp>
    </p:spTree>
    <p:extLst>
      <p:ext uri="{BB962C8B-B14F-4D97-AF65-F5344CB8AC3E}">
        <p14:creationId xmlns:p14="http://schemas.microsoft.com/office/powerpoint/2010/main" val="43071849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515112" y="1539208"/>
            <a:ext cx="7012174" cy="1584992"/>
          </a:xfrm>
        </p:spPr>
        <p:txBody>
          <a:bodyPr>
            <a:normAutofit/>
          </a:bodyPr>
          <a:lstStyle/>
          <a:p>
            <a:pPr eaLnBrk="1" hangingPunct="1"/>
            <a:r>
              <a:rPr lang="en-AU" altLang="en-US" sz="4000" b="1" dirty="0">
                <a:ea typeface="ＭＳ Ｐゴシック" panose="020B0600070205080204" pitchFamily="34" charset="-128"/>
                <a:cs typeface="Times New Roman" panose="02020603050405020304" pitchFamily="18" charset="0"/>
              </a:rPr>
              <a:t>Use Cases</a:t>
            </a:r>
            <a:endParaRPr lang="en-US" altLang="en-US" sz="4000" b="1" dirty="0">
              <a:ea typeface="ＭＳ Ｐゴシック" panose="020B0600070205080204" pitchFamily="34" charset="-128"/>
            </a:endParaRPr>
          </a:p>
        </p:txBody>
      </p:sp>
      <p:sp>
        <p:nvSpPr>
          <p:cNvPr id="5123" name="Rectangle 5"/>
          <p:cNvSpPr>
            <a:spLocks noGrp="1" noChangeArrowheads="1"/>
          </p:cNvSpPr>
          <p:nvPr>
            <p:ph type="subTitle" idx="1"/>
          </p:nvPr>
        </p:nvSpPr>
        <p:spPr>
          <a:xfrm>
            <a:off x="515112" y="3048000"/>
            <a:ext cx="7562088" cy="1573912"/>
          </a:xfrm>
        </p:spPr>
        <p:txBody>
          <a:bodyPr>
            <a:noAutofit/>
          </a:bodyPr>
          <a:lstStyle/>
          <a:p>
            <a:pPr eaLnBrk="1" hangingPunct="1">
              <a:buFont typeface="Wingdings" panose="05000000000000000000" pitchFamily="2" charset="2"/>
              <a:buNone/>
            </a:pPr>
            <a:r>
              <a:rPr lang="en-US" altLang="en-US" sz="3200" dirty="0">
                <a:ea typeface="ＭＳ Ｐゴシック" panose="020B0600070205080204" pitchFamily="34" charset="-128"/>
              </a:rPr>
              <a:t>Software Requirements and Design</a:t>
            </a:r>
          </a:p>
          <a:p>
            <a:pPr eaLnBrk="1" hangingPunct="1">
              <a:buFont typeface="Wingdings" panose="05000000000000000000" pitchFamily="2" charset="2"/>
              <a:buNone/>
            </a:pPr>
            <a:r>
              <a:rPr lang="en-US" altLang="en-US" sz="3200" dirty="0">
                <a:ea typeface="ＭＳ Ｐゴシック" panose="020B0600070205080204" pitchFamily="34" charset="-128"/>
              </a:rPr>
              <a:t>CITS4401</a:t>
            </a:r>
          </a:p>
          <a:p>
            <a:pPr eaLnBrk="1" hangingPunct="1">
              <a:buFont typeface="Wingdings" panose="05000000000000000000" pitchFamily="2" charset="2"/>
              <a:buNone/>
            </a:pPr>
            <a:r>
              <a:rPr lang="en-US" altLang="en-US" sz="3200" dirty="0">
                <a:ea typeface="ＭＳ Ｐゴシック" panose="020B0600070205080204" pitchFamily="34" charset="-128"/>
              </a:rPr>
              <a:t>Lecture 06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AU" altLang="en-US" dirty="0">
                <a:ea typeface="ＭＳ Ｐゴシック" panose="020B0600070205080204" pitchFamily="34" charset="-128"/>
              </a:rPr>
              <a:t>Terminology - don’t get confused</a:t>
            </a:r>
          </a:p>
        </p:txBody>
      </p:sp>
      <p:sp>
        <p:nvSpPr>
          <p:cNvPr id="47107" name="Rectangle 3"/>
          <p:cNvSpPr>
            <a:spLocks noGrp="1" noChangeArrowheads="1"/>
          </p:cNvSpPr>
          <p:nvPr>
            <p:ph idx="1"/>
          </p:nvPr>
        </p:nvSpPr>
        <p:spPr/>
        <p:txBody>
          <a:bodyPr/>
          <a:lstStyle/>
          <a:p>
            <a:pPr marL="0" indent="0" eaLnBrk="1" hangingPunct="1">
              <a:lnSpc>
                <a:spcPct val="90000"/>
              </a:lnSpc>
              <a:buNone/>
              <a:defRPr/>
            </a:pPr>
            <a:endParaRPr lang="en-AU" dirty="0"/>
          </a:p>
          <a:p>
            <a:pPr marL="0" indent="0" eaLnBrk="1" hangingPunct="1">
              <a:lnSpc>
                <a:spcPct val="90000"/>
              </a:lnSpc>
              <a:buNone/>
              <a:defRPr/>
            </a:pPr>
            <a:r>
              <a:rPr lang="en-AU" dirty="0"/>
              <a:t>A </a:t>
            </a:r>
            <a:r>
              <a:rPr lang="en-AU" dirty="0">
                <a:solidFill>
                  <a:schemeClr val="hlink"/>
                </a:solidFill>
              </a:rPr>
              <a:t>use case diagram </a:t>
            </a:r>
            <a:r>
              <a:rPr lang="en-AU" dirty="0"/>
              <a:t>is not the same as a</a:t>
            </a:r>
            <a:r>
              <a:rPr lang="en-AU" dirty="0">
                <a:solidFill>
                  <a:schemeClr val="hlink"/>
                </a:solidFill>
              </a:rPr>
              <a:t> UML use case</a:t>
            </a:r>
          </a:p>
          <a:p>
            <a:pPr eaLnBrk="1" hangingPunct="1">
              <a:lnSpc>
                <a:spcPct val="90000"/>
              </a:lnSpc>
              <a:buFont typeface="Wingdings" charset="2"/>
              <a:buChar char="¡"/>
              <a:defRPr/>
            </a:pPr>
            <a:endParaRPr lang="en-AU" dirty="0">
              <a:solidFill>
                <a:schemeClr val="hlink"/>
              </a:solidFill>
            </a:endParaRPr>
          </a:p>
          <a:p>
            <a:pPr marL="0" indent="0">
              <a:buNone/>
            </a:pPr>
            <a:r>
              <a:rPr lang="en-AU" b="1" dirty="0"/>
              <a:t>Use cases </a:t>
            </a:r>
            <a:r>
              <a:rPr lang="en-AU" dirty="0"/>
              <a:t>(planned requirements methodologies)</a:t>
            </a:r>
          </a:p>
          <a:p>
            <a:pPr marL="0" indent="0">
              <a:buNone/>
            </a:pPr>
            <a:r>
              <a:rPr lang="en-AU" dirty="0"/>
              <a:t>A use case is similar to a user story, because it also describes one specific interaction between the user and the software. </a:t>
            </a:r>
            <a:r>
              <a:rPr lang="en-AU" dirty="0">
                <a:ea typeface="ＭＳ Ｐゴシック" charset="-128"/>
              </a:rPr>
              <a:t>Use cases are about the behaviour you’ll build into the software to meet those needs.  Use cases describe a complete interaction between the software and users (and possibly other systems).</a:t>
            </a:r>
          </a:p>
          <a:p>
            <a:pPr marL="0" indent="0">
              <a:buNone/>
            </a:pPr>
            <a:endParaRPr lang="en-AU" dirty="0">
              <a:ea typeface="ＭＳ Ｐゴシック" charset="-128"/>
            </a:endParaRPr>
          </a:p>
          <a:p>
            <a:pPr marL="0" indent="0">
              <a:buNone/>
            </a:pPr>
            <a:r>
              <a:rPr lang="en-AU" dirty="0">
                <a:ea typeface="ＭＳ Ｐゴシック" charset="-128"/>
              </a:rPr>
              <a:t>A </a:t>
            </a:r>
            <a:r>
              <a:rPr lang="en-AU" b="1" dirty="0">
                <a:ea typeface="ＭＳ Ｐゴシック" charset="-128"/>
              </a:rPr>
              <a:t>use case diagram </a:t>
            </a:r>
            <a:r>
              <a:rPr lang="en-AU" dirty="0">
                <a:ea typeface="ＭＳ Ｐゴシック" charset="-128"/>
              </a:rPr>
              <a:t>is a high level summary of the actors and named used cases of a system</a:t>
            </a:r>
          </a:p>
          <a:p>
            <a:pPr marL="0" indent="0">
              <a:buNone/>
            </a:pPr>
            <a:endParaRPr lang="en-AU" dirty="0">
              <a:ea typeface="ＭＳ Ｐゴシック" charset="-128"/>
            </a:endParaRPr>
          </a:p>
          <a:p>
            <a:pPr marL="0" indent="0">
              <a:buNone/>
            </a:pPr>
            <a:r>
              <a:rPr lang="en-AU" dirty="0">
                <a:ea typeface="ＭＳ Ｐゴシック" charset="-128"/>
              </a:rPr>
              <a:t>Sometimes the term </a:t>
            </a:r>
            <a:r>
              <a:rPr lang="en-AU" b="1" dirty="0">
                <a:ea typeface="ＭＳ Ｐゴシック" charset="-128"/>
              </a:rPr>
              <a:t>use case </a:t>
            </a:r>
            <a:r>
              <a:rPr lang="en-AU" dirty="0">
                <a:ea typeface="ＭＳ Ｐゴシック" charset="-128"/>
              </a:rPr>
              <a:t>is used to describe </a:t>
            </a:r>
            <a:r>
              <a:rPr lang="en-AU" dirty="0"/>
              <a:t>a specific situation in which a product or service could potentially be used.</a:t>
            </a:r>
          </a:p>
          <a:p>
            <a:pPr eaLnBrk="1" hangingPunct="1">
              <a:lnSpc>
                <a:spcPct val="90000"/>
              </a:lnSpc>
              <a:buFont typeface="Wingdings" charset="2"/>
              <a:buChar char="¡"/>
              <a:defRPr/>
            </a:pPr>
            <a:endParaRPr lang="en-AU" dirty="0">
              <a:solidFill>
                <a:schemeClr val="hlink"/>
              </a:solidFill>
            </a:endParaRPr>
          </a:p>
          <a:p>
            <a:pPr marL="0" indent="0" eaLnBrk="1" hangingPunct="1">
              <a:lnSpc>
                <a:spcPct val="90000"/>
              </a:lnSpc>
              <a:buFont typeface="Wingdings" charset="2"/>
              <a:buNone/>
              <a:defRPr/>
            </a:pPr>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404664"/>
            <a:ext cx="7118920" cy="648072"/>
          </a:xfrm>
        </p:spPr>
        <p:txBody>
          <a:bodyPr/>
          <a:lstStyle/>
          <a:p>
            <a:r>
              <a:rPr lang="en-US" altLang="en-US" sz="3000" dirty="0">
                <a:ea typeface="ＭＳ Ｐゴシック" panose="020B0600070205080204" pitchFamily="34" charset="-128"/>
              </a:rPr>
              <a:t>Use case </a:t>
            </a:r>
            <a:r>
              <a:rPr lang="en-US" altLang="en-US" sz="3000" dirty="0">
                <a:solidFill>
                  <a:schemeClr val="accent4"/>
                </a:solidFill>
                <a:ea typeface="ＭＳ Ｐゴシック" panose="020B0600070205080204" pitchFamily="34" charset="-128"/>
              </a:rPr>
              <a:t>diagram</a:t>
            </a:r>
            <a:r>
              <a:rPr lang="en-US" altLang="en-US" sz="3000" dirty="0">
                <a:ea typeface="ＭＳ Ｐゴシック" panose="020B0600070205080204" pitchFamily="34" charset="-128"/>
              </a:rPr>
              <a:t> for a simple watch</a:t>
            </a:r>
            <a:endParaRPr lang="en-AU" sz="3000" dirty="0"/>
          </a:p>
        </p:txBody>
      </p:sp>
      <p:pic>
        <p:nvPicPr>
          <p:cNvPr id="4" name="Picture 3"/>
          <p:cNvPicPr>
            <a:picLocks noChangeAspect="1"/>
          </p:cNvPicPr>
          <p:nvPr/>
        </p:nvPicPr>
        <p:blipFill rotWithShape="1">
          <a:blip r:embed="rId2"/>
          <a:srcRect l="23077" t="30902" r="23077" b="32175"/>
          <a:stretch/>
        </p:blipFill>
        <p:spPr>
          <a:xfrm>
            <a:off x="394136" y="2133600"/>
            <a:ext cx="9196551" cy="3810000"/>
          </a:xfrm>
          <a:prstGeom prst="rect">
            <a:avLst/>
          </a:prstGeom>
        </p:spPr>
      </p:pic>
    </p:spTree>
    <p:extLst>
      <p:ext uri="{BB962C8B-B14F-4D97-AF65-F5344CB8AC3E}">
        <p14:creationId xmlns:p14="http://schemas.microsoft.com/office/powerpoint/2010/main" val="29578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pPr eaLnBrk="1" hangingPunct="1"/>
            <a:r>
              <a:rPr lang="en-AU" altLang="en-US">
                <a:ea typeface="ＭＳ Ｐゴシック" panose="020B0600070205080204" pitchFamily="34" charset="-128"/>
              </a:rPr>
              <a:t>Scenarios vs. use cases</a:t>
            </a:r>
          </a:p>
        </p:txBody>
      </p:sp>
      <p:sp>
        <p:nvSpPr>
          <p:cNvPr id="27651" name="Rectangle 1027"/>
          <p:cNvSpPr>
            <a:spLocks noGrp="1" noChangeArrowheads="1"/>
          </p:cNvSpPr>
          <p:nvPr>
            <p:ph idx="1"/>
          </p:nvPr>
        </p:nvSpPr>
        <p:spPr>
          <a:xfrm>
            <a:off x="250357" y="1371600"/>
            <a:ext cx="9102725" cy="4114800"/>
          </a:xfrm>
        </p:spPr>
        <p:txBody>
          <a:bodyPr/>
          <a:lstStyle/>
          <a:p>
            <a:pPr eaLnBrk="1" hangingPunct="1">
              <a:lnSpc>
                <a:spcPct val="150000"/>
              </a:lnSpc>
            </a:pPr>
            <a:r>
              <a:rPr lang="en-AU" altLang="en-US" dirty="0">
                <a:ea typeface="ＭＳ Ｐゴシック" panose="020B0600070205080204" pitchFamily="34" charset="-128"/>
              </a:rPr>
              <a:t>Scenario</a:t>
            </a:r>
          </a:p>
          <a:p>
            <a:pPr lvl="1" eaLnBrk="1" hangingPunct="1">
              <a:lnSpc>
                <a:spcPct val="150000"/>
              </a:lnSpc>
            </a:pPr>
            <a:r>
              <a:rPr lang="en-AU" altLang="en-US" dirty="0">
                <a:ea typeface="ＭＳ Ｐゴシック" panose="020B0600070205080204" pitchFamily="34" charset="-128"/>
              </a:rPr>
              <a:t>an instance of a use case</a:t>
            </a:r>
          </a:p>
          <a:p>
            <a:pPr lvl="1" eaLnBrk="1" hangingPunct="1">
              <a:lnSpc>
                <a:spcPct val="150000"/>
              </a:lnSpc>
            </a:pPr>
            <a:r>
              <a:rPr lang="en-US" altLang="en-US" dirty="0">
                <a:ea typeface="ＭＳ Ｐゴシック" panose="020B0600070205080204" pitchFamily="34" charset="-128"/>
              </a:rPr>
              <a:t>a sequence of steps describing an interaction between a user and a system</a:t>
            </a:r>
            <a:endParaRPr lang="en-AU" altLang="en-US" dirty="0">
              <a:ea typeface="ＭＳ Ｐゴシック" panose="020B0600070205080204" pitchFamily="34" charset="-128"/>
            </a:endParaRPr>
          </a:p>
          <a:p>
            <a:pPr lvl="1" eaLnBrk="1" hangingPunct="1">
              <a:lnSpc>
                <a:spcPct val="150000"/>
              </a:lnSpc>
            </a:pPr>
            <a:r>
              <a:rPr lang="en-AU" altLang="en-US" dirty="0">
                <a:ea typeface="ＭＳ Ｐゴシック" panose="020B0600070205080204" pitchFamily="34" charset="-128"/>
              </a:rPr>
              <a:t>used to gather stories and build requirements</a:t>
            </a:r>
          </a:p>
          <a:p>
            <a:pPr lvl="1" eaLnBrk="1" hangingPunct="1">
              <a:lnSpc>
                <a:spcPct val="150000"/>
              </a:lnSpc>
            </a:pPr>
            <a:r>
              <a:rPr lang="en-AU" altLang="en-US" dirty="0">
                <a:ea typeface="ＭＳ Ｐゴシック" panose="020B0600070205080204" pitchFamily="34" charset="-128"/>
              </a:rPr>
              <a:t>focus is on </a:t>
            </a:r>
            <a:r>
              <a:rPr lang="en-AU" altLang="en-US" dirty="0" err="1">
                <a:ea typeface="ＭＳ Ｐゴシック" panose="020B0600070205080204" pitchFamily="34" charset="-128"/>
              </a:rPr>
              <a:t>understandability</a:t>
            </a:r>
            <a:endParaRPr lang="en-AU" altLang="en-US" dirty="0">
              <a:ea typeface="ＭＳ Ｐゴシック" panose="020B0600070205080204" pitchFamily="34" charset="-128"/>
            </a:endParaRPr>
          </a:p>
          <a:p>
            <a:pPr eaLnBrk="1" hangingPunct="1">
              <a:lnSpc>
                <a:spcPct val="150000"/>
              </a:lnSpc>
            </a:pPr>
            <a:r>
              <a:rPr lang="en-AU" altLang="en-US" dirty="0">
                <a:ea typeface="ＭＳ Ｐゴシック" panose="020B0600070205080204" pitchFamily="34" charset="-128"/>
              </a:rPr>
              <a:t>Use case</a:t>
            </a:r>
          </a:p>
          <a:p>
            <a:pPr lvl="1" eaLnBrk="1" hangingPunct="1">
              <a:lnSpc>
                <a:spcPct val="150000"/>
              </a:lnSpc>
            </a:pPr>
            <a:r>
              <a:rPr lang="en-AU" altLang="en-US" dirty="0">
                <a:ea typeface="ＭＳ Ｐゴシック" panose="020B0600070205080204" pitchFamily="34" charset="-128"/>
              </a:rPr>
              <a:t>an abstraction that describes all possible scenarios involving the described functionality</a:t>
            </a:r>
          </a:p>
          <a:p>
            <a:pPr lvl="1" eaLnBrk="1" hangingPunct="1">
              <a:lnSpc>
                <a:spcPct val="150000"/>
              </a:lnSpc>
            </a:pPr>
            <a:r>
              <a:rPr lang="en-AU" altLang="en-US" dirty="0">
                <a:ea typeface="ＭＳ Ｐゴシック" panose="020B0600070205080204" pitchFamily="34" charset="-128"/>
              </a:rPr>
              <a:t>focus is on completeness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eaLnBrk="1" hangingPunct="1"/>
            <a:r>
              <a:rPr lang="en-US" altLang="en-US">
                <a:ea typeface="ＭＳ Ｐゴシック" panose="020B0600070205080204" pitchFamily="34" charset="-128"/>
              </a:rPr>
              <a:t>Scenarios and Use Cases.  Why?</a:t>
            </a:r>
            <a:br>
              <a:rPr lang="en-US" altLang="en-US">
                <a:ea typeface="ＭＳ Ｐゴシック" panose="020B0600070205080204" pitchFamily="34" charset="-128"/>
              </a:rPr>
            </a:br>
            <a:endParaRPr lang="en-AU" altLang="en-US">
              <a:ea typeface="ＭＳ Ｐゴシック" panose="020B0600070205080204" pitchFamily="34" charset="-128"/>
            </a:endParaRPr>
          </a:p>
        </p:txBody>
      </p:sp>
      <p:sp>
        <p:nvSpPr>
          <p:cNvPr id="29699" name="Rectangle 1027"/>
          <p:cNvSpPr>
            <a:spLocks noGrp="1" noChangeArrowheads="1"/>
          </p:cNvSpPr>
          <p:nvPr>
            <p:ph idx="1"/>
          </p:nvPr>
        </p:nvSpPr>
        <p:spPr>
          <a:xfrm>
            <a:off x="495300" y="1219200"/>
            <a:ext cx="8912225" cy="5029200"/>
          </a:xfrm>
        </p:spPr>
        <p:txBody>
          <a:bodyPr>
            <a:normAutofit lnSpcReduction="10000"/>
          </a:bodyPr>
          <a:lstStyle/>
          <a:p>
            <a:pPr eaLnBrk="1" hangingPunct="1">
              <a:lnSpc>
                <a:spcPct val="120000"/>
              </a:lnSpc>
            </a:pPr>
            <a:r>
              <a:rPr lang="en-US" altLang="en-US" sz="2400" dirty="0">
                <a:ea typeface="ＭＳ Ｐゴシック" panose="020B0600070205080204" pitchFamily="34" charset="-128"/>
              </a:rPr>
              <a:t>Comprehensible by all system stakeholders</a:t>
            </a:r>
          </a:p>
          <a:p>
            <a:pPr lvl="1" eaLnBrk="1" hangingPunct="1">
              <a:lnSpc>
                <a:spcPct val="120000"/>
              </a:lnSpc>
            </a:pPr>
            <a:r>
              <a:rPr lang="en-US" altLang="en-US" sz="2000" dirty="0">
                <a:ea typeface="ＭＳ Ｐゴシック" panose="020B0600070205080204" pitchFamily="34" charset="-128"/>
              </a:rPr>
              <a:t>Describe functional requirements from the users’ point of view</a:t>
            </a:r>
          </a:p>
          <a:p>
            <a:pPr lvl="1" eaLnBrk="1" hangingPunct="1">
              <a:lnSpc>
                <a:spcPct val="120000"/>
              </a:lnSpc>
            </a:pPr>
            <a:endParaRPr lang="en-US" altLang="en-US" sz="2000" dirty="0">
              <a:ea typeface="ＭＳ Ｐゴシック" panose="020B0600070205080204" pitchFamily="34" charset="-128"/>
            </a:endParaRPr>
          </a:p>
          <a:p>
            <a:pPr eaLnBrk="1" hangingPunct="1">
              <a:lnSpc>
                <a:spcPct val="120000"/>
              </a:lnSpc>
            </a:pPr>
            <a:r>
              <a:rPr lang="en-US" altLang="en-US" sz="2400" dirty="0">
                <a:ea typeface="ＭＳ Ｐゴシック" panose="020B0600070205080204" pitchFamily="34" charset="-128"/>
              </a:rPr>
              <a:t>Great tools to manage a project. They can form basis for whole development process</a:t>
            </a:r>
          </a:p>
          <a:p>
            <a:pPr lvl="1" eaLnBrk="1" hangingPunct="1">
              <a:lnSpc>
                <a:spcPct val="120000"/>
              </a:lnSpc>
            </a:pPr>
            <a:r>
              <a:rPr lang="en-US" altLang="en-US" sz="2000" dirty="0">
                <a:ea typeface="ＭＳ Ｐゴシック" panose="020B0600070205080204" pitchFamily="34" charset="-128"/>
              </a:rPr>
              <a:t>User manual</a:t>
            </a:r>
          </a:p>
          <a:p>
            <a:pPr lvl="1" eaLnBrk="1" hangingPunct="1">
              <a:lnSpc>
                <a:spcPct val="120000"/>
              </a:lnSpc>
            </a:pPr>
            <a:r>
              <a:rPr lang="en-US" altLang="en-US" sz="2000" dirty="0">
                <a:ea typeface="ＭＳ Ｐゴシック" panose="020B0600070205080204" pitchFamily="34" charset="-128"/>
              </a:rPr>
              <a:t>System design and object design</a:t>
            </a:r>
          </a:p>
          <a:p>
            <a:pPr lvl="1" eaLnBrk="1" hangingPunct="1">
              <a:lnSpc>
                <a:spcPct val="120000"/>
              </a:lnSpc>
            </a:pPr>
            <a:r>
              <a:rPr lang="en-US" altLang="en-US" sz="2000" dirty="0">
                <a:ea typeface="ＭＳ Ｐゴシック" panose="020B0600070205080204" pitchFamily="34" charset="-128"/>
              </a:rPr>
              <a:t>Implementation</a:t>
            </a:r>
          </a:p>
          <a:p>
            <a:pPr lvl="1" eaLnBrk="1" hangingPunct="1">
              <a:lnSpc>
                <a:spcPct val="120000"/>
              </a:lnSpc>
            </a:pPr>
            <a:r>
              <a:rPr lang="en-US" altLang="en-US" sz="2000" dirty="0">
                <a:ea typeface="ＭＳ Ｐゴシック" panose="020B0600070205080204" pitchFamily="34" charset="-128"/>
              </a:rPr>
              <a:t>Test specification</a:t>
            </a:r>
          </a:p>
          <a:p>
            <a:pPr lvl="1" eaLnBrk="1" hangingPunct="1">
              <a:lnSpc>
                <a:spcPct val="120000"/>
              </a:lnSpc>
            </a:pPr>
            <a:r>
              <a:rPr lang="en-US" altLang="en-US" sz="2000" dirty="0">
                <a:ea typeface="ＭＳ Ｐゴシック" panose="020B0600070205080204" pitchFamily="34" charset="-128"/>
              </a:rPr>
              <a:t>Client acceptance test</a:t>
            </a:r>
          </a:p>
          <a:p>
            <a:pPr lvl="1" eaLnBrk="1" hangingPunct="1">
              <a:lnSpc>
                <a:spcPct val="120000"/>
              </a:lnSpc>
            </a:pPr>
            <a:endParaRPr lang="en-US" altLang="en-US" sz="2000" dirty="0">
              <a:ea typeface="ＭＳ Ｐゴシック" panose="020B0600070205080204" pitchFamily="34" charset="-128"/>
            </a:endParaRPr>
          </a:p>
          <a:p>
            <a:pPr eaLnBrk="1" hangingPunct="1">
              <a:lnSpc>
                <a:spcPct val="120000"/>
              </a:lnSpc>
            </a:pPr>
            <a:r>
              <a:rPr lang="en-US" altLang="en-US" sz="2400" dirty="0">
                <a:ea typeface="ＭＳ Ｐゴシック" panose="020B0600070205080204" pitchFamily="34" charset="-128"/>
              </a:rPr>
              <a:t>An excellent basis for incremental &amp; iterative development</a:t>
            </a:r>
            <a:endParaRPr lang="en-AU" altLang="en-US" sz="2400" dirty="0">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8"/>
          <p:cNvSpPr>
            <a:spLocks noGrp="1" noChangeArrowheads="1"/>
          </p:cNvSpPr>
          <p:nvPr>
            <p:ph type="title"/>
          </p:nvPr>
        </p:nvSpPr>
        <p:spPr>
          <a:xfrm>
            <a:off x="34925" y="457200"/>
            <a:ext cx="7317658" cy="765175"/>
          </a:xfrm>
        </p:spPr>
        <p:txBody>
          <a:bodyPr/>
          <a:lstStyle/>
          <a:p>
            <a:pPr eaLnBrk="1" hangingPunct="1"/>
            <a:r>
              <a:rPr lang="en-AU" altLang="en-US" sz="2800" dirty="0">
                <a:ea typeface="ＭＳ Ｐゴシック" panose="020B0600070205080204" pitchFamily="34" charset="-128"/>
              </a:rPr>
              <a:t>Scenario example (from FRIEND system)</a:t>
            </a:r>
          </a:p>
        </p:txBody>
      </p:sp>
      <p:sp>
        <p:nvSpPr>
          <p:cNvPr id="31747" name="Rectangle 1029"/>
          <p:cNvSpPr>
            <a:spLocks noGrp="1" noChangeArrowheads="1"/>
          </p:cNvSpPr>
          <p:nvPr>
            <p:ph idx="1"/>
          </p:nvPr>
        </p:nvSpPr>
        <p:spPr>
          <a:xfrm>
            <a:off x="304800" y="1143000"/>
            <a:ext cx="9102725" cy="5334000"/>
          </a:xfrm>
        </p:spPr>
        <p:txBody>
          <a:bodyPr>
            <a:normAutofit fontScale="85000" lnSpcReduction="20000"/>
          </a:bodyPr>
          <a:lstStyle/>
          <a:p>
            <a:pPr eaLnBrk="1" hangingPunct="1">
              <a:lnSpc>
                <a:spcPct val="130000"/>
              </a:lnSpc>
            </a:pPr>
            <a:r>
              <a:rPr lang="en-AU" altLang="en-US" sz="2400" dirty="0">
                <a:ea typeface="ＭＳ Ｐゴシック" panose="020B0600070205080204" pitchFamily="34" charset="-128"/>
              </a:rPr>
              <a:t>Scenario name: </a:t>
            </a:r>
            <a:r>
              <a:rPr lang="en-AU" altLang="en-US" sz="2400" dirty="0" err="1">
                <a:latin typeface="Courier New" panose="02070309020205020404" pitchFamily="49" charset="0"/>
                <a:ea typeface="ＭＳ Ｐゴシック" panose="020B0600070205080204" pitchFamily="34" charset="-128"/>
                <a:cs typeface="Courier New" panose="02070309020205020404" pitchFamily="49" charset="0"/>
              </a:rPr>
              <a:t>warehouseOnFire</a:t>
            </a:r>
            <a:endParaRPr lang="en-AU" altLang="en-US" sz="2400" dirty="0">
              <a:latin typeface="Courier New" panose="02070309020205020404" pitchFamily="49" charset="0"/>
              <a:ea typeface="ＭＳ Ｐゴシック" panose="020B0600070205080204" pitchFamily="34" charset="-128"/>
              <a:cs typeface="Courier New" panose="02070309020205020404" pitchFamily="49" charset="0"/>
            </a:endParaRPr>
          </a:p>
          <a:p>
            <a:pPr eaLnBrk="1" hangingPunct="1">
              <a:lnSpc>
                <a:spcPct val="130000"/>
              </a:lnSpc>
            </a:pPr>
            <a:endParaRPr lang="en-AU" altLang="en-US" sz="2400" dirty="0">
              <a:ea typeface="ＭＳ Ｐゴシック" panose="020B0600070205080204" pitchFamily="34" charset="-128"/>
            </a:endParaRPr>
          </a:p>
          <a:p>
            <a:pPr eaLnBrk="1" hangingPunct="1">
              <a:lnSpc>
                <a:spcPct val="130000"/>
              </a:lnSpc>
            </a:pPr>
            <a:r>
              <a:rPr lang="en-AU" altLang="en-US" sz="2400" dirty="0">
                <a:ea typeface="ＭＳ Ｐゴシック" panose="020B0600070205080204" pitchFamily="34" charset="-128"/>
              </a:rPr>
              <a:t>Participating actors:</a:t>
            </a:r>
          </a:p>
          <a:p>
            <a:pPr lvl="1" eaLnBrk="1" hangingPunct="1">
              <a:lnSpc>
                <a:spcPct val="130000"/>
              </a:lnSpc>
            </a:pPr>
            <a:r>
              <a:rPr lang="en-AU" altLang="en-US" sz="2000" dirty="0">
                <a:ea typeface="ＭＳ Ｐゴシック" panose="020B0600070205080204" pitchFamily="34" charset="-128"/>
              </a:rPr>
              <a:t>Bob – </a:t>
            </a:r>
            <a:r>
              <a:rPr lang="en-AU" altLang="en-US" sz="2400" dirty="0" err="1">
                <a:latin typeface="Courier New" panose="02070309020205020404" pitchFamily="49" charset="0"/>
                <a:ea typeface="ＭＳ Ｐゴシック" panose="020B0600070205080204" pitchFamily="34" charset="-128"/>
                <a:cs typeface="Courier New" panose="02070309020205020404" pitchFamily="49" charset="0"/>
              </a:rPr>
              <a:t>FieldOfficer</a:t>
            </a:r>
            <a:endParaRPr lang="en-AU" altLang="en-US" sz="2400" dirty="0">
              <a:latin typeface="Courier New" panose="02070309020205020404" pitchFamily="49" charset="0"/>
              <a:ea typeface="ＭＳ Ｐゴシック" panose="020B0600070205080204" pitchFamily="34" charset="-128"/>
              <a:cs typeface="Courier New" panose="02070309020205020404" pitchFamily="49" charset="0"/>
            </a:endParaRPr>
          </a:p>
          <a:p>
            <a:pPr lvl="1" eaLnBrk="1" hangingPunct="1">
              <a:lnSpc>
                <a:spcPct val="130000"/>
              </a:lnSpc>
            </a:pPr>
            <a:r>
              <a:rPr lang="en-AU" altLang="en-US" sz="2000" dirty="0">
                <a:ea typeface="ＭＳ Ｐゴシック" panose="020B0600070205080204" pitchFamily="34" charset="-128"/>
              </a:rPr>
              <a:t>James – </a:t>
            </a:r>
            <a:r>
              <a:rPr lang="en-AU" altLang="en-US" sz="2400" dirty="0">
                <a:latin typeface="Courier New" panose="02070309020205020404" pitchFamily="49" charset="0"/>
                <a:ea typeface="ＭＳ Ｐゴシック" panose="020B0600070205080204" pitchFamily="34" charset="-128"/>
                <a:cs typeface="Courier New" panose="02070309020205020404" pitchFamily="49" charset="0"/>
              </a:rPr>
              <a:t>Dispatcher</a:t>
            </a:r>
          </a:p>
          <a:p>
            <a:pPr lvl="1" eaLnBrk="1" hangingPunct="1">
              <a:lnSpc>
                <a:spcPct val="130000"/>
              </a:lnSpc>
            </a:pPr>
            <a:endParaRPr lang="en-AU" altLang="en-US" sz="2000" dirty="0">
              <a:ea typeface="ＭＳ Ｐゴシック" panose="020B0600070205080204" pitchFamily="34" charset="-128"/>
            </a:endParaRPr>
          </a:p>
          <a:p>
            <a:pPr eaLnBrk="1" hangingPunct="1">
              <a:lnSpc>
                <a:spcPct val="130000"/>
              </a:lnSpc>
            </a:pPr>
            <a:r>
              <a:rPr lang="en-AU" altLang="en-US" sz="2400" dirty="0">
                <a:ea typeface="ＭＳ Ｐゴシック" panose="020B0600070205080204" pitchFamily="34" charset="-128"/>
              </a:rPr>
              <a:t>Flow of events: </a:t>
            </a:r>
          </a:p>
          <a:p>
            <a:pPr lvl="1" eaLnBrk="1" hangingPunct="1">
              <a:lnSpc>
                <a:spcPct val="130000"/>
              </a:lnSpc>
            </a:pPr>
            <a:r>
              <a:rPr lang="en-AU" altLang="en-US" sz="2000" dirty="0">
                <a:ea typeface="ＭＳ Ｐゴシック" panose="020B0600070205080204" pitchFamily="34" charset="-128"/>
              </a:rPr>
              <a:t>Bob is driving down main street in a patrol car and notices smoke coming out of a warehouse. He activates the </a:t>
            </a:r>
            <a:r>
              <a:rPr lang="en-AU" altLang="en-US" sz="2400" dirty="0" err="1">
                <a:latin typeface="Courier New" panose="02070309020205020404" pitchFamily="49" charset="0"/>
                <a:ea typeface="ＭＳ Ｐゴシック" panose="020B0600070205080204" pitchFamily="34" charset="-128"/>
                <a:cs typeface="Courier New" panose="02070309020205020404" pitchFamily="49" charset="0"/>
              </a:rPr>
              <a:t>ReportEmergency</a:t>
            </a:r>
            <a:r>
              <a:rPr lang="en-AU" altLang="en-US" sz="2000" dirty="0">
                <a:ea typeface="ＭＳ Ｐゴシック" panose="020B0600070205080204" pitchFamily="34" charset="-128"/>
              </a:rPr>
              <a:t> function of FRIEND</a:t>
            </a:r>
          </a:p>
          <a:p>
            <a:pPr lvl="1" eaLnBrk="1" hangingPunct="1">
              <a:lnSpc>
                <a:spcPct val="130000"/>
              </a:lnSpc>
            </a:pPr>
            <a:r>
              <a:rPr lang="en-AU" altLang="en-US" sz="2000" dirty="0">
                <a:ea typeface="ＭＳ Ｐゴシック" panose="020B0600070205080204" pitchFamily="34" charset="-128"/>
              </a:rPr>
              <a:t>Bob enters the details into the system</a:t>
            </a:r>
          </a:p>
          <a:p>
            <a:pPr lvl="1" eaLnBrk="1" hangingPunct="1">
              <a:lnSpc>
                <a:spcPct val="130000"/>
              </a:lnSpc>
            </a:pPr>
            <a:r>
              <a:rPr lang="en-AU" altLang="en-US" sz="2000" dirty="0">
                <a:ea typeface="ＭＳ Ｐゴシック" panose="020B0600070205080204" pitchFamily="34" charset="-128"/>
              </a:rPr>
              <a:t>James is alerted by a several beeps. He reviews the information and records the incident using the </a:t>
            </a:r>
            <a:r>
              <a:rPr lang="en-AU" altLang="en-US" sz="2400" dirty="0" err="1">
                <a:latin typeface="Courier New" panose="02070309020205020404" pitchFamily="49" charset="0"/>
                <a:ea typeface="ＭＳ Ｐゴシック" panose="020B0600070205080204" pitchFamily="34" charset="-128"/>
                <a:cs typeface="Courier New" panose="02070309020205020404" pitchFamily="49" charset="0"/>
              </a:rPr>
              <a:t>OpenIncident</a:t>
            </a:r>
            <a:r>
              <a:rPr lang="en-AU" altLang="en-US" sz="2000" dirty="0">
                <a:ea typeface="ＭＳ Ｐゴシック" panose="020B0600070205080204" pitchFamily="34" charset="-128"/>
              </a:rPr>
              <a:t> function</a:t>
            </a:r>
          </a:p>
          <a:p>
            <a:pPr lvl="1" eaLnBrk="1" hangingPunct="1">
              <a:lnSpc>
                <a:spcPct val="130000"/>
              </a:lnSpc>
            </a:pPr>
            <a:r>
              <a:rPr lang="en-AU" altLang="en-US" sz="2000" dirty="0">
                <a:ea typeface="ＭＳ Ｐゴシック" panose="020B0600070205080204" pitchFamily="34" charset="-128"/>
              </a:rPr>
              <a:t>James allocates a fire unit and two paramedic units to the scene with the </a:t>
            </a:r>
            <a:r>
              <a:rPr lang="en-AU" altLang="en-US" sz="2400" dirty="0" err="1">
                <a:latin typeface="Courier New" panose="02070309020205020404" pitchFamily="49" charset="0"/>
                <a:ea typeface="ＭＳ Ｐゴシック" panose="020B0600070205080204" pitchFamily="34" charset="-128"/>
                <a:cs typeface="Courier New" panose="02070309020205020404" pitchFamily="49" charset="0"/>
              </a:rPr>
              <a:t>AllocateResources</a:t>
            </a:r>
            <a:r>
              <a:rPr lang="en-AU" altLang="en-US" sz="2000" dirty="0">
                <a:ea typeface="ＭＳ Ｐゴシック" panose="020B0600070205080204" pitchFamily="34" charset="-128"/>
              </a:rPr>
              <a:t> function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78682"/>
            <a:ext cx="5105400" cy="20569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a:lstStyle/>
          <a:p>
            <a:pPr eaLnBrk="1" hangingPunct="1"/>
            <a:r>
              <a:rPr lang="en-AU" altLang="en-US">
                <a:ea typeface="ＭＳ Ｐゴシック" panose="020B0600070205080204" pitchFamily="34" charset="-128"/>
              </a:rPr>
              <a:t>Use cases - overview</a:t>
            </a:r>
          </a:p>
        </p:txBody>
      </p:sp>
      <p:sp>
        <p:nvSpPr>
          <p:cNvPr id="33795" name="Rectangle 1027"/>
          <p:cNvSpPr>
            <a:spLocks noGrp="1" noChangeArrowheads="1"/>
          </p:cNvSpPr>
          <p:nvPr>
            <p:ph idx="1"/>
          </p:nvPr>
        </p:nvSpPr>
        <p:spPr>
          <a:xfrm>
            <a:off x="381000" y="1295400"/>
            <a:ext cx="8912225" cy="4878387"/>
          </a:xfrm>
        </p:spPr>
        <p:txBody>
          <a:bodyPr>
            <a:normAutofit/>
          </a:bodyPr>
          <a:lstStyle/>
          <a:p>
            <a:pPr eaLnBrk="1" hangingPunct="1">
              <a:lnSpc>
                <a:spcPct val="120000"/>
              </a:lnSpc>
            </a:pPr>
            <a:r>
              <a:rPr lang="en-AU" altLang="en-US" sz="2400" dirty="0">
                <a:ea typeface="ＭＳ Ｐゴシック" panose="020B0600070205080204" pitchFamily="34" charset="-128"/>
              </a:rPr>
              <a:t>The use-case approach focuses first on identifying the </a:t>
            </a:r>
            <a:r>
              <a:rPr lang="en-AU" altLang="en-US" sz="2400" dirty="0">
                <a:solidFill>
                  <a:schemeClr val="tx2"/>
                </a:solidFill>
                <a:ea typeface="ＭＳ Ｐゴシック" panose="020B0600070205080204" pitchFamily="34" charset="-128"/>
              </a:rPr>
              <a:t>actors</a:t>
            </a:r>
            <a:r>
              <a:rPr lang="en-AU" altLang="en-US" sz="2400" dirty="0">
                <a:ea typeface="ＭＳ Ｐゴシック" panose="020B0600070205080204" pitchFamily="34" charset="-128"/>
              </a:rPr>
              <a:t> or users of the application</a:t>
            </a:r>
          </a:p>
          <a:p>
            <a:pPr eaLnBrk="1" hangingPunct="1">
              <a:lnSpc>
                <a:spcPct val="120000"/>
              </a:lnSpc>
            </a:pPr>
            <a:r>
              <a:rPr lang="en-AU" altLang="en-US" sz="2400" dirty="0">
                <a:ea typeface="ＭＳ Ｐゴシック" panose="020B0600070205080204" pitchFamily="34" charset="-128"/>
              </a:rPr>
              <a:t>Actors have a </a:t>
            </a:r>
            <a:r>
              <a:rPr lang="en-AU" altLang="en-US" sz="2400" dirty="0">
                <a:solidFill>
                  <a:schemeClr val="tx2"/>
                </a:solidFill>
                <a:ea typeface="ＭＳ Ｐゴシック" panose="020B0600070205080204" pitchFamily="34" charset="-128"/>
              </a:rPr>
              <a:t>goal</a:t>
            </a:r>
            <a:r>
              <a:rPr lang="en-AU" altLang="en-US" sz="2400" dirty="0">
                <a:ea typeface="ＭＳ Ｐゴシック" panose="020B0600070205080204" pitchFamily="34" charset="-128"/>
              </a:rPr>
              <a:t> that needs to be satisfied by the system, and they rely on the use cases to accomplish that</a:t>
            </a:r>
          </a:p>
          <a:p>
            <a:pPr eaLnBrk="1" hangingPunct="1">
              <a:lnSpc>
                <a:spcPct val="120000"/>
              </a:lnSpc>
            </a:pPr>
            <a:r>
              <a:rPr lang="en-AU" altLang="en-US" sz="2400" dirty="0">
                <a:ea typeface="ＭＳ Ｐゴシック" panose="020B0600070205080204" pitchFamily="34" charset="-128"/>
              </a:rPr>
              <a:t>Use cases represent major categories of functionality as perceived by the application's user</a:t>
            </a:r>
          </a:p>
          <a:p>
            <a:pPr eaLnBrk="1" hangingPunct="1">
              <a:lnSpc>
                <a:spcPct val="120000"/>
              </a:lnSpc>
            </a:pPr>
            <a:r>
              <a:rPr lang="en-AU" altLang="en-US" sz="2400" dirty="0">
                <a:ea typeface="ＭＳ Ｐゴシック" panose="020B0600070205080204" pitchFamily="34" charset="-128"/>
              </a:rPr>
              <a:t>A table and text-based template is used to describe each use case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9501" y="224707"/>
            <a:ext cx="8775603" cy="752246"/>
          </a:xfrm>
        </p:spPr>
        <p:txBody>
          <a:bodyPr/>
          <a:lstStyle/>
          <a:p>
            <a:pPr eaLnBrk="1" hangingPunct="1"/>
            <a:r>
              <a:rPr lang="en-AU" altLang="en-US" dirty="0">
                <a:ea typeface="ＭＳ Ｐゴシック" panose="020B0600070205080204" pitchFamily="34" charset="-128"/>
              </a:rPr>
              <a:t>Use Case Text Description (detailed)</a:t>
            </a:r>
          </a:p>
        </p:txBody>
      </p:sp>
      <p:grpSp>
        <p:nvGrpSpPr>
          <p:cNvPr id="37891" name="Group 49"/>
          <p:cNvGrpSpPr>
            <a:grpSpLocks/>
          </p:cNvGrpSpPr>
          <p:nvPr/>
        </p:nvGrpSpPr>
        <p:grpSpPr bwMode="auto">
          <a:xfrm>
            <a:off x="165100" y="1143000"/>
            <a:ext cx="9410700" cy="5181600"/>
            <a:chOff x="-2" y="843"/>
            <a:chExt cx="5187" cy="3268"/>
          </a:xfrm>
        </p:grpSpPr>
        <p:grpSp>
          <p:nvGrpSpPr>
            <p:cNvPr id="37896" name="Group 47"/>
            <p:cNvGrpSpPr>
              <a:grpSpLocks/>
            </p:cNvGrpSpPr>
            <p:nvPr/>
          </p:nvGrpSpPr>
          <p:grpSpPr bwMode="auto">
            <a:xfrm>
              <a:off x="0" y="845"/>
              <a:ext cx="5183" cy="3264"/>
              <a:chOff x="0" y="845"/>
              <a:chExt cx="5183" cy="3264"/>
            </a:xfrm>
          </p:grpSpPr>
          <p:grpSp>
            <p:nvGrpSpPr>
              <p:cNvPr id="37898" name="Group 20"/>
              <p:cNvGrpSpPr>
                <a:grpSpLocks/>
              </p:cNvGrpSpPr>
              <p:nvPr/>
            </p:nvGrpSpPr>
            <p:grpSpPr bwMode="auto">
              <a:xfrm>
                <a:off x="0" y="845"/>
                <a:ext cx="760" cy="480"/>
                <a:chOff x="0" y="845"/>
                <a:chExt cx="760" cy="480"/>
              </a:xfrm>
            </p:grpSpPr>
            <p:sp>
              <p:nvSpPr>
                <p:cNvPr id="37938" name="Rectangle 5"/>
                <p:cNvSpPr>
                  <a:spLocks noChangeArrowheads="1"/>
                </p:cNvSpPr>
                <p:nvPr/>
              </p:nvSpPr>
              <p:spPr bwMode="auto">
                <a:xfrm>
                  <a:off x="0" y="845"/>
                  <a:ext cx="7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600" b="1" dirty="0"/>
                    <a:t>Use Case Section</a:t>
                  </a:r>
                  <a:endParaRPr lang="en-US" altLang="en-US" sz="1600" dirty="0"/>
                </a:p>
                <a:p>
                  <a:pPr algn="ctr">
                    <a:spcBef>
                      <a:spcPct val="0"/>
                    </a:spcBef>
                    <a:buClrTx/>
                    <a:buSzTx/>
                    <a:buFontTx/>
                    <a:buNone/>
                  </a:pPr>
                  <a:endParaRPr lang="en-US" altLang="en-US" sz="1600" dirty="0">
                    <a:latin typeface="Times New Roman" panose="02020603050405020304" pitchFamily="18" charset="0"/>
                  </a:endParaRPr>
                </a:p>
              </p:txBody>
            </p:sp>
            <p:sp>
              <p:nvSpPr>
                <p:cNvPr id="37939" name="Rectangle 19"/>
                <p:cNvSpPr>
                  <a:spLocks noChangeArrowheads="1"/>
                </p:cNvSpPr>
                <p:nvPr/>
              </p:nvSpPr>
              <p:spPr bwMode="auto">
                <a:xfrm>
                  <a:off x="0" y="845"/>
                  <a:ext cx="760"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899" name="Group 22"/>
              <p:cNvGrpSpPr>
                <a:grpSpLocks/>
              </p:cNvGrpSpPr>
              <p:nvPr/>
            </p:nvGrpSpPr>
            <p:grpSpPr bwMode="auto">
              <a:xfrm>
                <a:off x="760" y="845"/>
                <a:ext cx="4423" cy="480"/>
                <a:chOff x="760" y="845"/>
                <a:chExt cx="4423" cy="480"/>
              </a:xfrm>
            </p:grpSpPr>
            <p:sp>
              <p:nvSpPr>
                <p:cNvPr id="37936" name="Rectangle 6"/>
                <p:cNvSpPr>
                  <a:spLocks noChangeArrowheads="1"/>
                </p:cNvSpPr>
                <p:nvPr/>
              </p:nvSpPr>
              <p:spPr bwMode="auto">
                <a:xfrm>
                  <a:off x="760" y="845"/>
                  <a:ext cx="442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600" b="1"/>
                    <a:t>Description</a:t>
                  </a:r>
                  <a:endParaRPr lang="en-US" altLang="en-US" sz="1600"/>
                </a:p>
                <a:p>
                  <a:pPr algn="ctr">
                    <a:spcBef>
                      <a:spcPct val="0"/>
                    </a:spcBef>
                    <a:buClrTx/>
                    <a:buSzTx/>
                    <a:buFontTx/>
                    <a:buNone/>
                  </a:pPr>
                  <a:endParaRPr lang="en-US" altLang="en-US" sz="1600">
                    <a:latin typeface="Times New Roman" panose="02020603050405020304" pitchFamily="18" charset="0"/>
                  </a:endParaRPr>
                </a:p>
              </p:txBody>
            </p:sp>
            <p:sp>
              <p:nvSpPr>
                <p:cNvPr id="37937" name="Rectangle 21"/>
                <p:cNvSpPr>
                  <a:spLocks noChangeArrowheads="1"/>
                </p:cNvSpPr>
                <p:nvPr/>
              </p:nvSpPr>
              <p:spPr bwMode="auto">
                <a:xfrm>
                  <a:off x="760" y="845"/>
                  <a:ext cx="4423"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900" name="Group 24"/>
              <p:cNvGrpSpPr>
                <a:grpSpLocks/>
              </p:cNvGrpSpPr>
              <p:nvPr/>
            </p:nvGrpSpPr>
            <p:grpSpPr bwMode="auto">
              <a:xfrm>
                <a:off x="0" y="1325"/>
                <a:ext cx="760" cy="480"/>
                <a:chOff x="0" y="1325"/>
                <a:chExt cx="760" cy="480"/>
              </a:xfrm>
            </p:grpSpPr>
            <p:sp>
              <p:nvSpPr>
                <p:cNvPr id="37934" name="Rectangle 7"/>
                <p:cNvSpPr>
                  <a:spLocks noChangeArrowheads="1"/>
                </p:cNvSpPr>
                <p:nvPr/>
              </p:nvSpPr>
              <p:spPr bwMode="auto">
                <a:xfrm>
                  <a:off x="0" y="1325"/>
                  <a:ext cx="7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a:t>Name</a:t>
                  </a:r>
                </a:p>
                <a:p>
                  <a:pPr>
                    <a:spcBef>
                      <a:spcPct val="0"/>
                    </a:spcBef>
                    <a:buClrTx/>
                    <a:buSzTx/>
                    <a:buFontTx/>
                    <a:buNone/>
                  </a:pPr>
                  <a:endParaRPr lang="en-US" altLang="en-US" sz="1600">
                    <a:latin typeface="Times New Roman" panose="02020603050405020304" pitchFamily="18" charset="0"/>
                  </a:endParaRPr>
                </a:p>
              </p:txBody>
            </p:sp>
            <p:sp>
              <p:nvSpPr>
                <p:cNvPr id="37935" name="Rectangle 23"/>
                <p:cNvSpPr>
                  <a:spLocks noChangeArrowheads="1"/>
                </p:cNvSpPr>
                <p:nvPr/>
              </p:nvSpPr>
              <p:spPr bwMode="auto">
                <a:xfrm>
                  <a:off x="0" y="1325"/>
                  <a:ext cx="760"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901" name="Group 26"/>
              <p:cNvGrpSpPr>
                <a:grpSpLocks/>
              </p:cNvGrpSpPr>
              <p:nvPr/>
            </p:nvGrpSpPr>
            <p:grpSpPr bwMode="auto">
              <a:xfrm>
                <a:off x="760" y="1325"/>
                <a:ext cx="4423" cy="480"/>
                <a:chOff x="760" y="1325"/>
                <a:chExt cx="4423" cy="480"/>
              </a:xfrm>
            </p:grpSpPr>
            <p:sp>
              <p:nvSpPr>
                <p:cNvPr id="37932" name="Rectangle 8"/>
                <p:cNvSpPr>
                  <a:spLocks noChangeArrowheads="1"/>
                </p:cNvSpPr>
                <p:nvPr/>
              </p:nvSpPr>
              <p:spPr bwMode="auto">
                <a:xfrm>
                  <a:off x="760" y="1325"/>
                  <a:ext cx="4423"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dirty="0"/>
                    <a:t>An appropriate name for the use case – a short active verb phrase e.g. </a:t>
                  </a:r>
                  <a:r>
                    <a:rPr lang="en-US" altLang="en-US" sz="1600" dirty="0" err="1"/>
                    <a:t>RegisterForCourses</a:t>
                  </a:r>
                  <a:endParaRPr lang="en-US" altLang="en-US" sz="1600" dirty="0">
                    <a:latin typeface="Times New Roman" panose="02020603050405020304" pitchFamily="18" charset="0"/>
                  </a:endParaRPr>
                </a:p>
              </p:txBody>
            </p:sp>
            <p:sp>
              <p:nvSpPr>
                <p:cNvPr id="37933" name="Rectangle 25"/>
                <p:cNvSpPr>
                  <a:spLocks noChangeArrowheads="1"/>
                </p:cNvSpPr>
                <p:nvPr/>
              </p:nvSpPr>
              <p:spPr bwMode="auto">
                <a:xfrm>
                  <a:off x="760" y="1325"/>
                  <a:ext cx="4423"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902" name="Group 28"/>
              <p:cNvGrpSpPr>
                <a:grpSpLocks/>
              </p:cNvGrpSpPr>
              <p:nvPr/>
            </p:nvGrpSpPr>
            <p:grpSpPr bwMode="auto">
              <a:xfrm>
                <a:off x="0" y="1805"/>
                <a:ext cx="760" cy="480"/>
                <a:chOff x="0" y="1805"/>
                <a:chExt cx="760" cy="480"/>
              </a:xfrm>
            </p:grpSpPr>
            <p:sp>
              <p:nvSpPr>
                <p:cNvPr id="37930" name="Rectangle 9"/>
                <p:cNvSpPr>
                  <a:spLocks noChangeArrowheads="1"/>
                </p:cNvSpPr>
                <p:nvPr/>
              </p:nvSpPr>
              <p:spPr bwMode="auto">
                <a:xfrm>
                  <a:off x="0" y="1805"/>
                  <a:ext cx="7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a:t>Goal</a:t>
                  </a:r>
                </a:p>
                <a:p>
                  <a:pPr>
                    <a:spcBef>
                      <a:spcPct val="0"/>
                    </a:spcBef>
                    <a:buClrTx/>
                    <a:buSzTx/>
                    <a:buFontTx/>
                    <a:buNone/>
                  </a:pPr>
                  <a:endParaRPr lang="en-US" altLang="en-US" sz="1600">
                    <a:latin typeface="Times New Roman" panose="02020603050405020304" pitchFamily="18" charset="0"/>
                  </a:endParaRPr>
                </a:p>
              </p:txBody>
            </p:sp>
            <p:sp>
              <p:nvSpPr>
                <p:cNvPr id="37931" name="Rectangle 27"/>
                <p:cNvSpPr>
                  <a:spLocks noChangeArrowheads="1"/>
                </p:cNvSpPr>
                <p:nvPr/>
              </p:nvSpPr>
              <p:spPr bwMode="auto">
                <a:xfrm>
                  <a:off x="0" y="1805"/>
                  <a:ext cx="760"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903" name="Group 30"/>
              <p:cNvGrpSpPr>
                <a:grpSpLocks/>
              </p:cNvGrpSpPr>
              <p:nvPr/>
            </p:nvGrpSpPr>
            <p:grpSpPr bwMode="auto">
              <a:xfrm>
                <a:off x="760" y="1805"/>
                <a:ext cx="4423" cy="480"/>
                <a:chOff x="760" y="1805"/>
                <a:chExt cx="4423" cy="480"/>
              </a:xfrm>
            </p:grpSpPr>
            <p:sp>
              <p:nvSpPr>
                <p:cNvPr id="37928" name="Rectangle 10"/>
                <p:cNvSpPr>
                  <a:spLocks noChangeArrowheads="1"/>
                </p:cNvSpPr>
                <p:nvPr/>
              </p:nvSpPr>
              <p:spPr bwMode="auto">
                <a:xfrm>
                  <a:off x="760" y="1805"/>
                  <a:ext cx="442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dirty="0"/>
                    <a:t>A brief description of the use case’s role and purpose, that is its goal</a:t>
                  </a:r>
                </a:p>
                <a:p>
                  <a:pPr>
                    <a:spcBef>
                      <a:spcPct val="0"/>
                    </a:spcBef>
                    <a:buClrTx/>
                    <a:buSzTx/>
                    <a:buFontTx/>
                    <a:buNone/>
                  </a:pPr>
                  <a:endParaRPr lang="en-US" altLang="en-US" sz="1600" dirty="0">
                    <a:latin typeface="Times New Roman" panose="02020603050405020304" pitchFamily="18" charset="0"/>
                  </a:endParaRPr>
                </a:p>
              </p:txBody>
            </p:sp>
            <p:sp>
              <p:nvSpPr>
                <p:cNvPr id="37929" name="Rectangle 29"/>
                <p:cNvSpPr>
                  <a:spLocks noChangeArrowheads="1"/>
                </p:cNvSpPr>
                <p:nvPr/>
              </p:nvSpPr>
              <p:spPr bwMode="auto">
                <a:xfrm>
                  <a:off x="760" y="1805"/>
                  <a:ext cx="4423"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904" name="Group 32"/>
              <p:cNvGrpSpPr>
                <a:grpSpLocks/>
              </p:cNvGrpSpPr>
              <p:nvPr/>
            </p:nvGrpSpPr>
            <p:grpSpPr bwMode="auto">
              <a:xfrm>
                <a:off x="0" y="2285"/>
                <a:ext cx="760" cy="480"/>
                <a:chOff x="0" y="2285"/>
                <a:chExt cx="760" cy="480"/>
              </a:xfrm>
            </p:grpSpPr>
            <p:sp>
              <p:nvSpPr>
                <p:cNvPr id="37926" name="Rectangle 11"/>
                <p:cNvSpPr>
                  <a:spLocks noChangeArrowheads="1"/>
                </p:cNvSpPr>
                <p:nvPr/>
              </p:nvSpPr>
              <p:spPr bwMode="auto">
                <a:xfrm>
                  <a:off x="0" y="2285"/>
                  <a:ext cx="7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a:t>Flow of Events</a:t>
                  </a:r>
                </a:p>
                <a:p>
                  <a:pPr>
                    <a:spcBef>
                      <a:spcPct val="0"/>
                    </a:spcBef>
                    <a:buClrTx/>
                    <a:buSzTx/>
                    <a:buFontTx/>
                    <a:buNone/>
                  </a:pPr>
                  <a:endParaRPr lang="en-US" altLang="en-US" sz="1600">
                    <a:latin typeface="Times New Roman" panose="02020603050405020304" pitchFamily="18" charset="0"/>
                  </a:endParaRPr>
                </a:p>
              </p:txBody>
            </p:sp>
            <p:sp>
              <p:nvSpPr>
                <p:cNvPr id="37927" name="Rectangle 31"/>
                <p:cNvSpPr>
                  <a:spLocks noChangeArrowheads="1"/>
                </p:cNvSpPr>
                <p:nvPr/>
              </p:nvSpPr>
              <p:spPr bwMode="auto">
                <a:xfrm>
                  <a:off x="0" y="2285"/>
                  <a:ext cx="760"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905" name="Group 34"/>
              <p:cNvGrpSpPr>
                <a:grpSpLocks/>
              </p:cNvGrpSpPr>
              <p:nvPr/>
            </p:nvGrpSpPr>
            <p:grpSpPr bwMode="auto">
              <a:xfrm>
                <a:off x="760" y="2285"/>
                <a:ext cx="4423" cy="480"/>
                <a:chOff x="760" y="2285"/>
                <a:chExt cx="4423" cy="480"/>
              </a:xfrm>
            </p:grpSpPr>
            <p:sp>
              <p:nvSpPr>
                <p:cNvPr id="37924" name="Rectangle 12"/>
                <p:cNvSpPr>
                  <a:spLocks noChangeArrowheads="1"/>
                </p:cNvSpPr>
                <p:nvPr/>
              </p:nvSpPr>
              <p:spPr bwMode="auto">
                <a:xfrm>
                  <a:off x="760" y="2285"/>
                  <a:ext cx="442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dirty="0"/>
                    <a:t>A textual description (understandable to the customer) of what the system does with regard to the use case </a:t>
                  </a:r>
                  <a:r>
                    <a:rPr lang="en-US" altLang="en-US" sz="1600" i="1" dirty="0"/>
                    <a:t>(not</a:t>
                  </a:r>
                  <a:r>
                    <a:rPr lang="en-US" altLang="en-US" sz="1600" dirty="0"/>
                    <a:t> how specific problems are solved by the system). </a:t>
                  </a:r>
                  <a:endParaRPr lang="en-US" altLang="en-US" sz="1600" dirty="0">
                    <a:latin typeface="Times New Roman" panose="02020603050405020304" pitchFamily="18" charset="0"/>
                  </a:endParaRPr>
                </a:p>
              </p:txBody>
            </p:sp>
            <p:sp>
              <p:nvSpPr>
                <p:cNvPr id="37925" name="Rectangle 33"/>
                <p:cNvSpPr>
                  <a:spLocks noChangeArrowheads="1"/>
                </p:cNvSpPr>
                <p:nvPr/>
              </p:nvSpPr>
              <p:spPr bwMode="auto">
                <a:xfrm>
                  <a:off x="760" y="2285"/>
                  <a:ext cx="4423"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906" name="Group 36"/>
              <p:cNvGrpSpPr>
                <a:grpSpLocks/>
              </p:cNvGrpSpPr>
              <p:nvPr/>
            </p:nvGrpSpPr>
            <p:grpSpPr bwMode="auto">
              <a:xfrm>
                <a:off x="0" y="2765"/>
                <a:ext cx="760" cy="576"/>
                <a:chOff x="0" y="2765"/>
                <a:chExt cx="760" cy="576"/>
              </a:xfrm>
            </p:grpSpPr>
            <p:sp>
              <p:nvSpPr>
                <p:cNvPr id="37922" name="Rectangle 13"/>
                <p:cNvSpPr>
                  <a:spLocks noChangeArrowheads="1"/>
                </p:cNvSpPr>
                <p:nvPr/>
              </p:nvSpPr>
              <p:spPr bwMode="auto">
                <a:xfrm>
                  <a:off x="0" y="2765"/>
                  <a:ext cx="7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dirty="0"/>
                    <a:t>Special </a:t>
                  </a:r>
                  <a:r>
                    <a:rPr lang="en-US" altLang="en-US" sz="1600" dirty="0" err="1"/>
                    <a:t>Requirem-ents</a:t>
                  </a:r>
                  <a:endParaRPr lang="en-US" altLang="en-US" sz="1600" dirty="0"/>
                </a:p>
                <a:p>
                  <a:pPr>
                    <a:spcBef>
                      <a:spcPct val="0"/>
                    </a:spcBef>
                    <a:buClrTx/>
                    <a:buSzTx/>
                    <a:buFontTx/>
                    <a:buNone/>
                  </a:pPr>
                  <a:endParaRPr lang="en-US" altLang="en-US" sz="1600" dirty="0">
                    <a:latin typeface="Times New Roman" panose="02020603050405020304" pitchFamily="18" charset="0"/>
                  </a:endParaRPr>
                </a:p>
              </p:txBody>
            </p:sp>
            <p:sp>
              <p:nvSpPr>
                <p:cNvPr id="37923" name="Rectangle 35"/>
                <p:cNvSpPr>
                  <a:spLocks noChangeArrowheads="1"/>
                </p:cNvSpPr>
                <p:nvPr/>
              </p:nvSpPr>
              <p:spPr bwMode="auto">
                <a:xfrm>
                  <a:off x="0" y="2765"/>
                  <a:ext cx="760"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907" name="Group 38"/>
              <p:cNvGrpSpPr>
                <a:grpSpLocks/>
              </p:cNvGrpSpPr>
              <p:nvPr/>
            </p:nvGrpSpPr>
            <p:grpSpPr bwMode="auto">
              <a:xfrm>
                <a:off x="760" y="2765"/>
                <a:ext cx="4423" cy="576"/>
                <a:chOff x="760" y="2765"/>
                <a:chExt cx="4423" cy="576"/>
              </a:xfrm>
            </p:grpSpPr>
            <p:sp>
              <p:nvSpPr>
                <p:cNvPr id="37920" name="Rectangle 14"/>
                <p:cNvSpPr>
                  <a:spLocks noChangeArrowheads="1"/>
                </p:cNvSpPr>
                <p:nvPr/>
              </p:nvSpPr>
              <p:spPr bwMode="auto">
                <a:xfrm>
                  <a:off x="760" y="2765"/>
                  <a:ext cx="442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a:t>Collects all requirements on the use case, e.g. non-functional reqs, that are not considered in the use-case model, but that need to be taken care of during design or implementation.</a:t>
                  </a:r>
                </a:p>
                <a:p>
                  <a:pPr>
                    <a:spcBef>
                      <a:spcPct val="0"/>
                    </a:spcBef>
                    <a:buClrTx/>
                    <a:buSzTx/>
                    <a:buFontTx/>
                    <a:buNone/>
                  </a:pPr>
                  <a:endParaRPr lang="en-US" altLang="en-US" sz="1600">
                    <a:latin typeface="Times New Roman" panose="02020603050405020304" pitchFamily="18" charset="0"/>
                  </a:endParaRPr>
                </a:p>
              </p:txBody>
            </p:sp>
            <p:sp>
              <p:nvSpPr>
                <p:cNvPr id="37921" name="Rectangle 37"/>
                <p:cNvSpPr>
                  <a:spLocks noChangeArrowheads="1"/>
                </p:cNvSpPr>
                <p:nvPr/>
              </p:nvSpPr>
              <p:spPr bwMode="auto">
                <a:xfrm>
                  <a:off x="760" y="2765"/>
                  <a:ext cx="4423" cy="57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908" name="Group 40"/>
              <p:cNvGrpSpPr>
                <a:grpSpLocks/>
              </p:cNvGrpSpPr>
              <p:nvPr/>
            </p:nvGrpSpPr>
            <p:grpSpPr bwMode="auto">
              <a:xfrm>
                <a:off x="0" y="3341"/>
                <a:ext cx="760" cy="384"/>
                <a:chOff x="0" y="3341"/>
                <a:chExt cx="760" cy="384"/>
              </a:xfrm>
            </p:grpSpPr>
            <p:sp>
              <p:nvSpPr>
                <p:cNvPr id="37918" name="Rectangle 15"/>
                <p:cNvSpPr>
                  <a:spLocks noChangeArrowheads="1"/>
                </p:cNvSpPr>
                <p:nvPr/>
              </p:nvSpPr>
              <p:spPr bwMode="auto">
                <a:xfrm>
                  <a:off x="0" y="3341"/>
                  <a:ext cx="7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dirty="0"/>
                    <a:t>Pre-conditions</a:t>
                  </a:r>
                </a:p>
                <a:p>
                  <a:pPr>
                    <a:spcBef>
                      <a:spcPct val="0"/>
                    </a:spcBef>
                    <a:buClrTx/>
                    <a:buSzTx/>
                    <a:buFontTx/>
                    <a:buNone/>
                  </a:pPr>
                  <a:endParaRPr lang="en-US" altLang="en-US" sz="1600" dirty="0">
                    <a:latin typeface="Times New Roman" panose="02020603050405020304" pitchFamily="18" charset="0"/>
                  </a:endParaRPr>
                </a:p>
              </p:txBody>
            </p:sp>
            <p:sp>
              <p:nvSpPr>
                <p:cNvPr id="37919" name="Rectangle 39"/>
                <p:cNvSpPr>
                  <a:spLocks noChangeArrowheads="1"/>
                </p:cNvSpPr>
                <p:nvPr/>
              </p:nvSpPr>
              <p:spPr bwMode="auto">
                <a:xfrm>
                  <a:off x="0" y="3341"/>
                  <a:ext cx="760"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909" name="Group 42"/>
              <p:cNvGrpSpPr>
                <a:grpSpLocks/>
              </p:cNvGrpSpPr>
              <p:nvPr/>
            </p:nvGrpSpPr>
            <p:grpSpPr bwMode="auto">
              <a:xfrm>
                <a:off x="760" y="3341"/>
                <a:ext cx="4423" cy="384"/>
                <a:chOff x="760" y="3341"/>
                <a:chExt cx="4423" cy="384"/>
              </a:xfrm>
            </p:grpSpPr>
            <p:sp>
              <p:nvSpPr>
                <p:cNvPr id="37916" name="Rectangle 16"/>
                <p:cNvSpPr>
                  <a:spLocks noChangeArrowheads="1"/>
                </p:cNvSpPr>
                <p:nvPr/>
              </p:nvSpPr>
              <p:spPr bwMode="auto">
                <a:xfrm>
                  <a:off x="760" y="3341"/>
                  <a:ext cx="442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a:t>A textual description that defines any constraints on the system at the time the use case may start.</a:t>
                  </a:r>
                </a:p>
                <a:p>
                  <a:pPr>
                    <a:spcBef>
                      <a:spcPct val="0"/>
                    </a:spcBef>
                    <a:buClrTx/>
                    <a:buSzTx/>
                    <a:buFontTx/>
                    <a:buNone/>
                  </a:pPr>
                  <a:endParaRPr lang="en-US" altLang="en-US" sz="1600">
                    <a:latin typeface="Times New Roman" panose="02020603050405020304" pitchFamily="18" charset="0"/>
                  </a:endParaRPr>
                </a:p>
              </p:txBody>
            </p:sp>
            <p:sp>
              <p:nvSpPr>
                <p:cNvPr id="37917" name="Rectangle 41"/>
                <p:cNvSpPr>
                  <a:spLocks noChangeArrowheads="1"/>
                </p:cNvSpPr>
                <p:nvPr/>
              </p:nvSpPr>
              <p:spPr bwMode="auto">
                <a:xfrm>
                  <a:off x="760" y="3341"/>
                  <a:ext cx="4423"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910" name="Group 44"/>
              <p:cNvGrpSpPr>
                <a:grpSpLocks/>
              </p:cNvGrpSpPr>
              <p:nvPr/>
            </p:nvGrpSpPr>
            <p:grpSpPr bwMode="auto">
              <a:xfrm>
                <a:off x="0" y="3725"/>
                <a:ext cx="760" cy="384"/>
                <a:chOff x="0" y="3725"/>
                <a:chExt cx="760" cy="384"/>
              </a:xfrm>
            </p:grpSpPr>
            <p:sp>
              <p:nvSpPr>
                <p:cNvPr id="37914" name="Rectangle 17"/>
                <p:cNvSpPr>
                  <a:spLocks noChangeArrowheads="1"/>
                </p:cNvSpPr>
                <p:nvPr/>
              </p:nvSpPr>
              <p:spPr bwMode="auto">
                <a:xfrm>
                  <a:off x="0" y="3725"/>
                  <a:ext cx="7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dirty="0"/>
                    <a:t>Post conditions</a:t>
                  </a:r>
                </a:p>
                <a:p>
                  <a:pPr>
                    <a:spcBef>
                      <a:spcPct val="0"/>
                    </a:spcBef>
                    <a:buClrTx/>
                    <a:buSzTx/>
                    <a:buFontTx/>
                    <a:buNone/>
                  </a:pPr>
                  <a:endParaRPr lang="en-US" altLang="en-US" sz="1600" dirty="0">
                    <a:latin typeface="Times New Roman" panose="02020603050405020304" pitchFamily="18" charset="0"/>
                  </a:endParaRPr>
                </a:p>
              </p:txBody>
            </p:sp>
            <p:sp>
              <p:nvSpPr>
                <p:cNvPr id="37915" name="Rectangle 43"/>
                <p:cNvSpPr>
                  <a:spLocks noChangeArrowheads="1"/>
                </p:cNvSpPr>
                <p:nvPr/>
              </p:nvSpPr>
              <p:spPr bwMode="auto">
                <a:xfrm>
                  <a:off x="0" y="3725"/>
                  <a:ext cx="760"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911" name="Group 46"/>
              <p:cNvGrpSpPr>
                <a:grpSpLocks/>
              </p:cNvGrpSpPr>
              <p:nvPr/>
            </p:nvGrpSpPr>
            <p:grpSpPr bwMode="auto">
              <a:xfrm>
                <a:off x="760" y="3725"/>
                <a:ext cx="4423" cy="384"/>
                <a:chOff x="760" y="3725"/>
                <a:chExt cx="4423" cy="384"/>
              </a:xfrm>
            </p:grpSpPr>
            <p:sp>
              <p:nvSpPr>
                <p:cNvPr id="37912" name="Rectangle 18"/>
                <p:cNvSpPr>
                  <a:spLocks noChangeArrowheads="1"/>
                </p:cNvSpPr>
                <p:nvPr/>
              </p:nvSpPr>
              <p:spPr bwMode="auto">
                <a:xfrm>
                  <a:off x="760" y="3725"/>
                  <a:ext cx="442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a:t>A textual description that defines any constraints on the system at the time the use case will terminate.</a:t>
                  </a:r>
                </a:p>
                <a:p>
                  <a:pPr>
                    <a:spcBef>
                      <a:spcPct val="0"/>
                    </a:spcBef>
                    <a:buClrTx/>
                    <a:buSzTx/>
                    <a:buFontTx/>
                    <a:buNone/>
                  </a:pPr>
                  <a:endParaRPr lang="en-US" altLang="en-US" sz="1600">
                    <a:latin typeface="Times New Roman" panose="02020603050405020304" pitchFamily="18" charset="0"/>
                  </a:endParaRPr>
                </a:p>
              </p:txBody>
            </p:sp>
            <p:sp>
              <p:nvSpPr>
                <p:cNvPr id="37913" name="Rectangle 45"/>
                <p:cNvSpPr>
                  <a:spLocks noChangeArrowheads="1"/>
                </p:cNvSpPr>
                <p:nvPr/>
              </p:nvSpPr>
              <p:spPr bwMode="auto">
                <a:xfrm>
                  <a:off x="760" y="3725"/>
                  <a:ext cx="4423"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sp>
          <p:nvSpPr>
            <p:cNvPr id="37897" name="Rectangle 48"/>
            <p:cNvSpPr>
              <a:spLocks noChangeArrowheads="1"/>
            </p:cNvSpPr>
            <p:nvPr/>
          </p:nvSpPr>
          <p:spPr bwMode="auto">
            <a:xfrm>
              <a:off x="-2" y="843"/>
              <a:ext cx="5187" cy="3268"/>
            </a:xfrm>
            <a:prstGeom prst="rect">
              <a:avLst/>
            </a:prstGeom>
            <a:noFill/>
            <a:ln w="63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600"/>
            </a:p>
          </p:txBody>
        </p:sp>
      </p:grpSp>
      <p:grpSp>
        <p:nvGrpSpPr>
          <p:cNvPr id="37892" name="Group 51"/>
          <p:cNvGrpSpPr>
            <a:grpSpLocks/>
          </p:cNvGrpSpPr>
          <p:nvPr/>
        </p:nvGrpSpPr>
        <p:grpSpPr bwMode="auto">
          <a:xfrm>
            <a:off x="0" y="-231775"/>
            <a:ext cx="10006013" cy="7064375"/>
            <a:chOff x="-58" y="0"/>
            <a:chExt cx="5818" cy="4450"/>
          </a:xfrm>
        </p:grpSpPr>
        <p:sp>
          <p:nvSpPr>
            <p:cNvPr id="37893" name="Rectangle 3"/>
            <p:cNvSpPr>
              <a:spLocks noChangeArrowheads="1"/>
            </p:cNvSpPr>
            <p:nvPr/>
          </p:nvSpPr>
          <p:spPr bwMode="auto">
            <a:xfrm>
              <a:off x="0" y="0"/>
              <a:ext cx="57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AU" altLang="en-US" sz="1600">
                <a:latin typeface="Times New Roman" panose="02020603050405020304" pitchFamily="18" charset="0"/>
              </a:endParaRPr>
            </a:p>
          </p:txBody>
        </p:sp>
        <p:sp>
          <p:nvSpPr>
            <p:cNvPr id="37894" name="Rectangle 4"/>
            <p:cNvSpPr>
              <a:spLocks noChangeArrowheads="1"/>
            </p:cNvSpPr>
            <p:nvPr/>
          </p:nvSpPr>
          <p:spPr bwMode="auto">
            <a:xfrm>
              <a:off x="0" y="480"/>
              <a:ext cx="195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endParaRPr lang="en-AU" altLang="en-US" sz="1600">
                <a:latin typeface="Times New Roman" panose="02020603050405020304" pitchFamily="18" charset="0"/>
              </a:endParaRPr>
            </a:p>
          </p:txBody>
        </p:sp>
        <p:sp>
          <p:nvSpPr>
            <p:cNvPr id="37895" name="Rectangle 50"/>
            <p:cNvSpPr>
              <a:spLocks noChangeArrowheads="1"/>
            </p:cNvSpPr>
            <p:nvPr/>
          </p:nvSpPr>
          <p:spPr bwMode="auto">
            <a:xfrm>
              <a:off x="-58" y="4082"/>
              <a:ext cx="11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a:t> </a:t>
              </a:r>
            </a:p>
            <a:p>
              <a:pPr>
                <a:spcBef>
                  <a:spcPct val="0"/>
                </a:spcBef>
                <a:buClrTx/>
                <a:buSzTx/>
                <a:buFontTx/>
                <a:buNone/>
              </a:pPr>
              <a:endParaRPr lang="en-US" altLang="en-US" sz="1600">
                <a:latin typeface="Times New Roman" panose="02020603050405020304" pitchFamily="18"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417512"/>
            <a:ext cx="8912225" cy="688975"/>
          </a:xfrm>
        </p:spPr>
        <p:txBody>
          <a:bodyPr/>
          <a:lstStyle/>
          <a:p>
            <a:pPr algn="l" eaLnBrk="1" hangingPunct="1"/>
            <a:r>
              <a:rPr lang="en-AU" altLang="en-US" sz="3200" b="1" dirty="0">
                <a:ea typeface="ＭＳ Ｐゴシック" panose="020B0600070205080204" pitchFamily="34" charset="-128"/>
              </a:rPr>
              <a:t>Basic and Alternate Flow of Events</a:t>
            </a:r>
          </a:p>
        </p:txBody>
      </p:sp>
      <p:pic>
        <p:nvPicPr>
          <p:cNvPr id="39941" name="Picture 9" descr="Figure 2"/>
          <p:cNvPicPr>
            <a:picLocks noGrp="1" noChangeAspect="1" noChangeArrowheads="1"/>
          </p:cNvPicPr>
          <p:nvPr>
            <p:ph type="chart" sz="half" idx="1"/>
          </p:nvPr>
        </p:nvPicPr>
        <p:blipFill>
          <a:blip r:embed="rId3">
            <a:extLst>
              <a:ext uri="{28A0092B-C50C-407E-A947-70E740481C1C}">
                <a14:useLocalDpi xmlns:a14="http://schemas.microsoft.com/office/drawing/2010/main" val="0"/>
              </a:ext>
            </a:extLst>
          </a:blip>
          <a:srcRect/>
          <a:stretch>
            <a:fillRect/>
          </a:stretch>
        </p:blipFill>
        <p:spPr>
          <a:xfrm>
            <a:off x="495300" y="2130425"/>
            <a:ext cx="4373563" cy="3511550"/>
          </a:xfrm>
          <a:noFill/>
        </p:spPr>
      </p:pic>
      <p:sp>
        <p:nvSpPr>
          <p:cNvPr id="39939" name="Rectangle 8"/>
          <p:cNvSpPr>
            <a:spLocks noGrp="1" noChangeArrowheads="1"/>
          </p:cNvSpPr>
          <p:nvPr>
            <p:ph type="body" sz="half" idx="2"/>
          </p:nvPr>
        </p:nvSpPr>
        <p:spPr>
          <a:xfrm>
            <a:off x="5035550" y="1524000"/>
            <a:ext cx="4373563" cy="4953000"/>
          </a:xfrm>
        </p:spPr>
        <p:txBody>
          <a:bodyPr>
            <a:normAutofit lnSpcReduction="10000"/>
          </a:bodyPr>
          <a:lstStyle/>
          <a:p>
            <a:pPr>
              <a:lnSpc>
                <a:spcPct val="120000"/>
              </a:lnSpc>
              <a:spcBef>
                <a:spcPts val="600"/>
              </a:spcBef>
              <a:buClrTx/>
              <a:buSzTx/>
              <a:buFontTx/>
              <a:buNone/>
            </a:pPr>
            <a:r>
              <a:rPr lang="en-US" altLang="en-US" sz="2000" dirty="0">
                <a:ea typeface="ＭＳ Ｐゴシック" panose="020B0600070205080204" pitchFamily="34" charset="-128"/>
              </a:rPr>
              <a:t>Use cases describe possible flows of events. </a:t>
            </a:r>
          </a:p>
          <a:p>
            <a:pPr>
              <a:lnSpc>
                <a:spcPct val="120000"/>
              </a:lnSpc>
              <a:spcBef>
                <a:spcPts val="600"/>
              </a:spcBef>
              <a:buClrTx/>
              <a:buSzTx/>
              <a:buFontTx/>
              <a:buNone/>
            </a:pPr>
            <a:r>
              <a:rPr lang="en-US" altLang="en-US" sz="2000" b="1" i="1" dirty="0">
                <a:solidFill>
                  <a:schemeClr val="hlink"/>
                </a:solidFill>
                <a:ea typeface="ＭＳ Ｐゴシック" panose="020B0600070205080204" pitchFamily="34" charset="-128"/>
              </a:rPr>
              <a:t>basic flow of events</a:t>
            </a:r>
            <a:r>
              <a:rPr lang="en-US" altLang="en-US" sz="2000" dirty="0">
                <a:ea typeface="ＭＳ Ｐゴシック" panose="020B0600070205080204" pitchFamily="34" charset="-128"/>
              </a:rPr>
              <a:t> describes what "normally" happens when the use case is performed. </a:t>
            </a:r>
          </a:p>
          <a:p>
            <a:pPr>
              <a:lnSpc>
                <a:spcPct val="120000"/>
              </a:lnSpc>
              <a:spcBef>
                <a:spcPts val="600"/>
              </a:spcBef>
              <a:buClrTx/>
              <a:buSzTx/>
              <a:buFontTx/>
              <a:buNone/>
            </a:pPr>
            <a:r>
              <a:rPr lang="en-US" altLang="en-US" sz="2000" b="1" i="1" dirty="0">
                <a:solidFill>
                  <a:schemeClr val="hlink"/>
                </a:solidFill>
                <a:ea typeface="ＭＳ Ｐゴシック" panose="020B0600070205080204" pitchFamily="34" charset="-128"/>
              </a:rPr>
              <a:t>alternate flows of events</a:t>
            </a:r>
            <a:r>
              <a:rPr lang="en-US" altLang="en-US" sz="2000" dirty="0">
                <a:ea typeface="ＭＳ Ｐゴシック" panose="020B0600070205080204" pitchFamily="34" charset="-128"/>
              </a:rPr>
              <a:t> covers behavior of an optional or exceptional character relative to normal behavior, and also variations of the normal behavior. </a:t>
            </a:r>
          </a:p>
          <a:p>
            <a:pPr>
              <a:lnSpc>
                <a:spcPct val="120000"/>
              </a:lnSpc>
              <a:spcBef>
                <a:spcPts val="600"/>
              </a:spcBef>
              <a:buClrTx/>
              <a:buSzTx/>
              <a:buFontTx/>
              <a:buNone/>
            </a:pPr>
            <a:r>
              <a:rPr lang="en-US" altLang="en-US" sz="2000" dirty="0">
                <a:ea typeface="ＭＳ Ｐゴシック" panose="020B0600070205080204" pitchFamily="34" charset="-128"/>
              </a:rPr>
              <a:t>Think of the alternate flows of events as "detours" from the basic flow of events. </a:t>
            </a:r>
          </a:p>
        </p:txBody>
      </p:sp>
      <p:grpSp>
        <p:nvGrpSpPr>
          <p:cNvPr id="39940" name="Group 6"/>
          <p:cNvGrpSpPr>
            <a:grpSpLocks/>
          </p:cNvGrpSpPr>
          <p:nvPr/>
        </p:nvGrpSpPr>
        <p:grpSpPr bwMode="auto">
          <a:xfrm>
            <a:off x="0" y="1938338"/>
            <a:ext cx="9906000" cy="1676400"/>
            <a:chOff x="0" y="0"/>
            <a:chExt cx="5760" cy="1056"/>
          </a:xfrm>
        </p:grpSpPr>
        <p:sp>
          <p:nvSpPr>
            <p:cNvPr id="39942" name="Rectangle 3"/>
            <p:cNvSpPr>
              <a:spLocks noChangeArrowheads="1"/>
            </p:cNvSpPr>
            <p:nvPr/>
          </p:nvSpPr>
          <p:spPr bwMode="auto">
            <a:xfrm>
              <a:off x="0" y="0"/>
              <a:ext cx="57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AU" altLang="en-US" sz="2400">
                <a:latin typeface="Times New Roman" panose="02020603050405020304" pitchFamily="18" charset="0"/>
              </a:endParaRPr>
            </a:p>
          </p:txBody>
        </p:sp>
        <p:sp>
          <p:nvSpPr>
            <p:cNvPr id="39943" name="Rectangle 5"/>
            <p:cNvSpPr>
              <a:spLocks noChangeArrowheads="1"/>
            </p:cNvSpPr>
            <p:nvPr/>
          </p:nvSpPr>
          <p:spPr bwMode="auto">
            <a:xfrm>
              <a:off x="0" y="768"/>
              <a:ext cx="28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endParaRPr lang="en-AU" altLang="en-US" sz="2400">
                <a:latin typeface="Times New Roman" panose="02020603050405020304" pitchFamily="18"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4"/>
          <p:cNvSpPr>
            <a:spLocks noGrp="1" noChangeArrowheads="1"/>
          </p:cNvSpPr>
          <p:nvPr>
            <p:ph type="title"/>
          </p:nvPr>
        </p:nvSpPr>
        <p:spPr>
          <a:xfrm>
            <a:off x="244474" y="457200"/>
            <a:ext cx="8912225" cy="685800"/>
          </a:xfrm>
        </p:spPr>
        <p:txBody>
          <a:bodyPr/>
          <a:lstStyle/>
          <a:p>
            <a:pPr eaLnBrk="1" hangingPunct="1"/>
            <a:r>
              <a:rPr lang="en-US" altLang="en-US" sz="2800" dirty="0" err="1">
                <a:solidFill>
                  <a:schemeClr val="hlink"/>
                </a:solidFill>
                <a:ea typeface="ＭＳ Ｐゴシック" panose="020B0600070205080204" pitchFamily="34" charset="-128"/>
              </a:rPr>
              <a:t>RegisterForCourses</a:t>
            </a:r>
            <a:r>
              <a:rPr lang="en-US" altLang="en-US" sz="2800" dirty="0">
                <a:ea typeface="ＭＳ Ｐゴシック" panose="020B0600070205080204" pitchFamily="34" charset="-128"/>
              </a:rPr>
              <a:t> Basic Flow of Events</a:t>
            </a:r>
          </a:p>
        </p:txBody>
      </p:sp>
      <p:sp>
        <p:nvSpPr>
          <p:cNvPr id="2" name="TextBox 1"/>
          <p:cNvSpPr txBox="1"/>
          <p:nvPr/>
        </p:nvSpPr>
        <p:spPr>
          <a:xfrm>
            <a:off x="457198" y="1143000"/>
            <a:ext cx="8486775" cy="5205145"/>
          </a:xfrm>
          <a:prstGeom prst="rect">
            <a:avLst/>
          </a:prstGeom>
          <a:noFill/>
        </p:spPr>
        <p:txBody>
          <a:bodyPr wrap="square" rtlCol="0">
            <a:spAutoFit/>
          </a:bodyPr>
          <a:lstStyle/>
          <a:p>
            <a:pPr lvl="1">
              <a:buFontTx/>
              <a:buAutoNum type="arabicPeriod"/>
            </a:pPr>
            <a:r>
              <a:rPr lang="en-US" altLang="en-US" sz="1700" b="1" dirty="0"/>
              <a:t>Logon</a:t>
            </a:r>
            <a:r>
              <a:rPr lang="en-US" altLang="en-US" sz="1700" dirty="0"/>
              <a:t> This use case starts when a Student accesses the University Web site. The system asks for, and the Student enters, the student ID and password.</a:t>
            </a:r>
          </a:p>
          <a:p>
            <a:pPr lvl="1">
              <a:buFontTx/>
              <a:buAutoNum type="arabicPeriod"/>
            </a:pPr>
            <a:endParaRPr lang="en-US" altLang="en-US" sz="1700" dirty="0"/>
          </a:p>
          <a:p>
            <a:pPr lvl="1">
              <a:buFontTx/>
              <a:buAutoNum type="arabicPeriod"/>
            </a:pPr>
            <a:r>
              <a:rPr lang="en-US" altLang="en-US" sz="1700" b="1" dirty="0"/>
              <a:t>Select 'Create a Schedule‘</a:t>
            </a:r>
            <a:r>
              <a:rPr lang="en-US" altLang="en-US" sz="1700" dirty="0"/>
              <a:t> The system displays the functions available to the student. The student selects "Create a Schedule.“</a:t>
            </a:r>
          </a:p>
          <a:p>
            <a:pPr lvl="1">
              <a:buFontTx/>
              <a:buAutoNum type="arabicPeriod"/>
            </a:pPr>
            <a:endParaRPr lang="en-US" altLang="en-US" sz="1700" dirty="0"/>
          </a:p>
          <a:p>
            <a:pPr lvl="1">
              <a:buFontTx/>
              <a:buAutoNum type="arabicPeriod"/>
            </a:pPr>
            <a:r>
              <a:rPr lang="en-US" altLang="en-US" sz="1700" b="1" dirty="0"/>
              <a:t>Obtain Course Information</a:t>
            </a:r>
            <a:r>
              <a:rPr lang="en-US" altLang="en-US" sz="1700" dirty="0"/>
              <a:t> The system retrieves a list of available course offerings from the Course Catalog System and displays the list to the Student.</a:t>
            </a:r>
          </a:p>
          <a:p>
            <a:pPr lvl="1">
              <a:buFontTx/>
              <a:buAutoNum type="arabicPeriod"/>
            </a:pPr>
            <a:endParaRPr lang="en-US" altLang="en-US" sz="1700" dirty="0"/>
          </a:p>
          <a:p>
            <a:pPr lvl="1">
              <a:buFontTx/>
              <a:buAutoNum type="arabicPeriod"/>
            </a:pPr>
            <a:r>
              <a:rPr lang="en-US" altLang="en-US" sz="1700" b="1" dirty="0"/>
              <a:t>Select Courses</a:t>
            </a:r>
            <a:r>
              <a:rPr lang="en-US" altLang="en-US" sz="1700" dirty="0"/>
              <a:t> The Student selects four primary course offerings and two alternate course offerings from the list of available course offerings.</a:t>
            </a:r>
          </a:p>
          <a:p>
            <a:pPr lvl="1">
              <a:buFontTx/>
              <a:buAutoNum type="arabicPeriod"/>
            </a:pPr>
            <a:endParaRPr lang="en-US" altLang="en-US" sz="1700" dirty="0"/>
          </a:p>
          <a:p>
            <a:pPr lvl="1">
              <a:buFontTx/>
              <a:buAutoNum type="arabicPeriod"/>
            </a:pPr>
            <a:r>
              <a:rPr lang="en-US" altLang="en-US" sz="1700" b="1" dirty="0"/>
              <a:t>Submit Schedule</a:t>
            </a:r>
            <a:r>
              <a:rPr lang="en-US" altLang="en-US" sz="1700" dirty="0"/>
              <a:t> The student indicates that the schedule is complete. For each selected course offering on the schedule, the system verifies that the Student has the necessary prerequisites.</a:t>
            </a:r>
          </a:p>
          <a:p>
            <a:pPr lvl="1">
              <a:buFontTx/>
              <a:buAutoNum type="arabicPeriod"/>
            </a:pPr>
            <a:endParaRPr lang="en-US" altLang="en-US" sz="1700" dirty="0"/>
          </a:p>
          <a:p>
            <a:pPr lvl="1">
              <a:buFontTx/>
              <a:buAutoNum type="arabicPeriod"/>
            </a:pPr>
            <a:r>
              <a:rPr lang="en-US" altLang="en-US" sz="1700" b="1" dirty="0"/>
              <a:t>Display Completed Schedule</a:t>
            </a:r>
            <a:r>
              <a:rPr lang="en-US" altLang="en-US" sz="1700" dirty="0"/>
              <a:t> The system displays the schedule containing the selected course offerings for the Student and the confirmation number for the schedule.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rot="10800000" flipH="1" flipV="1">
            <a:off x="133145" y="427755"/>
            <a:ext cx="7061200" cy="715245"/>
          </a:xfrm>
        </p:spPr>
        <p:txBody>
          <a:bodyPr/>
          <a:lstStyle/>
          <a:p>
            <a:pPr eaLnBrk="1" hangingPunct="1"/>
            <a:r>
              <a:rPr lang="en-AU" altLang="en-US" dirty="0">
                <a:ea typeface="ＭＳ Ｐゴシック" panose="020B0600070205080204" pitchFamily="34" charset="-128"/>
              </a:rPr>
              <a:t>Some Alternate Flows of Events (1)</a:t>
            </a:r>
          </a:p>
        </p:txBody>
      </p:sp>
      <p:grpSp>
        <p:nvGrpSpPr>
          <p:cNvPr id="44035" name="Group 11"/>
          <p:cNvGrpSpPr>
            <a:grpSpLocks/>
          </p:cNvGrpSpPr>
          <p:nvPr/>
        </p:nvGrpSpPr>
        <p:grpSpPr bwMode="auto">
          <a:xfrm>
            <a:off x="165100" y="1295400"/>
            <a:ext cx="8997950" cy="5216525"/>
            <a:chOff x="-2" y="382"/>
            <a:chExt cx="5764" cy="1982"/>
          </a:xfrm>
        </p:grpSpPr>
        <p:grpSp>
          <p:nvGrpSpPr>
            <p:cNvPr id="44039" name="Group 9"/>
            <p:cNvGrpSpPr>
              <a:grpSpLocks/>
            </p:cNvGrpSpPr>
            <p:nvPr/>
          </p:nvGrpSpPr>
          <p:grpSpPr bwMode="auto">
            <a:xfrm>
              <a:off x="0" y="384"/>
              <a:ext cx="5760" cy="1978"/>
              <a:chOff x="0" y="384"/>
              <a:chExt cx="5760" cy="1978"/>
            </a:xfrm>
          </p:grpSpPr>
          <p:grpSp>
            <p:nvGrpSpPr>
              <p:cNvPr id="44041" name="Group 7"/>
              <p:cNvGrpSpPr>
                <a:grpSpLocks/>
              </p:cNvGrpSpPr>
              <p:nvPr/>
            </p:nvGrpSpPr>
            <p:grpSpPr bwMode="auto">
              <a:xfrm>
                <a:off x="0" y="384"/>
                <a:ext cx="1049" cy="174"/>
                <a:chOff x="0" y="384"/>
                <a:chExt cx="1049" cy="174"/>
              </a:xfrm>
            </p:grpSpPr>
            <p:sp>
              <p:nvSpPr>
                <p:cNvPr id="44043" name="Rectangle 4"/>
                <p:cNvSpPr>
                  <a:spLocks noChangeArrowheads="1"/>
                </p:cNvSpPr>
                <p:nvPr/>
              </p:nvSpPr>
              <p:spPr bwMode="auto">
                <a:xfrm>
                  <a:off x="0" y="38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44044" name="Rectangle 5"/>
                <p:cNvSpPr>
                  <a:spLocks noChangeArrowheads="1"/>
                </p:cNvSpPr>
                <p:nvPr/>
              </p:nvSpPr>
              <p:spPr bwMode="auto">
                <a:xfrm>
                  <a:off x="0" y="384"/>
                  <a:ext cx="104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endParaRPr lang="en-AU" altLang="en-US" sz="2400">
                    <a:latin typeface="Times New Roman" panose="02020603050405020304" pitchFamily="18" charset="0"/>
                  </a:endParaRPr>
                </a:p>
              </p:txBody>
            </p:sp>
          </p:grpSp>
          <p:sp>
            <p:nvSpPr>
              <p:cNvPr id="44042" name="Rectangle 8"/>
              <p:cNvSpPr>
                <a:spLocks noChangeArrowheads="1"/>
              </p:cNvSpPr>
              <p:nvPr/>
            </p:nvSpPr>
            <p:spPr bwMode="auto">
              <a:xfrm>
                <a:off x="0" y="384"/>
                <a:ext cx="5760"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grpSp>
        <p:sp>
          <p:nvSpPr>
            <p:cNvPr id="44040" name="Rectangle 10"/>
            <p:cNvSpPr>
              <a:spLocks noChangeArrowheads="1"/>
            </p:cNvSpPr>
            <p:nvPr/>
          </p:nvSpPr>
          <p:spPr bwMode="auto">
            <a:xfrm>
              <a:off x="-2" y="382"/>
              <a:ext cx="5764" cy="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grpSp>
      <p:grpSp>
        <p:nvGrpSpPr>
          <p:cNvPr id="44036" name="Group 14"/>
          <p:cNvGrpSpPr>
            <a:grpSpLocks/>
          </p:cNvGrpSpPr>
          <p:nvPr/>
        </p:nvGrpSpPr>
        <p:grpSpPr bwMode="auto">
          <a:xfrm>
            <a:off x="0" y="806450"/>
            <a:ext cx="9906000" cy="4941888"/>
            <a:chOff x="0" y="0"/>
            <a:chExt cx="5760" cy="3113"/>
          </a:xfrm>
        </p:grpSpPr>
        <p:sp>
          <p:nvSpPr>
            <p:cNvPr id="44037" name="Rectangle 3"/>
            <p:cNvSpPr>
              <a:spLocks noChangeArrowheads="1"/>
            </p:cNvSpPr>
            <p:nvPr/>
          </p:nvSpPr>
          <p:spPr bwMode="auto">
            <a:xfrm>
              <a:off x="0" y="0"/>
              <a:ext cx="16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AU" altLang="en-US" sz="2400">
                <a:latin typeface="Times New Roman" panose="02020603050405020304" pitchFamily="18" charset="0"/>
              </a:endParaRPr>
            </a:p>
          </p:txBody>
        </p:sp>
        <p:sp>
          <p:nvSpPr>
            <p:cNvPr id="44038" name="Rectangle 13"/>
            <p:cNvSpPr>
              <a:spLocks noChangeArrowheads="1"/>
            </p:cNvSpPr>
            <p:nvPr/>
          </p:nvSpPr>
          <p:spPr bwMode="auto">
            <a:xfrm>
              <a:off x="0" y="2729"/>
              <a:ext cx="57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000"/>
            </a:p>
            <a:p>
              <a:pPr>
                <a:spcBef>
                  <a:spcPct val="0"/>
                </a:spcBef>
                <a:buClrTx/>
                <a:buSzTx/>
                <a:buFontTx/>
                <a:buNone/>
              </a:pPr>
              <a:endParaRPr lang="en-US" altLang="en-US" sz="2400">
                <a:latin typeface="Times New Roman" panose="02020603050405020304" pitchFamily="18" charset="0"/>
              </a:endParaRPr>
            </a:p>
          </p:txBody>
        </p:sp>
      </p:grpSp>
      <p:sp>
        <p:nvSpPr>
          <p:cNvPr id="2" name="Rectangle 1"/>
          <p:cNvSpPr/>
          <p:nvPr/>
        </p:nvSpPr>
        <p:spPr>
          <a:xfrm>
            <a:off x="625528" y="1416049"/>
            <a:ext cx="8534400" cy="4016484"/>
          </a:xfrm>
          <a:prstGeom prst="rect">
            <a:avLst/>
          </a:prstGeom>
        </p:spPr>
        <p:txBody>
          <a:bodyPr wrap="square">
            <a:spAutoFit/>
          </a:bodyPr>
          <a:lstStyle/>
          <a:p>
            <a:pPr marL="914400" lvl="1" indent="-457200">
              <a:lnSpc>
                <a:spcPct val="120000"/>
              </a:lnSpc>
              <a:spcBef>
                <a:spcPts val="600"/>
              </a:spcBef>
              <a:buClrTx/>
              <a:buSzTx/>
              <a:buFont typeface="+mj-lt"/>
              <a:buAutoNum type="arabicPeriod"/>
            </a:pPr>
            <a:r>
              <a:rPr lang="en-US" altLang="en-US" sz="2000" b="1" dirty="0"/>
              <a:t>Unidentified Student</a:t>
            </a:r>
            <a:r>
              <a:rPr lang="en-US" altLang="en-US" sz="2000" dirty="0"/>
              <a:t> </a:t>
            </a:r>
          </a:p>
          <a:p>
            <a:pPr lvl="1">
              <a:lnSpc>
                <a:spcPct val="120000"/>
              </a:lnSpc>
              <a:spcBef>
                <a:spcPts val="600"/>
              </a:spcBef>
              <a:buClrTx/>
              <a:buSzTx/>
            </a:pPr>
            <a:r>
              <a:rPr lang="en-US" altLang="en-US" sz="2000" dirty="0"/>
              <a:t>In Step 1 of the Basic Flow, Logon, if the system determines that the student ID and/or password is not valid, an error message is displayed</a:t>
            </a:r>
          </a:p>
          <a:p>
            <a:pPr lvl="1">
              <a:lnSpc>
                <a:spcPct val="120000"/>
              </a:lnSpc>
              <a:spcBef>
                <a:spcPts val="600"/>
              </a:spcBef>
              <a:buClrTx/>
              <a:buSzTx/>
            </a:pPr>
            <a:r>
              <a:rPr lang="en-US" altLang="en-US" sz="2000" b="1" dirty="0"/>
              <a:t>2.	Quit</a:t>
            </a:r>
            <a:r>
              <a:rPr lang="en-US" altLang="en-US" sz="2000" dirty="0"/>
              <a:t> </a:t>
            </a:r>
          </a:p>
          <a:p>
            <a:pPr lvl="1">
              <a:lnSpc>
                <a:spcPct val="120000"/>
              </a:lnSpc>
              <a:spcBef>
                <a:spcPts val="600"/>
              </a:spcBef>
              <a:buClrTx/>
              <a:buSzTx/>
            </a:pPr>
            <a:r>
              <a:rPr lang="en-US" altLang="en-US" sz="2000" dirty="0"/>
              <a:t>The Course Registration System allows the student to quit at any time during the use case. The Student may choose to save a partial schedule before quitting. All courses that are not marked as "enrolled in" are marked as "selected" in the schedule. The schedule is saved in the system. The use case 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US" altLang="en-US" b="1" dirty="0">
                <a:ea typeface="ＭＳ Ｐゴシック" panose="020B0600070205080204" pitchFamily="34" charset="-128"/>
              </a:rPr>
              <a:t>Outline</a:t>
            </a:r>
          </a:p>
        </p:txBody>
      </p:sp>
      <p:sp>
        <p:nvSpPr>
          <p:cNvPr id="7171" name="Rectangle 3"/>
          <p:cNvSpPr>
            <a:spLocks noGrp="1" noChangeArrowheads="1"/>
          </p:cNvSpPr>
          <p:nvPr>
            <p:ph type="subTitle" idx="1"/>
          </p:nvPr>
        </p:nvSpPr>
        <p:spPr>
          <a:xfrm>
            <a:off x="609600" y="1600200"/>
            <a:ext cx="7842250" cy="2514600"/>
          </a:xfrm>
        </p:spPr>
        <p:txBody>
          <a:bodyPr/>
          <a:lstStyle/>
          <a:p>
            <a:pPr eaLnBrk="1" hangingPunct="1">
              <a:lnSpc>
                <a:spcPct val="150000"/>
              </a:lnSpc>
              <a:buFont typeface="Wingdings" panose="05000000000000000000" pitchFamily="2" charset="2"/>
              <a:buNone/>
            </a:pPr>
            <a:r>
              <a:rPr lang="en-US" altLang="en-US" dirty="0">
                <a:ea typeface="ＭＳ Ｐゴシック" panose="020B0600070205080204" pitchFamily="34" charset="-128"/>
              </a:rPr>
              <a:t>Defining Requirements with UML use cases</a:t>
            </a:r>
          </a:p>
          <a:p>
            <a:pPr marL="285750" indent="-285750" eaLnBrk="1" hangingPunct="1">
              <a:lnSpc>
                <a:spcPct val="150000"/>
              </a:lnSpc>
              <a:buFont typeface="Arial" panose="020B0604020202020204" pitchFamily="34" charset="0"/>
              <a:buChar char="•"/>
            </a:pPr>
            <a:r>
              <a:rPr lang="en-US" altLang="en-US" dirty="0">
                <a:ea typeface="ＭＳ Ｐゴシック" panose="020B0600070205080204" pitchFamily="34" charset="-128"/>
              </a:rPr>
              <a:t>Examples</a:t>
            </a:r>
          </a:p>
          <a:p>
            <a:pPr marL="285750" indent="-285750" eaLnBrk="1" hangingPunct="1">
              <a:lnSpc>
                <a:spcPct val="150000"/>
              </a:lnSpc>
              <a:buFont typeface="Arial" panose="020B0604020202020204" pitchFamily="34" charset="0"/>
              <a:buChar char="•"/>
            </a:pPr>
            <a:r>
              <a:rPr lang="en-US" altLang="en-US" dirty="0">
                <a:ea typeface="ＭＳ Ｐゴシック" panose="020B0600070205080204" pitchFamily="34" charset="-128"/>
              </a:rPr>
              <a:t>What is a use case</a:t>
            </a:r>
          </a:p>
          <a:p>
            <a:pPr marL="285750" indent="-285750" eaLnBrk="1" hangingPunct="1">
              <a:lnSpc>
                <a:spcPct val="150000"/>
              </a:lnSpc>
              <a:buFont typeface="Arial" panose="020B0604020202020204" pitchFamily="34" charset="0"/>
              <a:buChar char="•"/>
            </a:pPr>
            <a:r>
              <a:rPr lang="en-US" altLang="en-US" dirty="0">
                <a:ea typeface="ＭＳ Ｐゴシック" panose="020B0600070205080204" pitchFamily="34" charset="-128"/>
              </a:rPr>
              <a:t>Specification details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AU" altLang="en-US" dirty="0">
                <a:ea typeface="ＭＳ Ｐゴシック" panose="020B0600070205080204" pitchFamily="34" charset="-128"/>
              </a:rPr>
              <a:t>Alternate Flow of Events (2)</a:t>
            </a:r>
          </a:p>
        </p:txBody>
      </p:sp>
      <p:grpSp>
        <p:nvGrpSpPr>
          <p:cNvPr id="46083" name="Group 3"/>
          <p:cNvGrpSpPr>
            <a:grpSpLocks/>
          </p:cNvGrpSpPr>
          <p:nvPr/>
        </p:nvGrpSpPr>
        <p:grpSpPr bwMode="auto">
          <a:xfrm>
            <a:off x="165100" y="1066800"/>
            <a:ext cx="8997950" cy="5216525"/>
            <a:chOff x="-2" y="382"/>
            <a:chExt cx="5764" cy="1982"/>
          </a:xfrm>
        </p:grpSpPr>
        <p:grpSp>
          <p:nvGrpSpPr>
            <p:cNvPr id="46087" name="Group 4"/>
            <p:cNvGrpSpPr>
              <a:grpSpLocks/>
            </p:cNvGrpSpPr>
            <p:nvPr/>
          </p:nvGrpSpPr>
          <p:grpSpPr bwMode="auto">
            <a:xfrm>
              <a:off x="0" y="384"/>
              <a:ext cx="5760" cy="1978"/>
              <a:chOff x="0" y="384"/>
              <a:chExt cx="5760" cy="1978"/>
            </a:xfrm>
          </p:grpSpPr>
          <p:grpSp>
            <p:nvGrpSpPr>
              <p:cNvPr id="46089" name="Group 5"/>
              <p:cNvGrpSpPr>
                <a:grpSpLocks/>
              </p:cNvGrpSpPr>
              <p:nvPr/>
            </p:nvGrpSpPr>
            <p:grpSpPr bwMode="auto">
              <a:xfrm>
                <a:off x="0" y="384"/>
                <a:ext cx="5760" cy="1756"/>
                <a:chOff x="0" y="384"/>
                <a:chExt cx="5760" cy="1756"/>
              </a:xfrm>
            </p:grpSpPr>
            <p:sp>
              <p:nvSpPr>
                <p:cNvPr id="46091" name="Rectangle 6"/>
                <p:cNvSpPr>
                  <a:spLocks noChangeArrowheads="1"/>
                </p:cNvSpPr>
                <p:nvPr/>
              </p:nvSpPr>
              <p:spPr bwMode="auto">
                <a:xfrm>
                  <a:off x="0" y="38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46092" name="Rectangle 7"/>
                <p:cNvSpPr>
                  <a:spLocks noChangeArrowheads="1"/>
                </p:cNvSpPr>
                <p:nvPr/>
              </p:nvSpPr>
              <p:spPr bwMode="auto">
                <a:xfrm>
                  <a:off x="0" y="384"/>
                  <a:ext cx="104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endParaRPr lang="en-AU" altLang="en-US" sz="2400">
                    <a:latin typeface="Times New Roman" panose="02020603050405020304" pitchFamily="18" charset="0"/>
                  </a:endParaRPr>
                </a:p>
              </p:txBody>
            </p:sp>
            <p:sp>
              <p:nvSpPr>
                <p:cNvPr id="46093" name="Rectangle 8"/>
                <p:cNvSpPr>
                  <a:spLocks noChangeArrowheads="1"/>
                </p:cNvSpPr>
                <p:nvPr/>
              </p:nvSpPr>
              <p:spPr bwMode="auto">
                <a:xfrm>
                  <a:off x="0" y="538"/>
                  <a:ext cx="5760" cy="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lvl="1">
                    <a:spcBef>
                      <a:spcPct val="0"/>
                    </a:spcBef>
                    <a:buClrTx/>
                    <a:buSzTx/>
                    <a:buFontTx/>
                    <a:buNone/>
                  </a:pPr>
                  <a:r>
                    <a:rPr lang="en-US" altLang="en-US" sz="2000" b="1" dirty="0"/>
                    <a:t>3. Unfulfilled Prerequisites, Course Full, or Schedule Conflicts</a:t>
                  </a:r>
                  <a:r>
                    <a:rPr lang="en-US" altLang="en-US" sz="2000" dirty="0"/>
                    <a:t> </a:t>
                  </a:r>
                </a:p>
                <a:p>
                  <a:pPr lvl="1">
                    <a:spcBef>
                      <a:spcPct val="0"/>
                    </a:spcBef>
                    <a:buClrTx/>
                    <a:buSzTx/>
                    <a:buFontTx/>
                    <a:buNone/>
                  </a:pPr>
                  <a:endParaRPr lang="en-US" altLang="en-US" sz="2000" dirty="0"/>
                </a:p>
                <a:p>
                  <a:pPr lvl="1">
                    <a:lnSpc>
                      <a:spcPct val="120000"/>
                    </a:lnSpc>
                    <a:spcBef>
                      <a:spcPct val="0"/>
                    </a:spcBef>
                    <a:buClrTx/>
                    <a:buSzTx/>
                    <a:buFontTx/>
                    <a:buNone/>
                  </a:pPr>
                  <a:r>
                    <a:rPr lang="en-US" altLang="en-US" sz="2000" dirty="0"/>
                    <a:t>In Step 5 of the Basic Flow, Submit Schedule, if the system determines that prerequisites for a selected course are not satisfied, that the course is full, or that there are schedule conflicts, the system will not enroll the student in the course. A message is displayed that the student can select a different course. The use case continues at Step 4, Select Courses, in the basic flow</a:t>
                  </a:r>
                </a:p>
                <a:p>
                  <a:pPr lvl="1">
                    <a:spcBef>
                      <a:spcPct val="0"/>
                    </a:spcBef>
                    <a:buClrTx/>
                    <a:buSzTx/>
                    <a:buFontTx/>
                    <a:buNone/>
                  </a:pPr>
                  <a:endParaRPr lang="en-US" altLang="en-US" sz="2000" dirty="0"/>
                </a:p>
                <a:p>
                  <a:pPr>
                    <a:spcBef>
                      <a:spcPct val="0"/>
                    </a:spcBef>
                    <a:buClrTx/>
                    <a:buSzTx/>
                    <a:buFontTx/>
                    <a:buNone/>
                  </a:pPr>
                  <a:endParaRPr lang="en-US" altLang="en-US" sz="2000" dirty="0">
                    <a:latin typeface="Times New Roman" panose="02020603050405020304" pitchFamily="18" charset="0"/>
                  </a:endParaRPr>
                </a:p>
              </p:txBody>
            </p:sp>
          </p:grpSp>
          <p:sp>
            <p:nvSpPr>
              <p:cNvPr id="46090" name="Rectangle 9"/>
              <p:cNvSpPr>
                <a:spLocks noChangeArrowheads="1"/>
              </p:cNvSpPr>
              <p:nvPr/>
            </p:nvSpPr>
            <p:spPr bwMode="auto">
              <a:xfrm>
                <a:off x="0" y="384"/>
                <a:ext cx="5760"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grpSp>
        <p:sp>
          <p:nvSpPr>
            <p:cNvPr id="46088" name="Rectangle 10"/>
            <p:cNvSpPr>
              <a:spLocks noChangeArrowheads="1"/>
            </p:cNvSpPr>
            <p:nvPr/>
          </p:nvSpPr>
          <p:spPr bwMode="auto">
            <a:xfrm>
              <a:off x="-2" y="382"/>
              <a:ext cx="5764" cy="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grpSp>
      <p:grpSp>
        <p:nvGrpSpPr>
          <p:cNvPr id="46084" name="Group 11"/>
          <p:cNvGrpSpPr>
            <a:grpSpLocks/>
          </p:cNvGrpSpPr>
          <p:nvPr/>
        </p:nvGrpSpPr>
        <p:grpSpPr bwMode="auto">
          <a:xfrm>
            <a:off x="0" y="806450"/>
            <a:ext cx="9906000" cy="4941888"/>
            <a:chOff x="0" y="0"/>
            <a:chExt cx="5760" cy="3113"/>
          </a:xfrm>
        </p:grpSpPr>
        <p:sp>
          <p:nvSpPr>
            <p:cNvPr id="46085" name="Rectangle 12"/>
            <p:cNvSpPr>
              <a:spLocks noChangeArrowheads="1"/>
            </p:cNvSpPr>
            <p:nvPr/>
          </p:nvSpPr>
          <p:spPr bwMode="auto">
            <a:xfrm>
              <a:off x="0" y="0"/>
              <a:ext cx="16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AU" altLang="en-US" sz="2400">
                <a:latin typeface="Times New Roman" panose="02020603050405020304" pitchFamily="18" charset="0"/>
              </a:endParaRPr>
            </a:p>
          </p:txBody>
        </p:sp>
        <p:sp>
          <p:nvSpPr>
            <p:cNvPr id="46086" name="Rectangle 13"/>
            <p:cNvSpPr>
              <a:spLocks noChangeArrowheads="1"/>
            </p:cNvSpPr>
            <p:nvPr/>
          </p:nvSpPr>
          <p:spPr bwMode="auto">
            <a:xfrm>
              <a:off x="0" y="2729"/>
              <a:ext cx="57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000"/>
            </a:p>
            <a:p>
              <a:pPr>
                <a:spcBef>
                  <a:spcPct val="0"/>
                </a:spcBef>
                <a:buClrTx/>
                <a:buSzTx/>
                <a:buFontTx/>
                <a:buNone/>
              </a:pPr>
              <a:endParaRPr lang="en-US" altLang="en-US" sz="2400">
                <a:latin typeface="Times New Roman" panose="02020603050405020304" pitchFamily="18"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AU" altLang="en-US" dirty="0">
                <a:ea typeface="ＭＳ Ｐゴシック" panose="020B0600070205080204" pitchFamily="34" charset="-128"/>
              </a:rPr>
              <a:t>Alternate Flow of Events (3)</a:t>
            </a:r>
          </a:p>
        </p:txBody>
      </p:sp>
      <p:grpSp>
        <p:nvGrpSpPr>
          <p:cNvPr id="48131" name="Group 3"/>
          <p:cNvGrpSpPr>
            <a:grpSpLocks/>
          </p:cNvGrpSpPr>
          <p:nvPr/>
        </p:nvGrpSpPr>
        <p:grpSpPr bwMode="auto">
          <a:xfrm>
            <a:off x="660400" y="990600"/>
            <a:ext cx="8255000" cy="5216525"/>
            <a:chOff x="-2" y="382"/>
            <a:chExt cx="5764" cy="1982"/>
          </a:xfrm>
        </p:grpSpPr>
        <p:grpSp>
          <p:nvGrpSpPr>
            <p:cNvPr id="48135" name="Group 4"/>
            <p:cNvGrpSpPr>
              <a:grpSpLocks/>
            </p:cNvGrpSpPr>
            <p:nvPr/>
          </p:nvGrpSpPr>
          <p:grpSpPr bwMode="auto">
            <a:xfrm>
              <a:off x="0" y="384"/>
              <a:ext cx="5760" cy="1978"/>
              <a:chOff x="0" y="384"/>
              <a:chExt cx="5760" cy="1978"/>
            </a:xfrm>
          </p:grpSpPr>
          <p:grpSp>
            <p:nvGrpSpPr>
              <p:cNvPr id="48137" name="Group 5"/>
              <p:cNvGrpSpPr>
                <a:grpSpLocks/>
              </p:cNvGrpSpPr>
              <p:nvPr/>
            </p:nvGrpSpPr>
            <p:grpSpPr bwMode="auto">
              <a:xfrm>
                <a:off x="0" y="384"/>
                <a:ext cx="1049" cy="174"/>
                <a:chOff x="0" y="384"/>
                <a:chExt cx="1049" cy="174"/>
              </a:xfrm>
            </p:grpSpPr>
            <p:sp>
              <p:nvSpPr>
                <p:cNvPr id="48139" name="Rectangle 6"/>
                <p:cNvSpPr>
                  <a:spLocks noChangeArrowheads="1"/>
                </p:cNvSpPr>
                <p:nvPr/>
              </p:nvSpPr>
              <p:spPr bwMode="auto">
                <a:xfrm>
                  <a:off x="0" y="38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48140" name="Rectangle 7"/>
                <p:cNvSpPr>
                  <a:spLocks noChangeArrowheads="1"/>
                </p:cNvSpPr>
                <p:nvPr/>
              </p:nvSpPr>
              <p:spPr bwMode="auto">
                <a:xfrm>
                  <a:off x="0" y="384"/>
                  <a:ext cx="104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endParaRPr lang="en-AU" altLang="en-US" sz="2400">
                    <a:latin typeface="Times New Roman" panose="02020603050405020304" pitchFamily="18" charset="0"/>
                  </a:endParaRPr>
                </a:p>
              </p:txBody>
            </p:sp>
          </p:grpSp>
          <p:sp>
            <p:nvSpPr>
              <p:cNvPr id="48138" name="Rectangle 9"/>
              <p:cNvSpPr>
                <a:spLocks noChangeArrowheads="1"/>
              </p:cNvSpPr>
              <p:nvPr/>
            </p:nvSpPr>
            <p:spPr bwMode="auto">
              <a:xfrm>
                <a:off x="0" y="384"/>
                <a:ext cx="5760"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grpSp>
        <p:sp>
          <p:nvSpPr>
            <p:cNvPr id="48136" name="Rectangle 10"/>
            <p:cNvSpPr>
              <a:spLocks noChangeArrowheads="1"/>
            </p:cNvSpPr>
            <p:nvPr/>
          </p:nvSpPr>
          <p:spPr bwMode="auto">
            <a:xfrm>
              <a:off x="-2" y="382"/>
              <a:ext cx="5764" cy="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grpSp>
      <p:grpSp>
        <p:nvGrpSpPr>
          <p:cNvPr id="48132" name="Group 11"/>
          <p:cNvGrpSpPr>
            <a:grpSpLocks/>
          </p:cNvGrpSpPr>
          <p:nvPr/>
        </p:nvGrpSpPr>
        <p:grpSpPr bwMode="auto">
          <a:xfrm>
            <a:off x="0" y="806450"/>
            <a:ext cx="9906000" cy="4941888"/>
            <a:chOff x="0" y="0"/>
            <a:chExt cx="5760" cy="3113"/>
          </a:xfrm>
        </p:grpSpPr>
        <p:sp>
          <p:nvSpPr>
            <p:cNvPr id="48133" name="Rectangle 12"/>
            <p:cNvSpPr>
              <a:spLocks noChangeArrowheads="1"/>
            </p:cNvSpPr>
            <p:nvPr/>
          </p:nvSpPr>
          <p:spPr bwMode="auto">
            <a:xfrm>
              <a:off x="0" y="0"/>
              <a:ext cx="16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AU" altLang="en-US" sz="2400">
                <a:latin typeface="Times New Roman" panose="02020603050405020304" pitchFamily="18" charset="0"/>
              </a:endParaRPr>
            </a:p>
          </p:txBody>
        </p:sp>
        <p:sp>
          <p:nvSpPr>
            <p:cNvPr id="48134" name="Rectangle 13"/>
            <p:cNvSpPr>
              <a:spLocks noChangeArrowheads="1"/>
            </p:cNvSpPr>
            <p:nvPr/>
          </p:nvSpPr>
          <p:spPr bwMode="auto">
            <a:xfrm>
              <a:off x="0" y="2729"/>
              <a:ext cx="57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000"/>
            </a:p>
            <a:p>
              <a:pPr>
                <a:spcBef>
                  <a:spcPct val="0"/>
                </a:spcBef>
                <a:buClrTx/>
                <a:buSzTx/>
                <a:buFontTx/>
                <a:buNone/>
              </a:pPr>
              <a:endParaRPr lang="en-US" altLang="en-US" sz="2400">
                <a:latin typeface="Times New Roman" panose="02020603050405020304" pitchFamily="18" charset="0"/>
              </a:endParaRPr>
            </a:p>
          </p:txBody>
        </p:sp>
      </p:grpSp>
      <p:sp>
        <p:nvSpPr>
          <p:cNvPr id="2" name="Rectangle 1"/>
          <p:cNvSpPr/>
          <p:nvPr/>
        </p:nvSpPr>
        <p:spPr>
          <a:xfrm>
            <a:off x="330200" y="1695452"/>
            <a:ext cx="8915400" cy="2831544"/>
          </a:xfrm>
          <a:prstGeom prst="rect">
            <a:avLst/>
          </a:prstGeom>
        </p:spPr>
        <p:txBody>
          <a:bodyPr wrap="square">
            <a:spAutoFit/>
          </a:bodyPr>
          <a:lstStyle/>
          <a:p>
            <a:pPr marL="360000" lvl="1">
              <a:lnSpc>
                <a:spcPct val="120000"/>
              </a:lnSpc>
              <a:spcBef>
                <a:spcPts val="600"/>
              </a:spcBef>
              <a:buClrTx/>
              <a:buSzTx/>
              <a:buFontTx/>
              <a:buNone/>
            </a:pPr>
            <a:r>
              <a:rPr lang="en-US" altLang="en-US" sz="2000" b="1" dirty="0"/>
              <a:t>4. Course Catalog System Unavailable</a:t>
            </a:r>
            <a:br>
              <a:rPr lang="en-US" altLang="en-US" sz="2000" dirty="0"/>
            </a:br>
            <a:r>
              <a:rPr lang="en-US" altLang="en-US" sz="2000" dirty="0"/>
              <a:t>In Step 3 of the Basic Flow, Obtain Course Information, if the system is down, a message is displayed and the use case ends</a:t>
            </a:r>
          </a:p>
          <a:p>
            <a:pPr marL="360000" lvl="1">
              <a:lnSpc>
                <a:spcPct val="120000"/>
              </a:lnSpc>
              <a:spcBef>
                <a:spcPts val="600"/>
              </a:spcBef>
              <a:buClrTx/>
              <a:buSzTx/>
              <a:buFontTx/>
              <a:buNone/>
            </a:pPr>
            <a:endParaRPr lang="en-US" altLang="en-US" sz="2000" dirty="0"/>
          </a:p>
          <a:p>
            <a:pPr marL="360000" lvl="1">
              <a:lnSpc>
                <a:spcPct val="120000"/>
              </a:lnSpc>
              <a:spcBef>
                <a:spcPts val="600"/>
              </a:spcBef>
              <a:buClrTx/>
              <a:buSzTx/>
              <a:buFontTx/>
              <a:buNone/>
            </a:pPr>
            <a:r>
              <a:rPr lang="en-US" altLang="en-US" sz="2000" b="1" dirty="0"/>
              <a:t>5. Course Registration Closed</a:t>
            </a:r>
            <a:br>
              <a:rPr lang="en-US" altLang="en-US" sz="2000" dirty="0"/>
            </a:br>
            <a:r>
              <a:rPr lang="en-US" altLang="en-US" sz="2000" dirty="0"/>
              <a:t>If, when the use case starts, it is determined that registration has been closed, a message is displayed, and the use case 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EF40-EE3B-C044-89F0-A52FD111BDDA}"/>
              </a:ext>
            </a:extLst>
          </p:cNvPr>
          <p:cNvSpPr>
            <a:spLocks noGrp="1"/>
          </p:cNvSpPr>
          <p:nvPr>
            <p:ph type="title"/>
          </p:nvPr>
        </p:nvSpPr>
        <p:spPr/>
        <p:txBody>
          <a:bodyPr/>
          <a:lstStyle/>
          <a:p>
            <a:r>
              <a:rPr lang="en-US" dirty="0"/>
              <a:t>Use Case Template [Cockburn]</a:t>
            </a:r>
          </a:p>
        </p:txBody>
      </p:sp>
      <p:sp>
        <p:nvSpPr>
          <p:cNvPr id="3" name="Content Placeholder 2">
            <a:extLst>
              <a:ext uri="{FF2B5EF4-FFF2-40B4-BE49-F238E27FC236}">
                <a16:creationId xmlns:a16="http://schemas.microsoft.com/office/drawing/2014/main" id="{C82837E0-13F6-1E46-B05D-196ED4384369}"/>
              </a:ext>
            </a:extLst>
          </p:cNvPr>
          <p:cNvSpPr>
            <a:spLocks noGrp="1"/>
          </p:cNvSpPr>
          <p:nvPr>
            <p:ph idx="1"/>
          </p:nvPr>
        </p:nvSpPr>
        <p:spPr>
          <a:xfrm>
            <a:off x="838200" y="1166018"/>
            <a:ext cx="8229600" cy="5234782"/>
          </a:xfrm>
        </p:spPr>
        <p:txBody>
          <a:bodyPr>
            <a:normAutofit fontScale="77500" lnSpcReduction="20000"/>
          </a:bodyPr>
          <a:lstStyle/>
          <a:p>
            <a:pPr marL="514350" indent="-514350">
              <a:buFont typeface="+mj-lt"/>
              <a:buAutoNum type="arabicPeriod"/>
            </a:pPr>
            <a:r>
              <a:rPr lang="en-AU" sz="2900" dirty="0"/>
              <a:t>Title: "an active-verb goal phrase that names the goal of the primary actor"</a:t>
            </a:r>
          </a:p>
          <a:p>
            <a:pPr marL="514350" indent="-514350">
              <a:buFont typeface="+mj-lt"/>
              <a:buAutoNum type="arabicPeriod"/>
            </a:pPr>
            <a:r>
              <a:rPr lang="en-AU" sz="2900" dirty="0"/>
              <a:t>Primary Actor</a:t>
            </a:r>
          </a:p>
          <a:p>
            <a:pPr marL="514350" indent="-514350">
              <a:buFont typeface="+mj-lt"/>
              <a:buAutoNum type="arabicPeriod"/>
            </a:pPr>
            <a:r>
              <a:rPr lang="en-AU" sz="2900" dirty="0"/>
              <a:t>Goal in Context</a:t>
            </a:r>
          </a:p>
          <a:p>
            <a:pPr marL="514350" indent="-514350">
              <a:buFont typeface="+mj-lt"/>
              <a:buAutoNum type="arabicPeriod"/>
            </a:pPr>
            <a:r>
              <a:rPr lang="en-AU" sz="2900" dirty="0"/>
              <a:t>Scope</a:t>
            </a:r>
          </a:p>
          <a:p>
            <a:pPr marL="514350" indent="-514350">
              <a:buFont typeface="+mj-lt"/>
              <a:buAutoNum type="arabicPeriod"/>
            </a:pPr>
            <a:r>
              <a:rPr lang="en-AU" sz="2900" dirty="0"/>
              <a:t>Level</a:t>
            </a:r>
          </a:p>
          <a:p>
            <a:pPr marL="514350" indent="-514350">
              <a:buFont typeface="+mj-lt"/>
              <a:buAutoNum type="arabicPeriod"/>
            </a:pPr>
            <a:r>
              <a:rPr lang="en-AU" sz="2900" dirty="0"/>
              <a:t>Stakeholders and Interests</a:t>
            </a:r>
          </a:p>
          <a:p>
            <a:pPr marL="514350" indent="-514350">
              <a:buFont typeface="+mj-lt"/>
              <a:buAutoNum type="arabicPeriod"/>
            </a:pPr>
            <a:r>
              <a:rPr lang="en-AU" sz="2900" dirty="0"/>
              <a:t>Precondition</a:t>
            </a:r>
          </a:p>
          <a:p>
            <a:pPr marL="514350" indent="-514350">
              <a:buFont typeface="+mj-lt"/>
              <a:buAutoNum type="arabicPeriod"/>
            </a:pPr>
            <a:r>
              <a:rPr lang="en-AU" sz="2900" dirty="0"/>
              <a:t>Minimal Guarantees</a:t>
            </a:r>
          </a:p>
          <a:p>
            <a:pPr marL="514350" indent="-514350">
              <a:buFont typeface="+mj-lt"/>
              <a:buAutoNum type="arabicPeriod"/>
            </a:pPr>
            <a:r>
              <a:rPr lang="en-AU" sz="2900" dirty="0"/>
              <a:t>Success Guarantees</a:t>
            </a:r>
          </a:p>
          <a:p>
            <a:pPr marL="514350" indent="-514350">
              <a:buFont typeface="+mj-lt"/>
              <a:buAutoNum type="arabicPeriod"/>
            </a:pPr>
            <a:r>
              <a:rPr lang="en-AU" sz="2900" dirty="0"/>
              <a:t>Trigger</a:t>
            </a:r>
          </a:p>
          <a:p>
            <a:pPr marL="514350" indent="-514350">
              <a:buFont typeface="+mj-lt"/>
              <a:buAutoNum type="arabicPeriod"/>
            </a:pPr>
            <a:r>
              <a:rPr lang="en-AU" sz="2900" dirty="0"/>
              <a:t>Main Success Scenario</a:t>
            </a:r>
          </a:p>
          <a:p>
            <a:pPr marL="514350" indent="-514350">
              <a:buFont typeface="+mj-lt"/>
              <a:buAutoNum type="arabicPeriod"/>
            </a:pPr>
            <a:r>
              <a:rPr lang="en-AU" sz="2900" dirty="0"/>
              <a:t>Extensions</a:t>
            </a:r>
          </a:p>
          <a:p>
            <a:pPr marL="514350" indent="-514350">
              <a:buFont typeface="+mj-lt"/>
              <a:buAutoNum type="arabicPeriod"/>
            </a:pPr>
            <a:r>
              <a:rPr lang="en-AU" sz="2900" dirty="0"/>
              <a:t>Technology &amp; Data Variations List</a:t>
            </a:r>
          </a:p>
          <a:p>
            <a:pPr marL="0" indent="0">
              <a:buNone/>
            </a:pPr>
            <a:r>
              <a:rPr lang="en-AU" sz="2600" dirty="0">
                <a:solidFill>
                  <a:schemeClr val="accent3"/>
                </a:solidFill>
              </a:rPr>
              <a:t>See the use case template download from unit web page. Remember you don’t need to fill every field!</a:t>
            </a:r>
          </a:p>
          <a:p>
            <a:endParaRPr lang="en-US" dirty="0"/>
          </a:p>
        </p:txBody>
      </p:sp>
    </p:spTree>
    <p:extLst>
      <p:ext uri="{BB962C8B-B14F-4D97-AF65-F5344CB8AC3E}">
        <p14:creationId xmlns:p14="http://schemas.microsoft.com/office/powerpoint/2010/main" val="3429250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495300" y="301625"/>
            <a:ext cx="8912225" cy="765175"/>
          </a:xfrm>
        </p:spPr>
        <p:txBody>
          <a:bodyPr/>
          <a:lstStyle/>
          <a:p>
            <a:pPr eaLnBrk="1" hangingPunct="1"/>
            <a:r>
              <a:rPr lang="en-AU" altLang="en-US" dirty="0">
                <a:ea typeface="ＭＳ Ｐゴシック" panose="020B0600070205080204" pitchFamily="34" charset="-128"/>
              </a:rPr>
              <a:t>Writing Use Cases - Summary</a:t>
            </a:r>
          </a:p>
        </p:txBody>
      </p:sp>
      <p:sp>
        <p:nvSpPr>
          <p:cNvPr id="50179" name="Rectangle 5"/>
          <p:cNvSpPr>
            <a:spLocks noGrp="1" noChangeArrowheads="1"/>
          </p:cNvSpPr>
          <p:nvPr>
            <p:ph idx="1"/>
          </p:nvPr>
        </p:nvSpPr>
        <p:spPr>
          <a:xfrm>
            <a:off x="495299" y="1219200"/>
            <a:ext cx="8912225" cy="5105400"/>
          </a:xfrm>
        </p:spPr>
        <p:txBody>
          <a:bodyPr>
            <a:normAutofit lnSpcReduction="10000"/>
          </a:bodyPr>
          <a:lstStyle/>
          <a:p>
            <a:pPr eaLnBrk="1" hangingPunct="1"/>
            <a:r>
              <a:rPr lang="en-US" altLang="en-US" sz="2500" dirty="0">
                <a:ea typeface="ＭＳ Ｐゴシック" panose="020B0600070205080204" pitchFamily="34" charset="-128"/>
              </a:rPr>
              <a:t>Writing a use case involves a lot of work</a:t>
            </a:r>
          </a:p>
          <a:p>
            <a:pPr eaLnBrk="1" hangingPunct="1"/>
            <a:endParaRPr lang="en-US" altLang="en-US" sz="2500" dirty="0">
              <a:ea typeface="ＭＳ Ｐゴシック" panose="020B0600070205080204" pitchFamily="34" charset="-128"/>
            </a:endParaRPr>
          </a:p>
          <a:p>
            <a:pPr eaLnBrk="1" hangingPunct="1"/>
            <a:r>
              <a:rPr lang="en-US" altLang="en-US" sz="2500" dirty="0">
                <a:ea typeface="ＭＳ Ｐゴシック" panose="020B0600070205080204" pitchFamily="34" charset="-128"/>
              </a:rPr>
              <a:t>Ideally, the flows should be written as "dialogs" between the system and the actors</a:t>
            </a:r>
          </a:p>
          <a:p>
            <a:pPr eaLnBrk="1" hangingPunct="1"/>
            <a:endParaRPr lang="en-US" altLang="en-US" sz="2500" dirty="0">
              <a:ea typeface="ＭＳ Ｐゴシック" panose="020B0600070205080204" pitchFamily="34" charset="-128"/>
            </a:endParaRPr>
          </a:p>
          <a:p>
            <a:pPr eaLnBrk="1" hangingPunct="1"/>
            <a:r>
              <a:rPr lang="en-US" altLang="en-US" sz="2500" dirty="0">
                <a:ea typeface="ＭＳ Ｐゴシック" panose="020B0600070205080204" pitchFamily="34" charset="-128"/>
              </a:rPr>
              <a:t>Each step should explain what the </a:t>
            </a:r>
            <a:r>
              <a:rPr lang="en-US" altLang="en-US" sz="2500" i="1" dirty="0">
                <a:ea typeface="ＭＳ Ｐゴシック" panose="020B0600070205080204" pitchFamily="34" charset="-128"/>
              </a:rPr>
              <a:t>actor does </a:t>
            </a:r>
            <a:r>
              <a:rPr lang="en-US" altLang="en-US" sz="2500" dirty="0">
                <a:ea typeface="ＭＳ Ｐゴシック" panose="020B0600070205080204" pitchFamily="34" charset="-128"/>
              </a:rPr>
              <a:t>and what the </a:t>
            </a:r>
            <a:r>
              <a:rPr lang="en-US" altLang="en-US" sz="2500" i="1" dirty="0">
                <a:ea typeface="ＭＳ Ｐゴシック" panose="020B0600070205080204" pitchFamily="34" charset="-128"/>
              </a:rPr>
              <a:t>system does in response</a:t>
            </a:r>
          </a:p>
          <a:p>
            <a:pPr eaLnBrk="1" hangingPunct="1"/>
            <a:endParaRPr lang="en-US" altLang="en-US" sz="2500" dirty="0">
              <a:ea typeface="ＭＳ Ｐゴシック" panose="020B0600070205080204" pitchFamily="34" charset="-128"/>
            </a:endParaRPr>
          </a:p>
          <a:p>
            <a:pPr eaLnBrk="1" hangingPunct="1"/>
            <a:r>
              <a:rPr lang="en-US" altLang="en-US" sz="2500" dirty="0">
                <a:ea typeface="ＭＳ Ｐゴシック" panose="020B0600070205080204" pitchFamily="34" charset="-128"/>
              </a:rPr>
              <a:t>It should also be </a:t>
            </a:r>
            <a:r>
              <a:rPr lang="en-US" altLang="en-US" sz="2500" b="1" dirty="0">
                <a:ea typeface="ＭＳ Ｐゴシック" panose="020B0600070205080204" pitchFamily="34" charset="-128"/>
              </a:rPr>
              <a:t>numbered</a:t>
            </a:r>
            <a:r>
              <a:rPr lang="en-US" altLang="en-US" sz="2500" dirty="0">
                <a:ea typeface="ＭＳ Ｐゴシック" panose="020B0600070205080204" pitchFamily="34" charset="-128"/>
              </a:rPr>
              <a:t> and have a </a:t>
            </a:r>
            <a:r>
              <a:rPr lang="en-US" altLang="en-US" sz="2500" b="1" dirty="0">
                <a:ea typeface="ＭＳ Ｐゴシック" panose="020B0600070205080204" pitchFamily="34" charset="-128"/>
              </a:rPr>
              <a:t>title</a:t>
            </a:r>
          </a:p>
          <a:p>
            <a:pPr eaLnBrk="1" hangingPunct="1"/>
            <a:endParaRPr lang="en-US" altLang="en-US" sz="2500" b="1" dirty="0">
              <a:ea typeface="ＭＳ Ｐゴシック" panose="020B0600070205080204" pitchFamily="34" charset="-128"/>
            </a:endParaRPr>
          </a:p>
          <a:p>
            <a:pPr eaLnBrk="1" hangingPunct="1"/>
            <a:r>
              <a:rPr lang="en-US" altLang="en-US" sz="2500" i="1" dirty="0">
                <a:ea typeface="ＭＳ Ｐゴシック" panose="020B0600070205080204" pitchFamily="34" charset="-128"/>
              </a:rPr>
              <a:t>Alternate flows </a:t>
            </a:r>
            <a:r>
              <a:rPr lang="en-US" altLang="en-US" sz="2500" dirty="0">
                <a:ea typeface="ＭＳ Ｐゴシック" panose="020B0600070205080204" pitchFamily="34" charset="-128"/>
              </a:rPr>
              <a:t>always specify where they start in the basic flow and where they go when they end</a:t>
            </a:r>
            <a:endParaRPr lang="en-AU" altLang="en-US" sz="2500" dirty="0">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Recommended reading</a:t>
            </a:r>
          </a:p>
        </p:txBody>
      </p:sp>
      <p:sp>
        <p:nvSpPr>
          <p:cNvPr id="3" name="Content Placeholder 2"/>
          <p:cNvSpPr>
            <a:spLocks noGrp="1"/>
          </p:cNvSpPr>
          <p:nvPr>
            <p:ph idx="1"/>
          </p:nvPr>
        </p:nvSpPr>
        <p:spPr/>
        <p:txBody>
          <a:bodyPr/>
          <a:lstStyle/>
          <a:p>
            <a:r>
              <a:rPr lang="en-AU" dirty="0"/>
              <a:t>Martin Fowler, UML Distilled</a:t>
            </a:r>
          </a:p>
          <a:p>
            <a:endParaRPr lang="en-AU"/>
          </a:p>
          <a:p>
            <a:r>
              <a:rPr lang="en-AU"/>
              <a:t>Bruegge</a:t>
            </a:r>
            <a:r>
              <a:rPr lang="en-AU" dirty="0"/>
              <a:t> and </a:t>
            </a:r>
            <a:r>
              <a:rPr lang="en-AU" dirty="0" err="1"/>
              <a:t>Dutoit</a:t>
            </a:r>
            <a:endParaRPr lang="en-AU" dirty="0"/>
          </a:p>
          <a:p>
            <a:pPr lvl="1"/>
            <a:r>
              <a:rPr lang="en-AU" dirty="0"/>
              <a:t>Section 2.2.1, 2.3.5, 2.4.1, 4.4</a:t>
            </a:r>
          </a:p>
        </p:txBody>
      </p:sp>
    </p:spTree>
    <p:extLst>
      <p:ext uri="{BB962C8B-B14F-4D97-AF65-F5344CB8AC3E}">
        <p14:creationId xmlns:p14="http://schemas.microsoft.com/office/powerpoint/2010/main" val="394259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0A3F-3046-5C4E-BF5D-8DDAE5FAB465}"/>
              </a:ext>
            </a:extLst>
          </p:cNvPr>
          <p:cNvSpPr>
            <a:spLocks noGrp="1"/>
          </p:cNvSpPr>
          <p:nvPr>
            <p:ph type="ctrTitle"/>
          </p:nvPr>
        </p:nvSpPr>
        <p:spPr/>
        <p:txBody>
          <a:bodyPr/>
          <a:lstStyle/>
          <a:p>
            <a:r>
              <a:rPr lang="en-US" dirty="0"/>
              <a:t>Use Case example 1</a:t>
            </a:r>
          </a:p>
        </p:txBody>
      </p:sp>
      <p:sp>
        <p:nvSpPr>
          <p:cNvPr id="3" name="Subtitle 2">
            <a:extLst>
              <a:ext uri="{FF2B5EF4-FFF2-40B4-BE49-F238E27FC236}">
                <a16:creationId xmlns:a16="http://schemas.microsoft.com/office/drawing/2014/main" id="{B63DB0E4-F75F-254E-A6D5-D8866A5232F0}"/>
              </a:ext>
            </a:extLst>
          </p:cNvPr>
          <p:cNvSpPr>
            <a:spLocks noGrp="1"/>
          </p:cNvSpPr>
          <p:nvPr>
            <p:ph type="subTitle" idx="1"/>
          </p:nvPr>
        </p:nvSpPr>
        <p:spPr/>
        <p:txBody>
          <a:bodyPr/>
          <a:lstStyle/>
          <a:p>
            <a:r>
              <a:rPr lang="en-US" sz="2000" dirty="0"/>
              <a:t>Use case name: </a:t>
            </a:r>
            <a:r>
              <a:rPr lang="en-US" sz="2000" dirty="0" err="1"/>
              <a:t>PlanTrip</a:t>
            </a:r>
            <a:endParaRPr lang="en-US" sz="2000" dirty="0"/>
          </a:p>
          <a:p>
            <a:r>
              <a:rPr lang="en-US" sz="2000" dirty="0"/>
              <a:t>Flow of events:</a:t>
            </a:r>
          </a:p>
          <a:p>
            <a:pPr marL="342900" indent="-342900">
              <a:buFont typeface="+mj-lt"/>
              <a:buAutoNum type="arabicPeriod"/>
            </a:pPr>
            <a:r>
              <a:rPr lang="en-US" sz="2000" dirty="0"/>
              <a:t>The Driver activates her computer and logs into the trip-planning Web service</a:t>
            </a:r>
          </a:p>
          <a:p>
            <a:pPr marL="342900" indent="-342900">
              <a:buFont typeface="+mj-lt"/>
              <a:buAutoNum type="arabicPeriod"/>
            </a:pPr>
            <a:r>
              <a:rPr lang="en-US" sz="2000" dirty="0"/>
              <a:t>The Driver enters constraints for a trip as a sequence of destinations</a:t>
            </a:r>
          </a:p>
          <a:p>
            <a:pPr marL="342900" indent="-342900">
              <a:buFont typeface="+mj-lt"/>
              <a:buAutoNum type="arabicPeriod"/>
            </a:pPr>
            <a:r>
              <a:rPr lang="en-US" sz="2000" dirty="0"/>
              <a:t>Based on a database of maps, the planning service computes the shortest way of visiting the destinations in the order specified.  The result is a sequence of segments binging a series of crossings and a list of directions.</a:t>
            </a:r>
          </a:p>
          <a:p>
            <a:pPr marL="342900" indent="-342900">
              <a:buFont typeface="+mj-lt"/>
              <a:buAutoNum type="arabicPeriod"/>
            </a:pPr>
            <a:r>
              <a:rPr lang="en-US" sz="2000" dirty="0"/>
              <a:t>The driver can revise the trip by adding or removing destinations</a:t>
            </a:r>
          </a:p>
          <a:p>
            <a:pPr marL="342900" indent="-342900">
              <a:buFont typeface="+mj-lt"/>
              <a:buAutoNum type="arabicPeriod"/>
            </a:pPr>
            <a:r>
              <a:rPr lang="en-US" sz="2000" dirty="0"/>
              <a:t>The Driver saves the planned trip by name in the planning service database for later retrieval</a:t>
            </a:r>
          </a:p>
          <a:p>
            <a:endParaRPr lang="en-US" dirty="0"/>
          </a:p>
        </p:txBody>
      </p:sp>
    </p:spTree>
    <p:extLst>
      <p:ext uri="{BB962C8B-B14F-4D97-AF65-F5344CB8AC3E}">
        <p14:creationId xmlns:p14="http://schemas.microsoft.com/office/powerpoint/2010/main" val="83755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27CC-B7F1-8F47-A7A2-27F2B4BD0113}"/>
              </a:ext>
            </a:extLst>
          </p:cNvPr>
          <p:cNvSpPr>
            <a:spLocks noGrp="1"/>
          </p:cNvSpPr>
          <p:nvPr>
            <p:ph type="ctrTitle"/>
          </p:nvPr>
        </p:nvSpPr>
        <p:spPr/>
        <p:txBody>
          <a:bodyPr/>
          <a:lstStyle/>
          <a:p>
            <a:r>
              <a:rPr lang="en-US" dirty="0"/>
              <a:t>Use case example 2</a:t>
            </a:r>
          </a:p>
        </p:txBody>
      </p:sp>
      <p:sp>
        <p:nvSpPr>
          <p:cNvPr id="3" name="Subtitle 2">
            <a:extLst>
              <a:ext uri="{FF2B5EF4-FFF2-40B4-BE49-F238E27FC236}">
                <a16:creationId xmlns:a16="http://schemas.microsoft.com/office/drawing/2014/main" id="{B4639AA5-59C0-AC4E-9365-EE39E06AEBB5}"/>
              </a:ext>
            </a:extLst>
          </p:cNvPr>
          <p:cNvSpPr>
            <a:spLocks noGrp="1"/>
          </p:cNvSpPr>
          <p:nvPr>
            <p:ph type="subTitle" idx="1"/>
          </p:nvPr>
        </p:nvSpPr>
        <p:spPr/>
        <p:txBody>
          <a:bodyPr>
            <a:normAutofit/>
          </a:bodyPr>
          <a:lstStyle/>
          <a:p>
            <a:r>
              <a:rPr lang="en-US" sz="2000" dirty="0"/>
              <a:t>Use case name: </a:t>
            </a:r>
            <a:r>
              <a:rPr lang="en-US" sz="2000" dirty="0" err="1"/>
              <a:t>ExecuteTrip</a:t>
            </a:r>
            <a:endParaRPr lang="en-US" sz="2000" dirty="0"/>
          </a:p>
          <a:p>
            <a:r>
              <a:rPr lang="en-US" sz="2000" dirty="0"/>
              <a:t>Flow of events:</a:t>
            </a:r>
          </a:p>
          <a:p>
            <a:pPr marL="342900" indent="-342900">
              <a:buFont typeface="+mj-lt"/>
              <a:buAutoNum type="arabicPeriod"/>
            </a:pPr>
            <a:r>
              <a:rPr lang="en-US" sz="2000" dirty="0"/>
              <a:t>The driver starts her car and logs into the onboard route assistant</a:t>
            </a:r>
          </a:p>
          <a:p>
            <a:pPr marL="342900" indent="-342900">
              <a:buFont typeface="+mj-lt"/>
              <a:buAutoNum type="arabicPeriod"/>
            </a:pPr>
            <a:r>
              <a:rPr lang="en-US" sz="2000" dirty="0"/>
              <a:t>Upon successful login, the Driver specifies the planning service and the name of the trip to be executed</a:t>
            </a:r>
          </a:p>
          <a:p>
            <a:pPr marL="342900" indent="-342900">
              <a:buFont typeface="+mj-lt"/>
              <a:buAutoNum type="arabicPeriod"/>
            </a:pPr>
            <a:r>
              <a:rPr lang="en-US" sz="2000" dirty="0"/>
              <a:t>The onboard route assistant obtains the list of destinations, directions, segments and crossings from the planning service</a:t>
            </a:r>
          </a:p>
          <a:p>
            <a:pPr marL="342900" indent="-342900">
              <a:buFont typeface="+mj-lt"/>
              <a:buAutoNum type="arabicPeriod"/>
            </a:pPr>
            <a:r>
              <a:rPr lang="en-US" sz="2000" dirty="0"/>
              <a:t>Given the current position, the route assistant provides the driver with the next set of directions</a:t>
            </a:r>
          </a:p>
          <a:p>
            <a:pPr marL="342900" indent="-342900">
              <a:buFont typeface="+mj-lt"/>
              <a:buAutoNum type="arabicPeriod"/>
            </a:pPr>
            <a:r>
              <a:rPr lang="en-US" sz="2000" dirty="0"/>
              <a:t>The Driver arrives at the destination and shuts down the route assistant</a:t>
            </a:r>
          </a:p>
        </p:txBody>
      </p:sp>
    </p:spTree>
    <p:extLst>
      <p:ext uri="{BB962C8B-B14F-4D97-AF65-F5344CB8AC3E}">
        <p14:creationId xmlns:p14="http://schemas.microsoft.com/office/powerpoint/2010/main" val="164561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7CD9B-A9CB-B741-A7BC-DCE50364C63C}"/>
              </a:ext>
            </a:extLst>
          </p:cNvPr>
          <p:cNvSpPr>
            <a:spLocks noGrp="1"/>
          </p:cNvSpPr>
          <p:nvPr>
            <p:ph type="ctrTitle"/>
          </p:nvPr>
        </p:nvSpPr>
        <p:spPr/>
        <p:txBody>
          <a:bodyPr/>
          <a:lstStyle/>
          <a:p>
            <a:r>
              <a:rPr lang="en-US" dirty="0"/>
              <a:t>What is a UML Use Case?</a:t>
            </a:r>
          </a:p>
        </p:txBody>
      </p:sp>
      <p:sp>
        <p:nvSpPr>
          <p:cNvPr id="3" name="Subtitle 2">
            <a:extLst>
              <a:ext uri="{FF2B5EF4-FFF2-40B4-BE49-F238E27FC236}">
                <a16:creationId xmlns:a16="http://schemas.microsoft.com/office/drawing/2014/main" id="{D2456CF5-4954-1646-97AA-8602EF59206E}"/>
              </a:ext>
            </a:extLst>
          </p:cNvPr>
          <p:cNvSpPr>
            <a:spLocks noGrp="1"/>
          </p:cNvSpPr>
          <p:nvPr>
            <p:ph type="subTitle" idx="1"/>
          </p:nvPr>
        </p:nvSpPr>
        <p:spPr/>
        <p:txBody>
          <a:bodyPr/>
          <a:lstStyle/>
          <a:p>
            <a:r>
              <a:rPr lang="en-US" dirty="0"/>
              <a:t>A general sequence of interactions between one of more actors and the system</a:t>
            </a:r>
          </a:p>
          <a:p>
            <a:endParaRPr lang="en-US" dirty="0"/>
          </a:p>
          <a:p>
            <a:r>
              <a:rPr lang="en-US" dirty="0"/>
              <a:t>A use case describes major categories of functional requirements from the users’ point of view</a:t>
            </a:r>
          </a:p>
          <a:p>
            <a:br>
              <a:rPr lang="en-US" dirty="0"/>
            </a:br>
            <a:r>
              <a:rPr lang="en-US" dirty="0"/>
              <a:t>To write a use case you need to identify Actors and their interactions</a:t>
            </a:r>
          </a:p>
          <a:p>
            <a:endParaRPr lang="en-US" dirty="0"/>
          </a:p>
          <a:p>
            <a:r>
              <a:rPr lang="en-US" dirty="0"/>
              <a:t>A table and text-based template is useful for specifying a use case</a:t>
            </a:r>
          </a:p>
        </p:txBody>
      </p:sp>
    </p:spTree>
    <p:extLst>
      <p:ext uri="{BB962C8B-B14F-4D97-AF65-F5344CB8AC3E}">
        <p14:creationId xmlns:p14="http://schemas.microsoft.com/office/powerpoint/2010/main" val="140918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AU" altLang="en-US" dirty="0">
                <a:ea typeface="ＭＳ Ｐゴシック" panose="020B0600070205080204" pitchFamily="34" charset="-128"/>
              </a:rPr>
              <a:t>Actors </a:t>
            </a:r>
          </a:p>
        </p:txBody>
      </p:sp>
      <p:sp>
        <p:nvSpPr>
          <p:cNvPr id="15363" name="Rectangle 5"/>
          <p:cNvSpPr>
            <a:spLocks noGrp="1" noChangeArrowheads="1"/>
          </p:cNvSpPr>
          <p:nvPr>
            <p:ph idx="1"/>
          </p:nvPr>
        </p:nvSpPr>
        <p:spPr/>
        <p:txBody>
          <a:bodyPr/>
          <a:lstStyle/>
          <a:p>
            <a:pPr eaLnBrk="1" hangingPunct="1"/>
            <a:r>
              <a:rPr lang="en-AU" altLang="en-US" sz="2500" dirty="0">
                <a:ea typeface="ＭＳ Ｐゴシック" panose="020B0600070205080204" pitchFamily="34" charset="-128"/>
              </a:rPr>
              <a:t>external entities that interact with the system</a:t>
            </a:r>
          </a:p>
          <a:p>
            <a:pPr eaLnBrk="1" hangingPunct="1"/>
            <a:r>
              <a:rPr lang="en-AU" altLang="en-US" sz="2500" dirty="0">
                <a:ea typeface="ＭＳ Ｐゴシック" panose="020B0600070205080204" pitchFamily="34" charset="-128"/>
              </a:rPr>
              <a:t>an actor can be a </a:t>
            </a:r>
            <a:r>
              <a:rPr lang="en-AU" altLang="en-US" sz="2500" b="1" dirty="0">
                <a:solidFill>
                  <a:schemeClr val="tx2"/>
                </a:solidFill>
                <a:ea typeface="ＭＳ Ｐゴシック" panose="020B0600070205080204" pitchFamily="34" charset="-128"/>
              </a:rPr>
              <a:t>user role</a:t>
            </a:r>
          </a:p>
          <a:p>
            <a:pPr lvl="1" eaLnBrk="1" hangingPunct="1"/>
            <a:r>
              <a:rPr lang="en-AU" altLang="en-US" sz="2100" dirty="0">
                <a:ea typeface="ＭＳ Ｐゴシック" panose="020B0600070205080204" pitchFamily="34" charset="-128"/>
              </a:rPr>
              <a:t>e.g. …</a:t>
            </a:r>
          </a:p>
          <a:p>
            <a:pPr eaLnBrk="1" hangingPunct="1"/>
            <a:r>
              <a:rPr lang="en-AU" altLang="en-US" sz="2500" dirty="0">
                <a:ea typeface="ＭＳ Ｐゴシック" panose="020B0600070205080204" pitchFamily="34" charset="-128"/>
              </a:rPr>
              <a:t>an actor can be </a:t>
            </a:r>
            <a:r>
              <a:rPr lang="en-AU" altLang="en-US" sz="2500" b="1" dirty="0">
                <a:solidFill>
                  <a:schemeClr val="tx2"/>
                </a:solidFill>
                <a:ea typeface="ＭＳ Ｐゴシック" panose="020B0600070205080204" pitchFamily="34" charset="-128"/>
              </a:rPr>
              <a:t>another system</a:t>
            </a:r>
          </a:p>
          <a:p>
            <a:pPr lvl="1" eaLnBrk="1" hangingPunct="1"/>
            <a:r>
              <a:rPr lang="en-AU" altLang="en-US" sz="2100" dirty="0">
                <a:ea typeface="ＭＳ Ｐゴシック" panose="020B0600070205080204" pitchFamily="34" charset="-128"/>
              </a:rPr>
              <a:t>e.g. …</a:t>
            </a:r>
          </a:p>
          <a:p>
            <a:pPr eaLnBrk="1" hangingPunct="1"/>
            <a:r>
              <a:rPr lang="en-AU" altLang="en-US" sz="2500" dirty="0">
                <a:ea typeface="ＭＳ Ｐゴシック" panose="020B0600070205080204" pitchFamily="34" charset="-128"/>
              </a:rPr>
              <a:t>actors have unique names and descriptions</a:t>
            </a:r>
          </a:p>
          <a:p>
            <a:pPr eaLnBrk="1" hangingPunct="1"/>
            <a:r>
              <a:rPr lang="en-AU" altLang="en-US" sz="2500" dirty="0">
                <a:ea typeface="ＭＳ Ｐゴシック" panose="020B0600070205080204" pitchFamily="34" charset="-128"/>
              </a:rPr>
              <a:t>actors have a </a:t>
            </a:r>
            <a:r>
              <a:rPr lang="en-AU" altLang="en-US" sz="2500" b="1" dirty="0">
                <a:solidFill>
                  <a:schemeClr val="tx2"/>
                </a:solidFill>
                <a:ea typeface="ＭＳ Ｐゴシック" panose="020B0600070205080204" pitchFamily="34" charset="-128"/>
              </a:rPr>
              <a:t>goal</a:t>
            </a:r>
            <a:r>
              <a:rPr lang="en-AU" altLang="en-US" sz="2500" dirty="0">
                <a:ea typeface="ＭＳ Ｐゴシック" panose="020B0600070205080204" pitchFamily="34" charset="-128"/>
              </a:rPr>
              <a:t> that must be satisfied by the system</a:t>
            </a:r>
          </a:p>
          <a:p>
            <a:pPr eaLnBrk="1" hangingPunct="1"/>
            <a:endParaRPr lang="en-AU" altLang="en-US" sz="2500" dirty="0">
              <a:ea typeface="ＭＳ Ｐゴシック" panose="020B0600070205080204" pitchFamily="34" charset="-128"/>
            </a:endParaRPr>
          </a:p>
        </p:txBody>
      </p:sp>
      <p:grpSp>
        <p:nvGrpSpPr>
          <p:cNvPr id="15364" name="Group 6"/>
          <p:cNvGrpSpPr>
            <a:grpSpLocks/>
          </p:cNvGrpSpPr>
          <p:nvPr/>
        </p:nvGrpSpPr>
        <p:grpSpPr bwMode="auto">
          <a:xfrm>
            <a:off x="2667000" y="4991100"/>
            <a:ext cx="495300" cy="762000"/>
            <a:chOff x="528" y="816"/>
            <a:chExt cx="288" cy="480"/>
          </a:xfrm>
        </p:grpSpPr>
        <p:sp>
          <p:nvSpPr>
            <p:cNvPr id="15371" name="Oval 7"/>
            <p:cNvSpPr>
              <a:spLocks noChangeArrowheads="1"/>
            </p:cNvSpPr>
            <p:nvPr/>
          </p:nvSpPr>
          <p:spPr bwMode="auto">
            <a:xfrm>
              <a:off x="576" y="816"/>
              <a:ext cx="192" cy="192"/>
            </a:xfrm>
            <a:prstGeom prst="ellipse">
              <a:avLst/>
            </a:prstGeom>
            <a:solidFill>
              <a:schemeClr val="accent1"/>
            </a:solidFill>
            <a:ln w="12699">
              <a:solidFill>
                <a:schemeClr val="tx1"/>
              </a:solidFill>
              <a:round/>
              <a:headEnd type="none" w="sm" len="sm"/>
              <a:tailEnd type="none" w="sm" len="sm"/>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5372" name="Line 8"/>
            <p:cNvSpPr>
              <a:spLocks noChangeShapeType="1"/>
            </p:cNvSpPr>
            <p:nvPr/>
          </p:nvSpPr>
          <p:spPr bwMode="auto">
            <a:xfrm>
              <a:off x="672" y="1008"/>
              <a:ext cx="0" cy="144"/>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5373" name="Line 9"/>
            <p:cNvSpPr>
              <a:spLocks noChangeShapeType="1"/>
            </p:cNvSpPr>
            <p:nvPr/>
          </p:nvSpPr>
          <p:spPr bwMode="auto">
            <a:xfrm>
              <a:off x="528" y="1056"/>
              <a:ext cx="288"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5374" name="Line 10"/>
            <p:cNvSpPr>
              <a:spLocks noChangeShapeType="1"/>
            </p:cNvSpPr>
            <p:nvPr/>
          </p:nvSpPr>
          <p:spPr bwMode="auto">
            <a:xfrm flipH="1">
              <a:off x="576" y="1152"/>
              <a:ext cx="96" cy="144"/>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5375" name="Line 11"/>
            <p:cNvSpPr>
              <a:spLocks noChangeShapeType="1"/>
            </p:cNvSpPr>
            <p:nvPr/>
          </p:nvSpPr>
          <p:spPr bwMode="auto">
            <a:xfrm>
              <a:off x="672" y="1152"/>
              <a:ext cx="144" cy="144"/>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grpSp>
      <p:grpSp>
        <p:nvGrpSpPr>
          <p:cNvPr id="15365" name="Group 12"/>
          <p:cNvGrpSpPr>
            <a:grpSpLocks/>
          </p:cNvGrpSpPr>
          <p:nvPr/>
        </p:nvGrpSpPr>
        <p:grpSpPr bwMode="auto">
          <a:xfrm>
            <a:off x="6941671" y="4953000"/>
            <a:ext cx="495300" cy="762000"/>
            <a:chOff x="528" y="816"/>
            <a:chExt cx="288" cy="480"/>
          </a:xfrm>
        </p:grpSpPr>
        <p:sp>
          <p:nvSpPr>
            <p:cNvPr id="15366" name="Oval 13"/>
            <p:cNvSpPr>
              <a:spLocks noChangeArrowheads="1"/>
            </p:cNvSpPr>
            <p:nvPr/>
          </p:nvSpPr>
          <p:spPr bwMode="auto">
            <a:xfrm>
              <a:off x="576" y="816"/>
              <a:ext cx="192" cy="192"/>
            </a:xfrm>
            <a:prstGeom prst="ellipse">
              <a:avLst/>
            </a:prstGeom>
            <a:solidFill>
              <a:schemeClr val="accent1"/>
            </a:solidFill>
            <a:ln w="12699">
              <a:solidFill>
                <a:schemeClr val="tx1"/>
              </a:solidFill>
              <a:round/>
              <a:headEnd type="none" w="sm" len="sm"/>
              <a:tailEnd type="none" w="sm" len="sm"/>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5367" name="Line 14"/>
            <p:cNvSpPr>
              <a:spLocks noChangeShapeType="1"/>
            </p:cNvSpPr>
            <p:nvPr/>
          </p:nvSpPr>
          <p:spPr bwMode="auto">
            <a:xfrm>
              <a:off x="672" y="1008"/>
              <a:ext cx="0" cy="144"/>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5368" name="Line 15"/>
            <p:cNvSpPr>
              <a:spLocks noChangeShapeType="1"/>
            </p:cNvSpPr>
            <p:nvPr/>
          </p:nvSpPr>
          <p:spPr bwMode="auto">
            <a:xfrm>
              <a:off x="528" y="1056"/>
              <a:ext cx="288"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5369" name="Line 16"/>
            <p:cNvSpPr>
              <a:spLocks noChangeShapeType="1"/>
            </p:cNvSpPr>
            <p:nvPr/>
          </p:nvSpPr>
          <p:spPr bwMode="auto">
            <a:xfrm flipH="1">
              <a:off x="576" y="1152"/>
              <a:ext cx="96" cy="144"/>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5370" name="Line 17"/>
            <p:cNvSpPr>
              <a:spLocks noChangeShapeType="1"/>
            </p:cNvSpPr>
            <p:nvPr/>
          </p:nvSpPr>
          <p:spPr bwMode="auto">
            <a:xfrm>
              <a:off x="672" y="1152"/>
              <a:ext cx="144" cy="144"/>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lstStyle/>
          <a:p>
            <a:pPr eaLnBrk="1" hangingPunct="1"/>
            <a:r>
              <a:rPr lang="en-US" altLang="en-US" dirty="0">
                <a:ea typeface="ＭＳ Ｐゴシック" panose="020B0600070205080204" pitchFamily="34" charset="-128"/>
              </a:rPr>
              <a:t>Use Case Diagrams</a:t>
            </a:r>
          </a:p>
        </p:txBody>
      </p:sp>
      <p:sp>
        <p:nvSpPr>
          <p:cNvPr id="26627" name="Rectangle 3"/>
          <p:cNvSpPr>
            <a:spLocks noGrp="1" noChangeArrowheads="1"/>
          </p:cNvSpPr>
          <p:nvPr>
            <p:ph idx="1"/>
          </p:nvPr>
        </p:nvSpPr>
        <p:spPr/>
        <p:txBody>
          <a:bodyPr/>
          <a:lstStyle/>
          <a:p>
            <a:pPr eaLnBrk="1" hangingPunct="1">
              <a:lnSpc>
                <a:spcPct val="150000"/>
              </a:lnSpc>
              <a:buFont typeface="Wingdings" charset="2"/>
              <a:buChar char="¡"/>
              <a:defRPr/>
            </a:pPr>
            <a:r>
              <a:rPr lang="en-US" dirty="0"/>
              <a:t>UML notation to</a:t>
            </a:r>
          </a:p>
          <a:p>
            <a:pPr marL="0" indent="0" eaLnBrk="1" hangingPunct="1">
              <a:lnSpc>
                <a:spcPct val="150000"/>
              </a:lnSpc>
              <a:buFont typeface="Wingdings" charset="2"/>
              <a:buNone/>
              <a:defRPr/>
            </a:pPr>
            <a:r>
              <a:rPr lang="en-US" dirty="0"/>
              <a:t>	describe the </a:t>
            </a:r>
            <a:r>
              <a:rPr lang="en-US" b="1" dirty="0">
                <a:solidFill>
                  <a:schemeClr val="tx2"/>
                </a:solidFill>
              </a:rPr>
              <a:t>functionality</a:t>
            </a:r>
            <a:r>
              <a:rPr lang="en-US" dirty="0"/>
              <a:t> of a system as seen by the users in terms of</a:t>
            </a:r>
          </a:p>
          <a:p>
            <a:pPr lvl="1" eaLnBrk="1" hangingPunct="1">
              <a:lnSpc>
                <a:spcPct val="150000"/>
              </a:lnSpc>
              <a:buFont typeface="Wingdings" charset="2"/>
              <a:buChar char="l"/>
              <a:defRPr/>
            </a:pPr>
            <a:r>
              <a:rPr lang="en-US" dirty="0"/>
              <a:t>actors and their goals</a:t>
            </a:r>
          </a:p>
          <a:p>
            <a:pPr lvl="1" eaLnBrk="1" hangingPunct="1">
              <a:lnSpc>
                <a:spcPct val="150000"/>
              </a:lnSpc>
              <a:buFont typeface="Wingdings" charset="2"/>
              <a:buChar char="l"/>
              <a:defRPr/>
            </a:pPr>
            <a:r>
              <a:rPr lang="en-US" dirty="0"/>
              <a:t>the system boundary: what is in scope and out of the scope of the system?</a:t>
            </a:r>
          </a:p>
          <a:p>
            <a:pPr lvl="1" eaLnBrk="1" hangingPunct="1">
              <a:lnSpc>
                <a:spcPct val="150000"/>
              </a:lnSpc>
              <a:buFont typeface="Wingdings" charset="2"/>
              <a:buChar char="l"/>
              <a:defRPr/>
            </a:pPr>
            <a:r>
              <a:rPr lang="en-US" dirty="0"/>
              <a:t>the names of use cases for the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pPr eaLnBrk="1" hangingPunct="1"/>
            <a:r>
              <a:rPr lang="en-AU" altLang="en-US">
                <a:ea typeface="ＭＳ Ｐゴシック" panose="020B0600070205080204" pitchFamily="34" charset="-128"/>
              </a:rPr>
              <a:t>UML Use </a:t>
            </a:r>
            <a:r>
              <a:rPr lang="en-AU" altLang="en-US" dirty="0">
                <a:ea typeface="ＭＳ Ｐゴシック" panose="020B0600070205080204" pitchFamily="34" charset="-128"/>
              </a:rPr>
              <a:t>cases – some history</a:t>
            </a:r>
          </a:p>
        </p:txBody>
      </p:sp>
      <p:sp>
        <p:nvSpPr>
          <p:cNvPr id="25603" name="Rectangle 1027"/>
          <p:cNvSpPr>
            <a:spLocks noGrp="1" noChangeArrowheads="1"/>
          </p:cNvSpPr>
          <p:nvPr>
            <p:ph idx="1"/>
          </p:nvPr>
        </p:nvSpPr>
        <p:spPr/>
        <p:txBody>
          <a:bodyPr>
            <a:normAutofit/>
          </a:bodyPr>
          <a:lstStyle/>
          <a:p>
            <a:pPr eaLnBrk="1" hangingPunct="1">
              <a:lnSpc>
                <a:spcPct val="120000"/>
              </a:lnSpc>
              <a:spcBef>
                <a:spcPts val="1200"/>
              </a:spcBef>
            </a:pPr>
            <a:r>
              <a:rPr lang="en-AU" altLang="en-US" sz="2400" dirty="0">
                <a:ea typeface="ＭＳ Ｐゴシック" panose="020B0600070205080204" pitchFamily="34" charset="-128"/>
              </a:rPr>
              <a:t>Projects have struggled for years to conceive the  best approach to elicit, document, and trace functional requirements. </a:t>
            </a:r>
          </a:p>
          <a:p>
            <a:pPr eaLnBrk="1" hangingPunct="1">
              <a:lnSpc>
                <a:spcPct val="120000"/>
              </a:lnSpc>
              <a:spcBef>
                <a:spcPts val="1200"/>
              </a:spcBef>
            </a:pPr>
            <a:r>
              <a:rPr lang="en-AU" altLang="en-US" sz="2400" dirty="0">
                <a:ea typeface="ＭＳ Ｐゴシック" panose="020B0600070205080204" pitchFamily="34" charset="-128"/>
              </a:rPr>
              <a:t>Approaches range from mini-specifications -- a text narration of the requirements in paragraph form -- to diagrams that show each requirement's flow of control.</a:t>
            </a:r>
          </a:p>
          <a:p>
            <a:pPr eaLnBrk="1" hangingPunct="1">
              <a:lnSpc>
                <a:spcPct val="120000"/>
              </a:lnSpc>
              <a:spcBef>
                <a:spcPts val="1200"/>
              </a:spcBef>
            </a:pPr>
            <a:r>
              <a:rPr lang="en-AU" altLang="en-US" sz="2400" i="1" dirty="0">
                <a:ea typeface="ＭＳ Ｐゴシック" panose="020B0600070205080204" pitchFamily="34" charset="-128"/>
              </a:rPr>
              <a:t>Ivar Jacobson </a:t>
            </a:r>
            <a:r>
              <a:rPr lang="en-AU" altLang="en-US" sz="2400" dirty="0">
                <a:ea typeface="ＭＳ Ｐゴシック" panose="020B0600070205080204" pitchFamily="34" charset="-128"/>
              </a:rPr>
              <a:t>pioneered the notion of use cases while working on complex telecommunications projects at Ericsson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AU" altLang="en-US" b="1" dirty="0">
                <a:ea typeface="ＭＳ Ｐゴシック" panose="020B0600070205080204" pitchFamily="34" charset="-128"/>
              </a:rPr>
              <a:t>UML Use Cases</a:t>
            </a:r>
            <a:endParaRPr lang="en-AU" altLang="en-US" dirty="0">
              <a:ea typeface="ＭＳ Ｐゴシック" panose="020B0600070205080204" pitchFamily="34" charset="-128"/>
            </a:endParaRPr>
          </a:p>
        </p:txBody>
      </p:sp>
      <p:sp>
        <p:nvSpPr>
          <p:cNvPr id="7171" name="Rectangle 3"/>
          <p:cNvSpPr>
            <a:spLocks noGrp="1" noChangeArrowheads="1"/>
          </p:cNvSpPr>
          <p:nvPr>
            <p:ph idx="1"/>
          </p:nvPr>
        </p:nvSpPr>
        <p:spPr/>
        <p:txBody>
          <a:bodyPr>
            <a:normAutofit/>
          </a:bodyPr>
          <a:lstStyle/>
          <a:p>
            <a:pPr eaLnBrk="1" hangingPunct="1"/>
            <a:r>
              <a:rPr lang="en-AU" altLang="en-US" sz="2800" dirty="0">
                <a:ea typeface="ＭＳ Ｐゴシック" panose="020B0600070205080204" pitchFamily="34" charset="-128"/>
              </a:rPr>
              <a:t>A powerful technique for identifying requirements. </a:t>
            </a:r>
          </a:p>
          <a:p>
            <a:pPr eaLnBrk="1" hangingPunct="1"/>
            <a:r>
              <a:rPr lang="en-AU" altLang="en-US" sz="2800" dirty="0">
                <a:ea typeface="ＭＳ Ｐゴシック" panose="020B0600070205080204" pitchFamily="34" charset="-128"/>
              </a:rPr>
              <a:t>One of the foundation techniques used in Object-oriented analysis methodologies such as UML (Unified </a:t>
            </a:r>
            <a:r>
              <a:rPr lang="en-AU" altLang="en-US" sz="2800" dirty="0" err="1">
                <a:ea typeface="ＭＳ Ｐゴシック" panose="020B0600070205080204" pitchFamily="34" charset="-128"/>
              </a:rPr>
              <a:t>Modeling</a:t>
            </a:r>
            <a:r>
              <a:rPr lang="en-AU" altLang="en-US" sz="2800" dirty="0">
                <a:ea typeface="ＭＳ Ｐゴシック" panose="020B0600070205080204" pitchFamily="34" charset="-128"/>
              </a:rPr>
              <a:t> language), </a:t>
            </a:r>
            <a:r>
              <a:rPr lang="en-AU" altLang="en-US" sz="2800" dirty="0" err="1">
                <a:ea typeface="ＭＳ Ｐゴシック" panose="020B0600070205080204" pitchFamily="34" charset="-128"/>
              </a:rPr>
              <a:t>Objectory</a:t>
            </a:r>
            <a:r>
              <a:rPr lang="en-AU" altLang="en-US" sz="2800" dirty="0">
                <a:ea typeface="ＭＳ Ｐゴシック" panose="020B0600070205080204" pitchFamily="34" charset="-128"/>
              </a:rPr>
              <a:t> and </a:t>
            </a:r>
            <a:r>
              <a:rPr lang="en-AU" altLang="en-US" sz="2800" dirty="0" err="1">
                <a:ea typeface="ＭＳ Ｐゴシック" panose="020B0600070205080204" pitchFamily="34" charset="-128"/>
              </a:rPr>
              <a:t>Booch</a:t>
            </a:r>
            <a:r>
              <a:rPr lang="en-AU" altLang="en-US" sz="2800" dirty="0">
                <a:ea typeface="ＭＳ Ｐゴシック" panose="020B0600070205080204" pitchFamily="34" charset="-128"/>
              </a:rPr>
              <a:t> OOA/OOD. </a:t>
            </a:r>
          </a:p>
          <a:p>
            <a:pPr eaLnBrk="1" hangingPunct="1"/>
            <a:r>
              <a:rPr lang="en-AU" altLang="en-US" sz="2800" dirty="0">
                <a:ea typeface="ＭＳ Ｐゴシック" panose="020B0600070205080204" pitchFamily="34" charset="-128"/>
              </a:rPr>
              <a:t>A user scenario is a sequence of events that a user performs in order to perform some function within the system. </a:t>
            </a:r>
          </a:p>
        </p:txBody>
      </p:sp>
    </p:spTree>
    <p:extLst>
      <p:ext uri="{BB962C8B-B14F-4D97-AF65-F5344CB8AC3E}">
        <p14:creationId xmlns:p14="http://schemas.microsoft.com/office/powerpoint/2010/main" val="396020639"/>
      </p:ext>
    </p:extLst>
  </p:cSld>
  <p:clrMapOvr>
    <a:masterClrMapping/>
  </p:clrMapOvr>
</p:sld>
</file>

<file path=ppt/theme/theme1.xml><?xml version="1.0" encoding="utf-8"?>
<a:theme xmlns:a="http://schemas.openxmlformats.org/drawingml/2006/main" name="CITS4401 Theme">
  <a:themeElements>
    <a:clrScheme name="Brand Theme">
      <a:dk1>
        <a:sysClr val="windowText" lastClr="000000"/>
      </a:dk1>
      <a:lt1>
        <a:sysClr val="window" lastClr="FFFFFF"/>
      </a:lt1>
      <a:dk2>
        <a:srgbClr val="27348B"/>
      </a:dk2>
      <a:lt2>
        <a:srgbClr val="ECECEC"/>
      </a:lt2>
      <a:accent1>
        <a:srgbClr val="DEB408"/>
      </a:accent1>
      <a:accent2>
        <a:srgbClr val="9B5BA4"/>
      </a:accent2>
      <a:accent3>
        <a:srgbClr val="0095D3"/>
      </a:accent3>
      <a:accent4>
        <a:srgbClr val="E43622"/>
      </a:accent4>
      <a:accent5>
        <a:srgbClr val="86A20B"/>
      </a:accent5>
      <a:accent6>
        <a:srgbClr val="98002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TS4401 Theme" id="{C7FDF477-CB6B-4FCF-9B8E-FFC963EACE1E}" vid="{E79E689F-7869-4C49-8EAC-46F59A97987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CITS4401 Theme</Template>
  <TotalTime>3294</TotalTime>
  <Words>2068</Words>
  <Application>Microsoft Macintosh PowerPoint</Application>
  <PresentationFormat>A4 Paper (210x297 mm)</PresentationFormat>
  <Paragraphs>221</Paragraphs>
  <Slides>24</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Courier New</vt:lpstr>
      <vt:lpstr>Source Sans Pro</vt:lpstr>
      <vt:lpstr>Times New Roman</vt:lpstr>
      <vt:lpstr>UWA</vt:lpstr>
      <vt:lpstr>Verdana</vt:lpstr>
      <vt:lpstr>Wingdings</vt:lpstr>
      <vt:lpstr>CITS4401 Theme</vt:lpstr>
      <vt:lpstr>Use Cases</vt:lpstr>
      <vt:lpstr>Outline</vt:lpstr>
      <vt:lpstr>Use Case example 1</vt:lpstr>
      <vt:lpstr>Use case example 2</vt:lpstr>
      <vt:lpstr>What is a UML Use Case?</vt:lpstr>
      <vt:lpstr>Actors </vt:lpstr>
      <vt:lpstr>Use Case Diagrams</vt:lpstr>
      <vt:lpstr>UML Use cases – some history</vt:lpstr>
      <vt:lpstr>UML Use Cases</vt:lpstr>
      <vt:lpstr>Terminology - don’t get confused</vt:lpstr>
      <vt:lpstr>Use case diagram for a simple watch</vt:lpstr>
      <vt:lpstr>Scenarios vs. use cases</vt:lpstr>
      <vt:lpstr>Scenarios and Use Cases.  Why? </vt:lpstr>
      <vt:lpstr>Scenario example (from FRIEND system)</vt:lpstr>
      <vt:lpstr>Use cases - overview</vt:lpstr>
      <vt:lpstr>Use Case Text Description (detailed)</vt:lpstr>
      <vt:lpstr>Basic and Alternate Flow of Events</vt:lpstr>
      <vt:lpstr>RegisterForCourses Basic Flow of Events</vt:lpstr>
      <vt:lpstr>Some Alternate Flows of Events (1)</vt:lpstr>
      <vt:lpstr>Alternate Flow of Events (2)</vt:lpstr>
      <vt:lpstr>Alternate Flow of Events (3)</vt:lpstr>
      <vt:lpstr>Use Case Template [Cockburn]</vt:lpstr>
      <vt:lpstr>Writing Use Cases - Summary</vt:lpstr>
      <vt:lpstr>Recommended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c:creator>
  <cp:lastModifiedBy>Rachel Cardell-Oliver</cp:lastModifiedBy>
  <cp:revision>210</cp:revision>
  <dcterms:created xsi:type="dcterms:W3CDTF">2010-02-24T03:20:19Z</dcterms:created>
  <dcterms:modified xsi:type="dcterms:W3CDTF">2020-03-10T01:16:23Z</dcterms:modified>
</cp:coreProperties>
</file>