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41"/>
  </p:notesMasterIdLst>
  <p:handoutMasterIdLst>
    <p:handoutMasterId r:id="rId42"/>
  </p:handoutMasterIdLst>
  <p:sldIdLst>
    <p:sldId id="257" r:id="rId2"/>
    <p:sldId id="291" r:id="rId3"/>
    <p:sldId id="345" r:id="rId4"/>
    <p:sldId id="344" r:id="rId5"/>
    <p:sldId id="294" r:id="rId6"/>
    <p:sldId id="329" r:id="rId7"/>
    <p:sldId id="339" r:id="rId8"/>
    <p:sldId id="338" r:id="rId9"/>
    <p:sldId id="296" r:id="rId10"/>
    <p:sldId id="340" r:id="rId11"/>
    <p:sldId id="353" r:id="rId12"/>
    <p:sldId id="307" r:id="rId13"/>
    <p:sldId id="354" r:id="rId14"/>
    <p:sldId id="355" r:id="rId15"/>
    <p:sldId id="356" r:id="rId16"/>
    <p:sldId id="357" r:id="rId17"/>
    <p:sldId id="358" r:id="rId18"/>
    <p:sldId id="341" r:id="rId19"/>
    <p:sldId id="343" r:id="rId20"/>
    <p:sldId id="347" r:id="rId21"/>
    <p:sldId id="292" r:id="rId22"/>
    <p:sldId id="302" r:id="rId23"/>
    <p:sldId id="335" r:id="rId24"/>
    <p:sldId id="336" r:id="rId25"/>
    <p:sldId id="349" r:id="rId26"/>
    <p:sldId id="320" r:id="rId27"/>
    <p:sldId id="321" r:id="rId28"/>
    <p:sldId id="337" r:id="rId29"/>
    <p:sldId id="350" r:id="rId30"/>
    <p:sldId id="351" r:id="rId31"/>
    <p:sldId id="348" r:id="rId32"/>
    <p:sldId id="327" r:id="rId33"/>
    <p:sldId id="328" r:id="rId34"/>
    <p:sldId id="295" r:id="rId35"/>
    <p:sldId id="311" r:id="rId36"/>
    <p:sldId id="288" r:id="rId37"/>
    <p:sldId id="289" r:id="rId38"/>
    <p:sldId id="352" r:id="rId39"/>
    <p:sldId id="331" r:id="rId40"/>
  </p:sldIdLst>
  <p:sldSz cx="9144000" cy="6858000" type="screen4x3"/>
  <p:notesSz cx="9893300" cy="674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4" userDrawn="1">
          <p15:clr>
            <a:srgbClr val="A4A3A4"/>
          </p15:clr>
        </p15:guide>
        <p15:guide id="2" pos="31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05" autoAdjust="0"/>
    <p:restoredTop sz="91590" autoAdjust="0"/>
  </p:normalViewPr>
  <p:slideViewPr>
    <p:cSldViewPr>
      <p:cViewPr varScale="1">
        <p:scale>
          <a:sx n="102" d="100"/>
          <a:sy n="102" d="100"/>
        </p:scale>
        <p:origin x="12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90" d="100"/>
          <a:sy n="90" d="100"/>
        </p:scale>
        <p:origin x="540" y="84"/>
      </p:cViewPr>
      <p:guideLst>
        <p:guide orient="horz" pos="2124"/>
        <p:guide pos="31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4287563" cy="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23556" name="Rectangle 4"/>
          <p:cNvSpPr>
            <a:spLocks noGrp="1" noChangeArrowheads="1"/>
          </p:cNvSpPr>
          <p:nvPr>
            <p:ph type="ftr" sz="quarter" idx="2"/>
          </p:nvPr>
        </p:nvSpPr>
        <p:spPr bwMode="auto">
          <a:xfrm>
            <a:off x="0" y="6407167"/>
            <a:ext cx="4287563" cy="3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23557" name="Rectangle 5"/>
          <p:cNvSpPr>
            <a:spLocks noGrp="1" noChangeArrowheads="1"/>
          </p:cNvSpPr>
          <p:nvPr>
            <p:ph type="sldNum" sz="quarter" idx="3"/>
          </p:nvPr>
        </p:nvSpPr>
        <p:spPr bwMode="auto">
          <a:xfrm>
            <a:off x="5605740" y="6407167"/>
            <a:ext cx="4287562" cy="3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8FEC4FE3-3EFF-4F75-BCE2-B37991C6FDB5}" type="slidenum">
              <a:rPr lang="en-AU" altLang="en-US"/>
              <a:pPr>
                <a:defRPr/>
              </a:pPr>
              <a:t>‹#›</a:t>
            </a:fld>
            <a:endParaRPr lang="en-AU" altLang="en-US"/>
          </a:p>
        </p:txBody>
      </p:sp>
    </p:spTree>
    <p:extLst>
      <p:ext uri="{BB962C8B-B14F-4D97-AF65-F5344CB8AC3E}">
        <p14:creationId xmlns:p14="http://schemas.microsoft.com/office/powerpoint/2010/main" val="2205506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4287563" cy="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33795" name="Rectangle 1027"/>
          <p:cNvSpPr>
            <a:spLocks noGrp="1" noChangeArrowheads="1"/>
          </p:cNvSpPr>
          <p:nvPr>
            <p:ph type="dt" idx="1"/>
          </p:nvPr>
        </p:nvSpPr>
        <p:spPr bwMode="auto">
          <a:xfrm>
            <a:off x="5605740" y="0"/>
            <a:ext cx="4287562" cy="3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AU"/>
          </a:p>
        </p:txBody>
      </p:sp>
      <p:sp>
        <p:nvSpPr>
          <p:cNvPr id="3076" name="Rectangle 1028"/>
          <p:cNvSpPr>
            <a:spLocks noGrp="1" noRot="1" noChangeAspect="1" noChangeArrowheads="1" noTextEdit="1"/>
          </p:cNvSpPr>
          <p:nvPr>
            <p:ph type="sldImg" idx="2"/>
          </p:nvPr>
        </p:nvSpPr>
        <p:spPr bwMode="auto">
          <a:xfrm>
            <a:off x="3260725" y="506413"/>
            <a:ext cx="3371850" cy="25288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1029"/>
          <p:cNvSpPr>
            <a:spLocks noGrp="1" noChangeArrowheads="1"/>
          </p:cNvSpPr>
          <p:nvPr>
            <p:ph type="body" sz="quarter" idx="3"/>
          </p:nvPr>
        </p:nvSpPr>
        <p:spPr bwMode="auto">
          <a:xfrm>
            <a:off x="1318175" y="3203041"/>
            <a:ext cx="7256950" cy="303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3798" name="Rectangle 1030"/>
          <p:cNvSpPr>
            <a:spLocks noGrp="1" noChangeArrowheads="1"/>
          </p:cNvSpPr>
          <p:nvPr>
            <p:ph type="ftr" sz="quarter" idx="4"/>
          </p:nvPr>
        </p:nvSpPr>
        <p:spPr bwMode="auto">
          <a:xfrm>
            <a:off x="0" y="6407167"/>
            <a:ext cx="4287563" cy="3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AU"/>
          </a:p>
        </p:txBody>
      </p:sp>
      <p:sp>
        <p:nvSpPr>
          <p:cNvPr id="33799" name="Rectangle 1031"/>
          <p:cNvSpPr>
            <a:spLocks noGrp="1" noChangeArrowheads="1"/>
          </p:cNvSpPr>
          <p:nvPr>
            <p:ph type="sldNum" sz="quarter" idx="5"/>
          </p:nvPr>
        </p:nvSpPr>
        <p:spPr bwMode="auto">
          <a:xfrm>
            <a:off x="5605740" y="6407167"/>
            <a:ext cx="4287562" cy="336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Times New Roman" panose="02020603050405020304" pitchFamily="18" charset="0"/>
              </a:defRPr>
            </a:lvl1pPr>
          </a:lstStyle>
          <a:p>
            <a:pPr>
              <a:defRPr/>
            </a:pPr>
            <a:fld id="{3962887E-0DE0-496E-8D6C-71E25F0AA820}" type="slidenum">
              <a:rPr lang="en-AU" altLang="en-US"/>
              <a:pPr>
                <a:defRPr/>
              </a:pPr>
              <a:t>‹#›</a:t>
            </a:fld>
            <a:endParaRPr lang="en-AU" altLang="en-US"/>
          </a:p>
        </p:txBody>
      </p:sp>
    </p:spTree>
    <p:extLst>
      <p:ext uri="{BB962C8B-B14F-4D97-AF65-F5344CB8AC3E}">
        <p14:creationId xmlns:p14="http://schemas.microsoft.com/office/powerpoint/2010/main" val="1628406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r>
              <a:rPr lang="en-US" altLang="en-US" dirty="0">
                <a:latin typeface="Times New Roman" panose="02020603050405020304" pitchFamily="18" charset="0"/>
              </a:rPr>
              <a:t>Revised Feb 2020 RCO</a:t>
            </a:r>
          </a:p>
          <a:p>
            <a:r>
              <a:rPr lang="en-US" altLang="en-US">
                <a:latin typeface="Times New Roman" panose="02020603050405020304" pitchFamily="18" charset="0"/>
              </a:rPr>
              <a:t>Earlier Versions: RCO, DH, GMH</a:t>
            </a:r>
          </a:p>
          <a:p>
            <a:endParaRPr lang="en-US" altLang="en-US"/>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C5A8C36-BAA6-4367-A433-86D86BE7DE58}" type="slidenum">
              <a:rPr lang="en-AU" altLang="en-US">
                <a:latin typeface="Times New Roman" panose="02020603050405020304" pitchFamily="18" charset="0"/>
              </a:rPr>
              <a:pPr/>
              <a:t>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749647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p:spPr>
        <p:txBody>
          <a:bodyPr/>
          <a:lstStyle/>
          <a:p>
            <a:endParaRPr lang="en-US" altLang="en-US"/>
          </a:p>
        </p:txBody>
      </p:sp>
      <p:sp>
        <p:nvSpPr>
          <p:cNvPr id="225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F824726-5DA9-45BF-A946-830B30591B21}" type="slidenum">
              <a:rPr lang="en-AU" altLang="en-US">
                <a:latin typeface="Times New Roman" panose="02020603050405020304" pitchFamily="18" charset="0"/>
              </a:rPr>
              <a:pPr/>
              <a:t>12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94361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18</a:t>
            </a:fld>
            <a:endParaRPr lang="en-AU" altLang="en-US"/>
          </a:p>
        </p:txBody>
      </p:sp>
    </p:spTree>
    <p:extLst>
      <p:ext uri="{BB962C8B-B14F-4D97-AF65-F5344CB8AC3E}">
        <p14:creationId xmlns:p14="http://schemas.microsoft.com/office/powerpoint/2010/main" val="1813189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4FDC71-471A-49D3-947B-194182761F1B}" type="slidenum">
              <a:rPr lang="en-AU" altLang="en-US">
                <a:latin typeface="Times New Roman" panose="02020603050405020304" pitchFamily="18" charset="0"/>
              </a:rPr>
              <a:pPr/>
              <a:t>19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27577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endParaRPr lang="en-US" altLang="en-US" dirty="0"/>
          </a:p>
        </p:txBody>
      </p:sp>
      <p:sp>
        <p:nvSpPr>
          <p:cNvPr id="450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F4011CD-F1E1-4B02-87ED-0E6865B68888}" type="slidenum">
              <a:rPr lang="en-AU" altLang="en-US">
                <a:latin typeface="Times New Roman" panose="02020603050405020304" pitchFamily="18" charset="0"/>
              </a:rPr>
              <a:pPr/>
              <a:t>21</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125466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endParaRPr lang="en-US" altLang="en-US"/>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5D9A12A-1A78-40D2-99F3-80BE73812B09}" type="slidenum">
              <a:rPr lang="en-AU" altLang="en-US">
                <a:latin typeface="Times New Roman" panose="02020603050405020304" pitchFamily="18" charset="0"/>
              </a:rPr>
              <a:pPr/>
              <a:t>22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096783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Meeting risks:</a:t>
            </a:r>
          </a:p>
          <a:p>
            <a:r>
              <a:rPr lang="en-AU" dirty="0"/>
              <a:t>How to prevent a situation in which the critical abilities of the team are eroded by group loyalty, or in which requirements</a:t>
            </a:r>
          </a:p>
          <a:p>
            <a:r>
              <a:rPr lang="en-AU" dirty="0"/>
              <a:t>reflecting the concerns of a few outspoken (and perhaps senior) people that are favoured to the detriment of others.</a:t>
            </a:r>
          </a:p>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25</a:t>
            </a:fld>
            <a:endParaRPr lang="en-AU" altLang="en-US"/>
          </a:p>
        </p:txBody>
      </p:sp>
    </p:spTree>
    <p:extLst>
      <p:ext uri="{BB962C8B-B14F-4D97-AF65-F5344CB8AC3E}">
        <p14:creationId xmlns:p14="http://schemas.microsoft.com/office/powerpoint/2010/main" val="3682879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p:spPr>
        <p:txBody>
          <a:bodyPr/>
          <a:lstStyle/>
          <a:p>
            <a:endParaRPr lang="en-US" altLang="en-US" dirty="0"/>
          </a:p>
        </p:txBody>
      </p:sp>
      <p:sp>
        <p:nvSpPr>
          <p:cNvPr id="696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36ED2-1DE9-499B-A8AC-BFE2A97F9321}" type="slidenum">
              <a:rPr lang="en-AU" altLang="en-US">
                <a:latin typeface="Times New Roman" panose="02020603050405020304" pitchFamily="18" charset="0"/>
              </a:rPr>
              <a:pPr/>
              <a:t>26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1638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r>
              <a:rPr lang="en-US" altLang="en-US" dirty="0"/>
              <a:t>See page 5. The</a:t>
            </a:r>
            <a:r>
              <a:rPr lang="en-US" altLang="en-US" baseline="0" dirty="0"/>
              <a:t> underlying difficulties mentioned on that page are:</a:t>
            </a:r>
          </a:p>
          <a:p>
            <a:endParaRPr lang="en-US" altLang="en-US" baseline="0" dirty="0"/>
          </a:p>
          <a:p>
            <a:pPr marL="228600" indent="-228600" eaLnBrk="1" hangingPunct="1">
              <a:buFont typeface="+mj-lt"/>
              <a:buAutoNum type="arabicPeriod"/>
            </a:pPr>
            <a:r>
              <a:rPr lang="en-AU" altLang="en-US" b="1" dirty="0"/>
              <a:t>Articulation Problems</a:t>
            </a:r>
          </a:p>
          <a:p>
            <a:pPr marL="228600" indent="-228600" eaLnBrk="1" hangingPunct="1">
              <a:buFont typeface="+mj-lt"/>
              <a:buAutoNum type="arabicPeriod"/>
            </a:pPr>
            <a:r>
              <a:rPr lang="en-AU" altLang="en-US" b="1" dirty="0"/>
              <a:t>Communication Barriers</a:t>
            </a:r>
          </a:p>
          <a:p>
            <a:pPr marL="228600" indent="-228600" eaLnBrk="1" hangingPunct="1">
              <a:buFont typeface="+mj-lt"/>
              <a:buAutoNum type="arabicPeriod"/>
            </a:pPr>
            <a:r>
              <a:rPr lang="en-AU" altLang="en-US" b="1" dirty="0"/>
              <a:t>Knowledge and Cognitive Limitations</a:t>
            </a:r>
          </a:p>
          <a:p>
            <a:pPr marL="228600" indent="-228600" eaLnBrk="1" hangingPunct="1">
              <a:buFont typeface="+mj-lt"/>
              <a:buAutoNum type="arabicPeriod"/>
            </a:pPr>
            <a:r>
              <a:rPr lang="en-AU" altLang="en-US" b="1" dirty="0"/>
              <a:t>Human Behaviour Issues</a:t>
            </a:r>
          </a:p>
          <a:p>
            <a:pPr marL="228600" indent="-228600" eaLnBrk="1" hangingPunct="1">
              <a:buFont typeface="+mj-lt"/>
              <a:buAutoNum type="arabicPeriod"/>
            </a:pPr>
            <a:r>
              <a:rPr lang="en-AU" altLang="en-US" b="1" dirty="0"/>
              <a:t>Technical Issues</a:t>
            </a:r>
          </a:p>
          <a:p>
            <a:pPr marL="0" indent="0" eaLnBrk="1" hangingPunct="1">
              <a:buFont typeface="+mj-lt"/>
              <a:buNone/>
            </a:pPr>
            <a:endParaRPr lang="en-AU" altLang="en-US" b="1" dirty="0"/>
          </a:p>
          <a:p>
            <a:pPr marL="0" indent="0" eaLnBrk="1" hangingPunct="1">
              <a:buFont typeface="+mj-lt"/>
              <a:buNone/>
            </a:pPr>
            <a:r>
              <a:rPr lang="en-AU" altLang="en-US" b="0" dirty="0"/>
              <a:t>All</a:t>
            </a:r>
            <a:r>
              <a:rPr lang="en-AU" altLang="en-US" b="0" baseline="0" dirty="0"/>
              <a:t> of these difficulties will be addressed by brainstorming to some degree.</a:t>
            </a:r>
            <a:endParaRPr lang="en-AU" altLang="en-US" b="0" dirty="0"/>
          </a:p>
          <a:p>
            <a:endParaRPr lang="en-US" altLang="en-US" dirty="0"/>
          </a:p>
          <a:p>
            <a:endParaRPr lang="en-US" altLang="en-US" dirty="0"/>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F02975-7821-4F73-A25E-670EBBBBDF0B}" type="slidenum">
              <a:rPr lang="en-AU" altLang="en-US">
                <a:latin typeface="Times New Roman" panose="02020603050405020304" pitchFamily="18" charset="0"/>
              </a:rPr>
              <a:pPr/>
              <a:t>27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89910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31</a:t>
            </a:fld>
            <a:endParaRPr lang="en-AU" altLang="en-US"/>
          </a:p>
        </p:txBody>
      </p:sp>
    </p:spTree>
    <p:extLst>
      <p:ext uri="{BB962C8B-B14F-4D97-AF65-F5344CB8AC3E}">
        <p14:creationId xmlns:p14="http://schemas.microsoft.com/office/powerpoint/2010/main" val="108667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p:spPr>
        <p:txBody>
          <a:bodyPr/>
          <a:lstStyle/>
          <a:p>
            <a:endParaRPr lang="en-US" altLang="en-US"/>
          </a:p>
        </p:txBody>
      </p:sp>
      <p:sp>
        <p:nvSpPr>
          <p:cNvPr id="5120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26B53D5-196B-4E60-81FE-39344CB5B400}" type="slidenum">
              <a:rPr lang="en-AU" altLang="en-US">
                <a:latin typeface="Times New Roman" panose="02020603050405020304" pitchFamily="18" charset="0"/>
              </a:rPr>
              <a:pPr/>
              <a:t>32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06501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90BF2C-1ACB-465C-84F3-1A60C8E4A026}" type="slidenum">
              <a:rPr lang="en-AU" altLang="en-US">
                <a:latin typeface="Times New Roman" panose="02020603050405020304" pitchFamily="18" charset="0"/>
              </a:rPr>
              <a:pPr/>
              <a:t>2</a:t>
            </a:fld>
            <a:endParaRPr lang="en-AU" altLang="en-US">
              <a:latin typeface="Times New Roman" panose="02020603050405020304" pitchFamily="18" charset="0"/>
            </a:endParaRPr>
          </a:p>
        </p:txBody>
      </p:sp>
    </p:spTree>
    <p:extLst>
      <p:ext uri="{BB962C8B-B14F-4D97-AF65-F5344CB8AC3E}">
        <p14:creationId xmlns:p14="http://schemas.microsoft.com/office/powerpoint/2010/main" val="775219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altLang="en-US"/>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1840D08-504F-4B7E-8EC1-F89159363C1F}" type="slidenum">
              <a:rPr lang="en-AU" altLang="en-US">
                <a:latin typeface="Times New Roman" panose="02020603050405020304" pitchFamily="18" charset="0"/>
              </a:rPr>
              <a:pPr/>
              <a:t>33</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647191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a:p>
        </p:txBody>
      </p:sp>
      <p:sp>
        <p:nvSpPr>
          <p:cNvPr id="1843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4FDC71-471A-49D3-947B-194182761F1B}" type="slidenum">
              <a:rPr lang="en-AU" altLang="en-US">
                <a:latin typeface="Times New Roman" panose="02020603050405020304" pitchFamily="18" charset="0"/>
              </a:rPr>
              <a:pPr/>
              <a:t>34</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497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endParaRPr lang="en-US" altLang="en-US"/>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93A32C9-678E-4361-AB99-1E7999F7B2CE}" type="slidenum">
              <a:rPr lang="en-AU" altLang="en-US">
                <a:latin typeface="Times New Roman" panose="02020603050405020304" pitchFamily="18" charset="0"/>
              </a:rPr>
              <a:pPr/>
              <a:t>35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798316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571E52-B80F-4E0A-9056-05F964C384BF}" type="slidenum">
              <a:rPr lang="en-AU" altLang="en-US">
                <a:latin typeface="Times New Roman" panose="02020603050405020304" pitchFamily="18" charset="0"/>
              </a:rPr>
              <a:pPr/>
              <a:t>36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22019855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CEA503-CD69-43FB-8D51-0A6AC1526D5A}" type="slidenum">
              <a:rPr lang="en-AU" altLang="en-US">
                <a:latin typeface="Times New Roman" panose="02020603050405020304" pitchFamily="18" charset="0"/>
              </a:rPr>
              <a:pPr/>
              <a:t>37</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112677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p:spPr>
        <p:txBody>
          <a:bodyPr/>
          <a:lstStyle/>
          <a:p>
            <a:endParaRPr lang="en-US" altLang="en-US"/>
          </a:p>
        </p:txBody>
      </p:sp>
      <p:sp>
        <p:nvSpPr>
          <p:cNvPr id="81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90BF2C-1ACB-465C-84F3-1A60C8E4A026}" type="slidenum">
              <a:rPr lang="en-AU" altLang="en-US">
                <a:latin typeface="Times New Roman" panose="02020603050405020304" pitchFamily="18" charset="0"/>
              </a:rPr>
              <a:pPr/>
              <a:t>38</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213850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F408CBB-BDDC-43CC-BBC9-AF3400660CB1}" type="slidenum">
              <a:rPr lang="en-AU" altLang="en-US" smtClean="0"/>
              <a:pPr/>
              <a:t>39</a:t>
            </a:fld>
            <a:endParaRPr lang="en-AU" altLang="en-US"/>
          </a:p>
        </p:txBody>
      </p:sp>
    </p:spTree>
    <p:extLst>
      <p:ext uri="{BB962C8B-B14F-4D97-AF65-F5344CB8AC3E}">
        <p14:creationId xmlns:p14="http://schemas.microsoft.com/office/powerpoint/2010/main" val="117120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3</a:t>
            </a:fld>
            <a:endParaRPr lang="en-AU" altLang="en-US"/>
          </a:p>
        </p:txBody>
      </p:sp>
    </p:spTree>
    <p:extLst>
      <p:ext uri="{BB962C8B-B14F-4D97-AF65-F5344CB8AC3E}">
        <p14:creationId xmlns:p14="http://schemas.microsoft.com/office/powerpoint/2010/main" val="4207158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Business events, apprenticing, use</a:t>
            </a:r>
          </a:p>
          <a:p>
            <a:pPr marL="0" indent="0">
              <a:buNone/>
            </a:pPr>
            <a:r>
              <a:rPr lang="en-AU" dirty="0"/>
              <a:t>case workshops, interviewing, brainstorming,</a:t>
            </a:r>
          </a:p>
          <a:p>
            <a:pPr marL="0" indent="0">
              <a:buNone/>
            </a:pPr>
            <a:r>
              <a:rPr lang="en-AU" dirty="0"/>
              <a:t>personas and other techniques to discover exactly</a:t>
            </a:r>
          </a:p>
          <a:p>
            <a:pPr marL="0" indent="0">
              <a:buNone/>
            </a:pPr>
            <a:r>
              <a:rPr lang="en-AU" dirty="0"/>
              <a:t>what your stakeholders do, and what they need to do it.</a:t>
            </a:r>
          </a:p>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4</a:t>
            </a:fld>
            <a:endParaRPr lang="en-AU" altLang="en-US"/>
          </a:p>
        </p:txBody>
      </p:sp>
    </p:spTree>
    <p:extLst>
      <p:ext uri="{BB962C8B-B14F-4D97-AF65-F5344CB8AC3E}">
        <p14:creationId xmlns:p14="http://schemas.microsoft.com/office/powerpoint/2010/main" val="3135842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p:spPr>
        <p:txBody>
          <a:bodyPr/>
          <a:lstStyle/>
          <a:p>
            <a:endParaRPr lang="en-US" altLang="en-US"/>
          </a:p>
        </p:txBody>
      </p:sp>
      <p:sp>
        <p:nvSpPr>
          <p:cNvPr id="102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757691-6D36-42BA-B66C-637F65DB5903}" type="slidenum">
              <a:rPr lang="en-AU" altLang="en-US">
                <a:latin typeface="Times New Roman" panose="02020603050405020304" pitchFamily="18" charset="0"/>
              </a:rPr>
              <a:pPr/>
              <a:t>5</a:t>
            </a:fld>
            <a:endParaRPr lang="en-AU" altLang="en-US">
              <a:latin typeface="Times New Roman" panose="02020603050405020304" pitchFamily="18" charset="0"/>
            </a:endParaRPr>
          </a:p>
        </p:txBody>
      </p:sp>
    </p:spTree>
    <p:extLst>
      <p:ext uri="{BB962C8B-B14F-4D97-AF65-F5344CB8AC3E}">
        <p14:creationId xmlns:p14="http://schemas.microsoft.com/office/powerpoint/2010/main" val="3582033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a:p>
        </p:txBody>
      </p:sp>
      <p:sp>
        <p:nvSpPr>
          <p:cNvPr id="1229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7321E8-F681-4F8C-A78A-7EFD48C537E4}" type="slidenum">
              <a:rPr lang="en-AU" altLang="en-US">
                <a:latin typeface="Times New Roman" panose="02020603050405020304" pitchFamily="18" charset="0"/>
              </a:rPr>
              <a:pPr/>
              <a:t>6</a:t>
            </a:fld>
            <a:endParaRPr lang="en-AU" altLang="en-US">
              <a:latin typeface="Times New Roman" panose="02020603050405020304" pitchFamily="18" charset="0"/>
            </a:endParaRPr>
          </a:p>
        </p:txBody>
      </p:sp>
    </p:spTree>
    <p:extLst>
      <p:ext uri="{BB962C8B-B14F-4D97-AF65-F5344CB8AC3E}">
        <p14:creationId xmlns:p14="http://schemas.microsoft.com/office/powerpoint/2010/main" val="151764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Aim to  minimize the risk of requirements specialists spending time eliciting</a:t>
            </a:r>
          </a:p>
          <a:p>
            <a:r>
              <a:rPr lang="en-AU" dirty="0"/>
              <a:t>requirements that are of low importance, or</a:t>
            </a:r>
          </a:p>
          <a:p>
            <a:r>
              <a:rPr lang="en-AU" dirty="0"/>
              <a:t>those that turn out to be no longer relevant when</a:t>
            </a:r>
          </a:p>
          <a:p>
            <a:r>
              <a:rPr lang="en-AU" dirty="0"/>
              <a:t>the software is delivered. On the other hand, the</a:t>
            </a:r>
          </a:p>
          <a:p>
            <a:r>
              <a:rPr lang="en-AU" dirty="0"/>
              <a:t> description must be scalable and extensible to</a:t>
            </a:r>
          </a:p>
          <a:p>
            <a:r>
              <a:rPr lang="en-AU" dirty="0"/>
              <a:t>accept further requirements not expressed in the</a:t>
            </a:r>
          </a:p>
          <a:p>
            <a:r>
              <a:rPr lang="en-AU" dirty="0"/>
              <a:t>first formal lists and compatible with the previous</a:t>
            </a:r>
          </a:p>
          <a:p>
            <a:r>
              <a:rPr lang="en-AU" dirty="0"/>
              <a:t> ones as contemplated in recursive methods.</a:t>
            </a:r>
          </a:p>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8</a:t>
            </a:fld>
            <a:endParaRPr lang="en-AU" altLang="en-US"/>
          </a:p>
        </p:txBody>
      </p:sp>
    </p:spTree>
    <p:extLst>
      <p:ext uri="{BB962C8B-B14F-4D97-AF65-F5344CB8AC3E}">
        <p14:creationId xmlns:p14="http://schemas.microsoft.com/office/powerpoint/2010/main" val="987779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a:p>
        </p:txBody>
      </p:sp>
      <p:sp>
        <p:nvSpPr>
          <p:cNvPr id="14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B3EE0-B584-4E0B-9C74-9A871F98B80D}" type="slidenum">
              <a:rPr lang="en-AU" altLang="en-US">
                <a:latin typeface="Times New Roman" panose="02020603050405020304" pitchFamily="18" charset="0"/>
              </a:rPr>
              <a:pPr/>
              <a:t>9</a:t>
            </a:fld>
            <a:endParaRPr lang="en-AU" altLang="en-US">
              <a:latin typeface="Times New Roman" panose="02020603050405020304" pitchFamily="18" charset="0"/>
            </a:endParaRPr>
          </a:p>
        </p:txBody>
      </p:sp>
    </p:spTree>
    <p:extLst>
      <p:ext uri="{BB962C8B-B14F-4D97-AF65-F5344CB8AC3E}">
        <p14:creationId xmlns:p14="http://schemas.microsoft.com/office/powerpoint/2010/main" val="403741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962887E-0DE0-496E-8D6C-71E25F0AA820}" type="slidenum">
              <a:rPr lang="en-AU" altLang="en-US" smtClean="0"/>
              <a:pPr>
                <a:defRPr/>
              </a:pPr>
              <a:t>10</a:t>
            </a:fld>
            <a:endParaRPr lang="en-AU" altLang="en-US"/>
          </a:p>
        </p:txBody>
      </p:sp>
    </p:spTree>
    <p:extLst>
      <p:ext uri="{BB962C8B-B14F-4D97-AF65-F5344CB8AC3E}">
        <p14:creationId xmlns:p14="http://schemas.microsoft.com/office/powerpoint/2010/main" val="1897201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16" name="Picture 6" descr="W:\Emily\Presentation assets\UWAM0289 Presentation pg1.png"/>
          <p:cNvPicPr>
            <a:picLocks noChangeAspect="1" noChangeArrowheads="1"/>
          </p:cNvPicPr>
          <p:nvPr/>
        </p:nvPicPr>
        <p:blipFill rotWithShape="1">
          <a:blip r:embed="rId3">
            <a:extLst>
              <a:ext uri="{28A0092B-C50C-407E-A947-70E740481C1C}">
                <a14:useLocalDpi xmlns:a14="http://schemas.microsoft.com/office/drawing/2010/main" val="0"/>
              </a:ext>
            </a:extLst>
          </a:blip>
          <a:srcRect l="91964" t="87895"/>
          <a:stretch/>
        </p:blipFill>
        <p:spPr bwMode="auto">
          <a:xfrm>
            <a:off x="8417859" y="6033246"/>
            <a:ext cx="735536" cy="8309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75488" y="1539208"/>
            <a:ext cx="6472776" cy="1872208"/>
          </a:xfrm>
          <a:prstGeom prst="rect">
            <a:avLst/>
          </a:prstGeom>
        </p:spPr>
        <p:txBody>
          <a:bodyPr tIns="0" bIns="0">
            <a:normAutofit/>
          </a:bodyPr>
          <a:lstStyle>
            <a:lvl1pPr algn="l">
              <a:lnSpc>
                <a:spcPct val="100000"/>
              </a:lnSpc>
              <a:defRPr sz="6200" baseline="0">
                <a:solidFill>
                  <a:schemeClr val="bg1"/>
                </a:solidFill>
                <a:latin typeface="Arial" pitchFamily="34" charset="0"/>
                <a:cs typeface="Arial" pitchFamily="34" charset="0"/>
              </a:defRPr>
            </a:lvl1pPr>
          </a:lstStyle>
          <a:p>
            <a:r>
              <a:rPr lang="en-US" dirty="0"/>
              <a:t>Main heading</a:t>
            </a:r>
            <a:endParaRPr lang="en-AU" dirty="0"/>
          </a:p>
        </p:txBody>
      </p:sp>
      <p:sp>
        <p:nvSpPr>
          <p:cNvPr id="5" name="Subtitle 2"/>
          <p:cNvSpPr>
            <a:spLocks noGrp="1"/>
          </p:cNvSpPr>
          <p:nvPr>
            <p:ph type="subTitle" idx="1" hasCustomPrompt="1"/>
          </p:nvPr>
        </p:nvSpPr>
        <p:spPr>
          <a:xfrm>
            <a:off x="475488" y="3455288"/>
            <a:ext cx="6472800" cy="288032"/>
          </a:xfrm>
          <a:prstGeom prst="rect">
            <a:avLst/>
          </a:prstGeom>
        </p:spPr>
        <p:txBody>
          <a:bodyPr/>
          <a:lstStyle>
            <a:lvl1pPr marL="0" indent="0" algn="l">
              <a:buNone/>
              <a:defRPr sz="1230" b="1" baseline="0">
                <a:solidFill>
                  <a:srgbClr val="DDB10A"/>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Subheading</a:t>
            </a:r>
            <a:endParaRPr lang="en-AU" dirty="0"/>
          </a:p>
        </p:txBody>
      </p:sp>
      <p:cxnSp>
        <p:nvCxnSpPr>
          <p:cNvPr id="4" name="Straight Connector 3"/>
          <p:cNvCxnSpPr/>
          <p:nvPr/>
        </p:nvCxnSpPr>
        <p:spPr>
          <a:xfrm>
            <a:off x="475488"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732240"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46656"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61072" y="5512280"/>
            <a:ext cx="1800200" cy="0"/>
          </a:xfrm>
          <a:prstGeom prst="line">
            <a:avLst/>
          </a:prstGeom>
          <a:ln w="12700">
            <a:solidFill>
              <a:srgbClr val="DDB10A"/>
            </a:solidFill>
          </a:ln>
        </p:spPr>
        <p:style>
          <a:lnRef idx="1">
            <a:schemeClr val="accent1"/>
          </a:lnRef>
          <a:fillRef idx="0">
            <a:schemeClr val="accent1"/>
          </a:fillRef>
          <a:effectRef idx="0">
            <a:schemeClr val="accent1"/>
          </a:effectRef>
          <a:fontRef idx="minor">
            <a:schemeClr val="tx1"/>
          </a:fontRef>
        </p:style>
      </p:cxnSp>
      <p:sp>
        <p:nvSpPr>
          <p:cNvPr id="25" name="Text Placeholder 10"/>
          <p:cNvSpPr>
            <a:spLocks noGrp="1"/>
          </p:cNvSpPr>
          <p:nvPr>
            <p:ph type="body" sz="quarter" idx="15" hasCustomPrompt="1"/>
          </p:nvPr>
        </p:nvSpPr>
        <p:spPr>
          <a:xfrm>
            <a:off x="6889234" y="1844824"/>
            <a:ext cx="1896393" cy="2952328"/>
          </a:xfrm>
          <a:prstGeom prst="rect">
            <a:avLst/>
          </a:prstGeom>
          <a:blipFill>
            <a:blip r:embed="rId4"/>
            <a:stretch>
              <a:fillRect/>
            </a:stretch>
          </a:blipFill>
        </p:spPr>
        <p:txBody>
          <a:bodyPr tIns="0"/>
          <a:lstStyle>
            <a:lvl1pPr marL="0" indent="0">
              <a:lnSpc>
                <a:spcPct val="124000"/>
              </a:lnSpc>
              <a:buNone/>
              <a:defRPr sz="1250" baseline="0">
                <a:solidFill>
                  <a:schemeClr val="bg1"/>
                </a:solidFill>
                <a:latin typeface="UWA" pitchFamily="50" charset="0"/>
              </a:defRPr>
            </a:lvl1pPr>
          </a:lstStyle>
          <a:p>
            <a:pPr lvl="0"/>
            <a:r>
              <a:rPr lang="en-US" dirty="0"/>
              <a:t>  </a:t>
            </a:r>
            <a:endParaRPr lang="en-AU" dirty="0"/>
          </a:p>
        </p:txBody>
      </p:sp>
      <p:sp>
        <p:nvSpPr>
          <p:cNvPr id="18" name="Text Placeholder 6"/>
          <p:cNvSpPr>
            <a:spLocks noGrp="1"/>
          </p:cNvSpPr>
          <p:nvPr>
            <p:ph type="body" sz="quarter" idx="16" hasCustomPrompt="1"/>
          </p:nvPr>
        </p:nvSpPr>
        <p:spPr>
          <a:xfrm>
            <a:off x="2462944"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19" name="Text Placeholder 6"/>
          <p:cNvSpPr>
            <a:spLocks noGrp="1"/>
          </p:cNvSpPr>
          <p:nvPr>
            <p:ph type="body" sz="quarter" idx="17" hasCustomPrompt="1"/>
          </p:nvPr>
        </p:nvSpPr>
        <p:spPr>
          <a:xfrm>
            <a:off x="4549092"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
        <p:nvSpPr>
          <p:cNvPr id="20" name="Text Placeholder 6"/>
          <p:cNvSpPr>
            <a:spLocks noGrp="1"/>
          </p:cNvSpPr>
          <p:nvPr>
            <p:ph type="body" sz="quarter" idx="18"/>
          </p:nvPr>
        </p:nvSpPr>
        <p:spPr>
          <a:xfrm>
            <a:off x="6635240"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a:t>Edit Master text styles</a:t>
            </a:r>
          </a:p>
        </p:txBody>
      </p:sp>
      <p:sp>
        <p:nvSpPr>
          <p:cNvPr id="21" name="Text Placeholder 6"/>
          <p:cNvSpPr>
            <a:spLocks noGrp="1"/>
          </p:cNvSpPr>
          <p:nvPr>
            <p:ph type="body" sz="quarter" idx="19" hasCustomPrompt="1"/>
          </p:nvPr>
        </p:nvSpPr>
        <p:spPr>
          <a:xfrm>
            <a:off x="376796" y="5576400"/>
            <a:ext cx="1897200" cy="792162"/>
          </a:xfrm>
          <a:prstGeom prst="rect">
            <a:avLst/>
          </a:prstGeom>
        </p:spPr>
        <p:txBody>
          <a:bodyPr/>
          <a:lstStyle>
            <a:lvl1pPr marL="0" indent="0">
              <a:buNone/>
              <a:defRPr sz="1100" b="1">
                <a:solidFill>
                  <a:schemeClr val="bg1"/>
                </a:solidFill>
                <a:latin typeface="Arial" pitchFamily="34" charset="0"/>
                <a:cs typeface="Arial" pitchFamily="34" charset="0"/>
              </a:defRPr>
            </a:lvl1pPr>
          </a:lstStyle>
          <a:p>
            <a:pPr lvl="0"/>
            <a:r>
              <a:rPr lang="en-US" sz="1200" dirty="0"/>
              <a:t>Type information here</a:t>
            </a:r>
            <a:endParaRPr lang="en-AU" dirty="0"/>
          </a:p>
        </p:txBody>
      </p:sp>
    </p:spTree>
    <p:extLst>
      <p:ext uri="{BB962C8B-B14F-4D97-AF65-F5344CB8AC3E}">
        <p14:creationId xmlns:p14="http://schemas.microsoft.com/office/powerpoint/2010/main" val="454729067"/>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4" name="Rectangle 3"/>
          <p:cNvSpPr/>
          <p:nvPr/>
        </p:nvSpPr>
        <p:spPr>
          <a:xfrm>
            <a:off x="0" y="1129288"/>
            <a:ext cx="9144000" cy="573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AU"/>
          </a:p>
        </p:txBody>
      </p:sp>
      <p:sp>
        <p:nvSpPr>
          <p:cNvPr id="3" name="Slide Number Placeholder 2"/>
          <p:cNvSpPr>
            <a:spLocks noGrp="1"/>
          </p:cNvSpPr>
          <p:nvPr>
            <p:ph type="sldNum" sz="quarter" idx="10"/>
          </p:nvPr>
        </p:nvSpPr>
        <p:spPr>
          <a:xfrm>
            <a:off x="6876256" y="6364968"/>
            <a:ext cx="2133600" cy="365125"/>
          </a:xfrm>
          <a:prstGeom prst="rect">
            <a:avLst/>
          </a:prstGeom>
        </p:spPr>
        <p:txBody>
          <a:bodyPr>
            <a:noAutofit/>
          </a:bodyPr>
          <a:lstStyle>
            <a:lvl1pPr>
              <a:defRPr baseline="0">
                <a:solidFill>
                  <a:schemeClr val="tx2"/>
                </a:solidFill>
              </a:defRPr>
            </a:lvl1pPr>
          </a:lstStyle>
          <a:p>
            <a:pPr>
              <a:defRPr/>
            </a:pPr>
            <a:fld id="{82F504CC-D524-48A2-A2C7-55A2058660C4}" type="slidenum">
              <a:rPr lang="en-US" altLang="en-US" smtClean="0"/>
              <a:pPr>
                <a:defRPr/>
              </a:pPr>
              <a:t>‹#›</a:t>
            </a:fld>
            <a:endParaRPr lang="en-US" altLang="en-US"/>
          </a:p>
        </p:txBody>
      </p:sp>
      <p:sp>
        <p:nvSpPr>
          <p:cNvPr id="5" name="Text Placeholder 4"/>
          <p:cNvSpPr>
            <a:spLocks noGrp="1"/>
          </p:cNvSpPr>
          <p:nvPr>
            <p:ph type="body" sz="quarter" idx="11" hasCustomPrompt="1"/>
          </p:nvPr>
        </p:nvSpPr>
        <p:spPr>
          <a:xfrm>
            <a:off x="468313" y="1412875"/>
            <a:ext cx="8064500" cy="503957"/>
          </a:xfrm>
          <a:prstGeom prst="rect">
            <a:avLst/>
          </a:prstGeom>
        </p:spPr>
        <p:txBody>
          <a:bodyPr>
            <a:noAutofit/>
          </a:bodyPr>
          <a:lstStyle>
            <a:lvl1pPr marL="0" indent="0">
              <a:buNone/>
              <a:defRPr sz="2200" baseline="0"/>
            </a:lvl1pPr>
          </a:lstStyle>
          <a:p>
            <a:pPr lvl="0"/>
            <a:r>
              <a:rPr lang="en-US" dirty="0"/>
              <a:t>Subheading</a:t>
            </a:r>
          </a:p>
        </p:txBody>
      </p:sp>
      <p:sp>
        <p:nvSpPr>
          <p:cNvPr id="10" name="Text Placeholder 9"/>
          <p:cNvSpPr>
            <a:spLocks noGrp="1"/>
          </p:cNvSpPr>
          <p:nvPr>
            <p:ph type="body" sz="quarter" idx="13" hasCustomPrompt="1"/>
          </p:nvPr>
        </p:nvSpPr>
        <p:spPr>
          <a:xfrm>
            <a:off x="467545" y="3284984"/>
            <a:ext cx="8064896" cy="936105"/>
          </a:xfrm>
          <a:prstGeom prst="rect">
            <a:avLst/>
          </a:prstGeom>
        </p:spPr>
        <p:txBody>
          <a:bodyPr>
            <a:noAutofit/>
          </a:bodyPr>
          <a:lstStyle>
            <a:lvl1pPr marL="285750" indent="-285750">
              <a:buFont typeface="Arial" panose="020B0604020202020204" pitchFamily="34" charset="0"/>
              <a:buChar char="•"/>
              <a:defRPr sz="1800"/>
            </a:lvl1pPr>
          </a:lstStyle>
          <a:p>
            <a:pPr lvl="0"/>
            <a:r>
              <a:rPr lang="en-AU" sz="1800" dirty="0"/>
              <a:t>Bullets</a:t>
            </a:r>
          </a:p>
          <a:p>
            <a:pPr lvl="0"/>
            <a:endParaRPr lang="en-AU" dirty="0"/>
          </a:p>
        </p:txBody>
      </p:sp>
      <p:sp>
        <p:nvSpPr>
          <p:cNvPr id="14" name="Text Placeholder 13"/>
          <p:cNvSpPr>
            <a:spLocks noGrp="1"/>
          </p:cNvSpPr>
          <p:nvPr>
            <p:ph type="body" sz="quarter" idx="15" hasCustomPrompt="1"/>
          </p:nvPr>
        </p:nvSpPr>
        <p:spPr>
          <a:xfrm>
            <a:off x="468313" y="5300663"/>
            <a:ext cx="8064500" cy="864641"/>
          </a:xfrm>
          <a:prstGeom prst="rect">
            <a:avLst/>
          </a:prstGeom>
        </p:spPr>
        <p:txBody>
          <a:bodyPr>
            <a:noAutofit/>
          </a:bodyPr>
          <a:lstStyle>
            <a:lvl1pPr marL="0" indent="0">
              <a:buNone/>
              <a:defRPr sz="2500" b="1" baseline="0"/>
            </a:lvl1pPr>
            <a:lvl2pPr>
              <a:defRPr sz="2500"/>
            </a:lvl2pPr>
            <a:lvl3pPr>
              <a:defRPr sz="2500"/>
            </a:lvl3pPr>
            <a:lvl4pPr>
              <a:defRPr sz="2500"/>
            </a:lvl4pPr>
            <a:lvl5pPr>
              <a:defRPr sz="2500"/>
            </a:lvl5pPr>
          </a:lstStyle>
          <a:p>
            <a:pPr lvl="0"/>
            <a:r>
              <a:rPr lang="en-AU" dirty="0"/>
              <a:t>Feature text</a:t>
            </a:r>
          </a:p>
        </p:txBody>
      </p:sp>
      <p:sp>
        <p:nvSpPr>
          <p:cNvPr id="16" name="Text Placeholder 15"/>
          <p:cNvSpPr>
            <a:spLocks noGrp="1"/>
          </p:cNvSpPr>
          <p:nvPr>
            <p:ph type="body" sz="quarter" idx="16" hasCustomPrompt="1"/>
          </p:nvPr>
        </p:nvSpPr>
        <p:spPr>
          <a:xfrm>
            <a:off x="467841" y="476325"/>
            <a:ext cx="6048375" cy="576411"/>
          </a:xfrm>
          <a:prstGeom prst="rect">
            <a:avLst/>
          </a:prstGeom>
        </p:spPr>
        <p:txBody>
          <a:bodyPr>
            <a:noAutofit/>
          </a:bodyPr>
          <a:lstStyle>
            <a:lvl1pPr marL="0" indent="0">
              <a:buNone/>
              <a:defRPr sz="2500" b="1" baseline="0">
                <a:solidFill>
                  <a:srgbClr val="27348B"/>
                </a:solidFill>
              </a:defRPr>
            </a:lvl1pPr>
          </a:lstStyle>
          <a:p>
            <a:pPr lvl="0"/>
            <a:r>
              <a:rPr lang="en-AU" dirty="0"/>
              <a:t>Cover title (optional)</a:t>
            </a:r>
          </a:p>
        </p:txBody>
      </p:sp>
      <p:sp>
        <p:nvSpPr>
          <p:cNvPr id="18" name="Text Placeholder 17"/>
          <p:cNvSpPr>
            <a:spLocks noGrp="1"/>
          </p:cNvSpPr>
          <p:nvPr>
            <p:ph type="body" sz="quarter" idx="17" hasCustomPrompt="1"/>
          </p:nvPr>
        </p:nvSpPr>
        <p:spPr>
          <a:xfrm>
            <a:off x="468313" y="1989138"/>
            <a:ext cx="8064500" cy="359742"/>
          </a:xfrm>
          <a:prstGeom prst="rect">
            <a:avLst/>
          </a:prstGeom>
        </p:spPr>
        <p:txBody>
          <a:bodyPr tIns="0">
            <a:noAutofit/>
          </a:bodyPr>
          <a:lstStyle>
            <a:lvl1pPr marL="0" indent="0">
              <a:buNone/>
              <a:defRPr sz="1800" b="1" baseline="0"/>
            </a:lvl1pPr>
          </a:lstStyle>
          <a:p>
            <a:pPr lvl="0"/>
            <a:r>
              <a:rPr lang="en-AU" b="1" dirty="0"/>
              <a:t>Body text bold</a:t>
            </a:r>
            <a:endParaRPr lang="en-AU" dirty="0"/>
          </a:p>
        </p:txBody>
      </p:sp>
      <p:sp>
        <p:nvSpPr>
          <p:cNvPr id="20" name="Text Placeholder 19"/>
          <p:cNvSpPr>
            <a:spLocks noGrp="1"/>
          </p:cNvSpPr>
          <p:nvPr>
            <p:ph type="body" sz="quarter" idx="18" hasCustomPrompt="1"/>
          </p:nvPr>
        </p:nvSpPr>
        <p:spPr>
          <a:xfrm>
            <a:off x="467544" y="2348880"/>
            <a:ext cx="8064500" cy="864096"/>
          </a:xfrm>
          <a:prstGeom prst="rect">
            <a:avLst/>
          </a:prstGeom>
        </p:spPr>
        <p:txBody>
          <a:bodyPr>
            <a:noAutofit/>
          </a:bodyPr>
          <a:lstStyle>
            <a:lvl1pPr marL="0" indent="0">
              <a:buNone/>
              <a:defRPr sz="1800"/>
            </a:lvl1pPr>
          </a:lstStyle>
          <a:p>
            <a:pPr lvl="0"/>
            <a:r>
              <a:rPr lang="en-US" dirty="0"/>
              <a:t>Body text</a:t>
            </a:r>
            <a:endParaRPr lang="en-AU" dirty="0"/>
          </a:p>
        </p:txBody>
      </p:sp>
      <p:sp>
        <p:nvSpPr>
          <p:cNvPr id="22" name="Text Placeholder 21"/>
          <p:cNvSpPr>
            <a:spLocks noGrp="1"/>
          </p:cNvSpPr>
          <p:nvPr>
            <p:ph type="body" sz="quarter" idx="19" hasCustomPrompt="1"/>
          </p:nvPr>
        </p:nvSpPr>
        <p:spPr>
          <a:xfrm>
            <a:off x="468313" y="4292600"/>
            <a:ext cx="8064500" cy="360536"/>
          </a:xfrm>
          <a:prstGeom prst="rect">
            <a:avLst/>
          </a:prstGeom>
        </p:spPr>
        <p:txBody>
          <a:bodyPr>
            <a:noAutofit/>
          </a:bodyPr>
          <a:lstStyle>
            <a:lvl1pPr marL="0" indent="0">
              <a:buNone/>
              <a:defRPr sz="1200" b="1" baseline="0"/>
            </a:lvl1pPr>
          </a:lstStyle>
          <a:p>
            <a:pPr lvl="0"/>
            <a:r>
              <a:rPr lang="en-US" dirty="0"/>
              <a:t>Small body text bold</a:t>
            </a:r>
            <a:endParaRPr lang="en-AU" dirty="0"/>
          </a:p>
        </p:txBody>
      </p:sp>
      <p:sp>
        <p:nvSpPr>
          <p:cNvPr id="24" name="Text Placeholder 23"/>
          <p:cNvSpPr>
            <a:spLocks noGrp="1"/>
          </p:cNvSpPr>
          <p:nvPr>
            <p:ph type="body" sz="quarter" idx="20" hasCustomPrompt="1"/>
          </p:nvPr>
        </p:nvSpPr>
        <p:spPr>
          <a:xfrm>
            <a:off x="467544" y="4653136"/>
            <a:ext cx="8064500" cy="504056"/>
          </a:xfrm>
          <a:prstGeom prst="rect">
            <a:avLst/>
          </a:prstGeom>
        </p:spPr>
        <p:txBody>
          <a:bodyPr>
            <a:noAutofit/>
          </a:bodyPr>
          <a:lstStyle>
            <a:lvl1pPr marL="0" indent="0">
              <a:buNone/>
              <a:defRPr sz="1200" baseline="0"/>
            </a:lvl1pPr>
          </a:lstStyle>
          <a:p>
            <a:pPr lvl="0"/>
            <a:r>
              <a:rPr lang="en-AU" dirty="0"/>
              <a:t>Small body text</a:t>
            </a:r>
          </a:p>
        </p:txBody>
      </p:sp>
    </p:spTree>
    <p:extLst>
      <p:ext uri="{BB962C8B-B14F-4D97-AF65-F5344CB8AC3E}">
        <p14:creationId xmlns:p14="http://schemas.microsoft.com/office/powerpoint/2010/main" val="4106314549"/>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404664"/>
            <a:ext cx="6156176" cy="648072"/>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7898700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8013" cy="717550"/>
          </a:xfrm>
        </p:spPr>
        <p:txBody>
          <a:bodyPr/>
          <a:lstStyle>
            <a:lvl1pPr algn="l">
              <a:defRPr sz="3200" b="1"/>
            </a:lvl1pPr>
          </a:lstStyle>
          <a:p>
            <a:r>
              <a:rPr lang="en-US"/>
              <a:t>Click to edit Master title style</a:t>
            </a:r>
            <a:endParaRPr lang="en-AU" dirty="0"/>
          </a:p>
        </p:txBody>
      </p:sp>
    </p:spTree>
    <p:extLst>
      <p:ext uri="{BB962C8B-B14F-4D97-AF65-F5344CB8AC3E}">
        <p14:creationId xmlns:p14="http://schemas.microsoft.com/office/powerpoint/2010/main" val="3938751864"/>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6732240" cy="576064"/>
          </a:xfrm>
        </p:spPr>
        <p:txBody>
          <a:bodyPr/>
          <a:lstStyle>
            <a:lvl1pPr algn="l">
              <a:defRPr sz="3200" b="1"/>
            </a:lvl1pPr>
          </a:lstStyle>
          <a:p>
            <a:r>
              <a:rPr lang="en-US"/>
              <a:t>Click to edit Master title style</a:t>
            </a:r>
            <a:endParaRPr lang="en-AU" dirty="0"/>
          </a:p>
        </p:txBody>
      </p:sp>
      <p:sp>
        <p:nvSpPr>
          <p:cNvPr id="3" name="Content Placeholder 2"/>
          <p:cNvSpPr>
            <a:spLocks noGrp="1"/>
          </p:cNvSpPr>
          <p:nvPr>
            <p:ph sz="half" idx="1"/>
          </p:nvPr>
        </p:nvSpPr>
        <p:spPr>
          <a:xfrm>
            <a:off x="447675" y="2663825"/>
            <a:ext cx="4037013"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37088" y="2663825"/>
            <a:ext cx="4038600" cy="3571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96084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113670" name="Rectangle 6"/>
          <p:cNvSpPr>
            <a:spLocks noGrp="1" noChangeArrowheads="1"/>
          </p:cNvSpPr>
          <p:nvPr>
            <p:ph type="ctrTitle"/>
          </p:nvPr>
        </p:nvSpPr>
        <p:spPr>
          <a:xfrm>
            <a:off x="457200" y="457200"/>
            <a:ext cx="7239000" cy="766762"/>
          </a:xfrm>
        </p:spPr>
        <p:txBody>
          <a:bodyPr/>
          <a:lstStyle>
            <a:lvl1pPr algn="l">
              <a:defRPr sz="3200" b="1"/>
            </a:lvl1pPr>
          </a:lstStyle>
          <a:p>
            <a:r>
              <a:rPr lang="en-US"/>
              <a:t>Click to edit Master title style</a:t>
            </a:r>
            <a:endParaRPr lang="en-US" dirty="0"/>
          </a:p>
        </p:txBody>
      </p:sp>
      <p:sp>
        <p:nvSpPr>
          <p:cNvPr id="113671" name="Rectangle 7"/>
          <p:cNvSpPr>
            <a:spLocks noGrp="1" noChangeArrowheads="1"/>
          </p:cNvSpPr>
          <p:nvPr>
            <p:ph type="subTitle" idx="1"/>
          </p:nvPr>
        </p:nvSpPr>
        <p:spPr>
          <a:xfrm>
            <a:off x="609600" y="1295400"/>
            <a:ext cx="7239000" cy="4495800"/>
          </a:xfrm>
        </p:spPr>
        <p:txBody>
          <a:bodyPr/>
          <a:lstStyle>
            <a:lvl1pPr marL="0" indent="0">
              <a:buFont typeface="Wingdings" charset="2"/>
              <a:buNone/>
              <a:defRPr/>
            </a:lvl1pPr>
          </a:lstStyle>
          <a:p>
            <a:r>
              <a:rPr lang="en-US"/>
              <a:t>Click to edit Master subtitle style</a:t>
            </a:r>
            <a:endParaRPr lang="en-US" dirty="0"/>
          </a:p>
        </p:txBody>
      </p:sp>
    </p:spTree>
    <p:extLst>
      <p:ext uri="{BB962C8B-B14F-4D97-AF65-F5344CB8AC3E}">
        <p14:creationId xmlns:p14="http://schemas.microsoft.com/office/powerpoint/2010/main" val="2975762621"/>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304800" y="457200"/>
            <a:ext cx="6096000" cy="889000"/>
          </a:xfrm>
        </p:spPr>
        <p:txBody>
          <a:bodyPr/>
          <a:lstStyle>
            <a:lvl1pPr algn="l">
              <a:defRPr sz="3200" b="1"/>
            </a:lvl1pPr>
          </a:lstStyle>
          <a:p>
            <a:r>
              <a:rPr lang="en-US"/>
              <a:t>Click to edit Master title style</a:t>
            </a:r>
            <a:endParaRPr lang="en-US" dirty="0"/>
          </a:p>
        </p:txBody>
      </p:sp>
    </p:spTree>
    <p:extLst>
      <p:ext uri="{BB962C8B-B14F-4D97-AF65-F5344CB8AC3E}">
        <p14:creationId xmlns:p14="http://schemas.microsoft.com/office/powerpoint/2010/main" val="2232991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9396" y="0"/>
            <a:ext cx="9153396" cy="1124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51" name="Picture 3" descr="W:\Emily\Presentation assets\UWAM0289 Presentation pg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13" y="0"/>
            <a:ext cx="9162000" cy="6870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Slide Number Placeholder 2"/>
          <p:cNvSpPr txBox="1">
            <a:spLocks/>
          </p:cNvSpPr>
          <p:nvPr/>
        </p:nvSpPr>
        <p:spPr>
          <a:xfrm>
            <a:off x="179512" y="6356350"/>
            <a:ext cx="850728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Source Sans Pro" panose="020B0503030403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aseline="0" dirty="0">
                <a:solidFill>
                  <a:schemeClr val="tx2"/>
                </a:solidFill>
              </a:rPr>
              <a:t> Department of Computer Science &amp; Software Engineering		 	              CITS4401 Software Requirements &amp; Design |  </a:t>
            </a:r>
            <a:fld id="{A27B6211-B2DC-4CA5-9EB8-486BFD4D451C}" type="slidenum">
              <a:rPr lang="en-AU" baseline="0" smtClean="0">
                <a:solidFill>
                  <a:schemeClr val="tx2"/>
                </a:solidFill>
              </a:rPr>
              <a:t>‹#›</a:t>
            </a:fld>
            <a:endParaRPr lang="en-AU" baseline="0" dirty="0">
              <a:solidFill>
                <a:schemeClr val="tx2"/>
              </a:solidFill>
            </a:endParaRPr>
          </a:p>
        </p:txBody>
      </p:sp>
    </p:spTree>
    <p:extLst>
      <p:ext uri="{BB962C8B-B14F-4D97-AF65-F5344CB8AC3E}">
        <p14:creationId xmlns:p14="http://schemas.microsoft.com/office/powerpoint/2010/main" val="347862596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agent.csse.uwa.edu.au/text2k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volere.org/wp-content/uploads/2019/02/howNowBrownCow.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volere.org/the-brown-cow-mode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eeexplore.ieee.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eaLnBrk="1" hangingPunct="1"/>
            <a:r>
              <a:rPr lang="en-AU" altLang="en-US" dirty="0"/>
              <a:t>Requirements Elicitation</a:t>
            </a:r>
          </a:p>
        </p:txBody>
      </p:sp>
      <p:sp>
        <p:nvSpPr>
          <p:cNvPr id="5123" name="Rectangle 3"/>
          <p:cNvSpPr>
            <a:spLocks noGrp="1" noChangeArrowheads="1"/>
          </p:cNvSpPr>
          <p:nvPr>
            <p:ph type="subTitle" idx="1"/>
          </p:nvPr>
        </p:nvSpPr>
        <p:spPr>
          <a:xfrm>
            <a:off x="475488" y="3455288"/>
            <a:ext cx="6472800" cy="1040512"/>
          </a:xfrm>
        </p:spPr>
        <p:txBody>
          <a:bodyPr>
            <a:normAutofit fontScale="77500" lnSpcReduction="20000"/>
          </a:bodyPr>
          <a:lstStyle/>
          <a:p>
            <a:pPr eaLnBrk="1" hangingPunct="1">
              <a:lnSpc>
                <a:spcPct val="90000"/>
              </a:lnSpc>
            </a:pPr>
            <a:r>
              <a:rPr lang="en-AU" altLang="en-US" sz="3000" dirty="0"/>
              <a:t>Software Requirements and Design</a:t>
            </a:r>
          </a:p>
          <a:p>
            <a:pPr eaLnBrk="1" hangingPunct="1">
              <a:lnSpc>
                <a:spcPct val="90000"/>
              </a:lnSpc>
            </a:pPr>
            <a:r>
              <a:rPr lang="en-AU" altLang="en-US" sz="3000" dirty="0"/>
              <a:t>CITS4401</a:t>
            </a:r>
          </a:p>
          <a:p>
            <a:pPr eaLnBrk="1" hangingPunct="1">
              <a:lnSpc>
                <a:spcPct val="90000"/>
              </a:lnSpc>
            </a:pPr>
            <a:r>
              <a:rPr lang="en-AU" altLang="en-US" sz="3000" dirty="0"/>
              <a:t>Lecture 4</a:t>
            </a:r>
          </a:p>
          <a:p>
            <a:pPr eaLnBrk="1" hangingPunct="1">
              <a:lnSpc>
                <a:spcPct val="90000"/>
              </a:lnSpc>
            </a:pPr>
            <a:endParaRPr lang="en-AU" alt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C94A-183B-DF4D-A767-03F65664F795}"/>
              </a:ext>
            </a:extLst>
          </p:cNvPr>
          <p:cNvSpPr>
            <a:spLocks noGrp="1"/>
          </p:cNvSpPr>
          <p:nvPr>
            <p:ph type="title"/>
          </p:nvPr>
        </p:nvSpPr>
        <p:spPr/>
        <p:txBody>
          <a:bodyPr/>
          <a:lstStyle/>
          <a:p>
            <a:r>
              <a:rPr lang="en-US" dirty="0"/>
              <a:t>2. Requirements Sources</a:t>
            </a:r>
          </a:p>
        </p:txBody>
      </p:sp>
      <p:sp>
        <p:nvSpPr>
          <p:cNvPr id="3" name="Content Placeholder 2">
            <a:extLst>
              <a:ext uri="{FF2B5EF4-FFF2-40B4-BE49-F238E27FC236}">
                <a16:creationId xmlns:a16="http://schemas.microsoft.com/office/drawing/2014/main" id="{0B625CFD-F7BB-F340-B82C-C6E864996FB2}"/>
              </a:ext>
            </a:extLst>
          </p:cNvPr>
          <p:cNvSpPr>
            <a:spLocks noGrp="1"/>
          </p:cNvSpPr>
          <p:nvPr>
            <p:ph idx="1"/>
          </p:nvPr>
        </p:nvSpPr>
        <p:spPr/>
        <p:txBody>
          <a:bodyPr>
            <a:normAutofit/>
          </a:bodyPr>
          <a:lstStyle/>
          <a:p>
            <a:r>
              <a:rPr lang="en-US" dirty="0"/>
              <a:t>Goals</a:t>
            </a:r>
          </a:p>
          <a:p>
            <a:r>
              <a:rPr lang="en-US" dirty="0"/>
              <a:t>Domain knowledge</a:t>
            </a:r>
          </a:p>
          <a:p>
            <a:r>
              <a:rPr lang="en-US" dirty="0"/>
              <a:t>Stakeholders</a:t>
            </a:r>
          </a:p>
          <a:p>
            <a:r>
              <a:rPr lang="en-US" dirty="0"/>
              <a:t>Business Rules</a:t>
            </a:r>
          </a:p>
          <a:p>
            <a:r>
              <a:rPr lang="en-US" dirty="0"/>
              <a:t>Operational Environment</a:t>
            </a:r>
          </a:p>
          <a:p>
            <a:r>
              <a:rPr lang="en-US" dirty="0" err="1"/>
              <a:t>Organisational</a:t>
            </a:r>
            <a:r>
              <a:rPr lang="en-US" dirty="0"/>
              <a:t> environment</a:t>
            </a:r>
          </a:p>
        </p:txBody>
      </p:sp>
    </p:spTree>
    <p:extLst>
      <p:ext uri="{BB962C8B-B14F-4D97-AF65-F5344CB8AC3E}">
        <p14:creationId xmlns:p14="http://schemas.microsoft.com/office/powerpoint/2010/main" val="2866598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75D4-5633-A146-B0CC-CCDD279DBF92}"/>
              </a:ext>
            </a:extLst>
          </p:cNvPr>
          <p:cNvSpPr>
            <a:spLocks noGrp="1"/>
          </p:cNvSpPr>
          <p:nvPr>
            <p:ph type="title"/>
          </p:nvPr>
        </p:nvSpPr>
        <p:spPr/>
        <p:txBody>
          <a:bodyPr/>
          <a:lstStyle/>
          <a:p>
            <a:r>
              <a:rPr lang="en-US" dirty="0"/>
              <a:t>Sources: Goals</a:t>
            </a:r>
          </a:p>
        </p:txBody>
      </p:sp>
      <p:sp>
        <p:nvSpPr>
          <p:cNvPr id="3" name="Content Placeholder 2">
            <a:extLst>
              <a:ext uri="{FF2B5EF4-FFF2-40B4-BE49-F238E27FC236}">
                <a16:creationId xmlns:a16="http://schemas.microsoft.com/office/drawing/2014/main" id="{ACA65AF8-60DE-FC41-8929-7EBB5379C00C}"/>
              </a:ext>
            </a:extLst>
          </p:cNvPr>
          <p:cNvSpPr>
            <a:spLocks noGrp="1"/>
          </p:cNvSpPr>
          <p:nvPr>
            <p:ph idx="1"/>
          </p:nvPr>
        </p:nvSpPr>
        <p:spPr/>
        <p:txBody>
          <a:bodyPr>
            <a:normAutofit/>
          </a:bodyPr>
          <a:lstStyle/>
          <a:p>
            <a:r>
              <a:rPr lang="en-AU" sz="2000" dirty="0"/>
              <a:t>Goals. The term “goal” (sometimes called “business concern” or “critical success factor”) refers to the overall, high-level objectives of the software. </a:t>
            </a:r>
          </a:p>
          <a:p>
            <a:r>
              <a:rPr lang="en-AU" sz="2000" dirty="0"/>
              <a:t>Goals provide the motivation for the software but are often vaguely formulated. </a:t>
            </a:r>
          </a:p>
          <a:p>
            <a:r>
              <a:rPr lang="en-AU" sz="2000" dirty="0"/>
              <a:t>Software engineers need to pay particular attention to assessing the value (relative to priority) and cost of goals. </a:t>
            </a:r>
          </a:p>
          <a:p>
            <a:r>
              <a:rPr lang="en-AU" sz="2000" dirty="0"/>
              <a:t>A feasibility study is a relatively low-cost way of doing this.</a:t>
            </a:r>
          </a:p>
          <a:p>
            <a:endParaRPr lang="en-US" dirty="0"/>
          </a:p>
        </p:txBody>
      </p:sp>
    </p:spTree>
    <p:extLst>
      <p:ext uri="{BB962C8B-B14F-4D97-AF65-F5344CB8AC3E}">
        <p14:creationId xmlns:p14="http://schemas.microsoft.com/office/powerpoint/2010/main" val="192281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AU" altLang="en-US" b="1" dirty="0"/>
              <a:t>What is a goal?</a:t>
            </a:r>
          </a:p>
        </p:txBody>
      </p:sp>
      <p:sp>
        <p:nvSpPr>
          <p:cNvPr id="21507" name="Rectangle 3"/>
          <p:cNvSpPr>
            <a:spLocks noGrp="1" noChangeArrowheads="1"/>
          </p:cNvSpPr>
          <p:nvPr>
            <p:ph idx="1"/>
          </p:nvPr>
        </p:nvSpPr>
        <p:spPr/>
        <p:txBody>
          <a:bodyPr/>
          <a:lstStyle/>
          <a:p>
            <a:pPr eaLnBrk="1" hangingPunct="1">
              <a:spcBef>
                <a:spcPts val="1200"/>
              </a:spcBef>
            </a:pPr>
            <a:r>
              <a:rPr lang="en-AU" altLang="en-US" dirty="0"/>
              <a:t>An objective that the system under consideration should achieve</a:t>
            </a:r>
          </a:p>
          <a:p>
            <a:pPr eaLnBrk="1" hangingPunct="1">
              <a:spcBef>
                <a:spcPts val="1200"/>
              </a:spcBef>
            </a:pPr>
            <a:r>
              <a:rPr lang="en-AU" altLang="en-US" dirty="0"/>
              <a:t>Goals are </a:t>
            </a:r>
            <a:r>
              <a:rPr lang="en-AU" altLang="en-US" b="1" i="1" dirty="0"/>
              <a:t>optative</a:t>
            </a:r>
            <a:r>
              <a:rPr lang="en-AU" altLang="en-US" dirty="0"/>
              <a:t> (express a wish) rather than </a:t>
            </a:r>
            <a:r>
              <a:rPr lang="en-AU" altLang="en-US" b="1" i="1" dirty="0"/>
              <a:t>indicative</a:t>
            </a:r>
            <a:r>
              <a:rPr lang="en-AU" altLang="en-US" dirty="0"/>
              <a:t> (stating a thing as fact), e.g.,</a:t>
            </a:r>
          </a:p>
          <a:p>
            <a:pPr lvl="1" eaLnBrk="1" hangingPunct="1">
              <a:spcBef>
                <a:spcPts val="1200"/>
              </a:spcBef>
            </a:pPr>
            <a:r>
              <a:rPr lang="en-AU" altLang="en-US" dirty="0"/>
              <a:t>“serve more passengers”</a:t>
            </a:r>
          </a:p>
          <a:p>
            <a:pPr lvl="1" eaLnBrk="1" hangingPunct="1">
              <a:spcBef>
                <a:spcPts val="1200"/>
              </a:spcBef>
            </a:pPr>
            <a:r>
              <a:rPr lang="en-AU" altLang="en-US" dirty="0"/>
              <a:t>“acceleration command is delivered on time”</a:t>
            </a:r>
          </a:p>
          <a:p>
            <a:pPr eaLnBrk="1" hangingPunct="1">
              <a:spcBef>
                <a:spcPts val="1200"/>
              </a:spcBef>
            </a:pPr>
            <a:r>
              <a:rPr lang="en-AU" altLang="en-US" dirty="0"/>
              <a:t>Notice the different levels of abstraction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7E4C-615E-9B42-9DEB-9300A8AF670B}"/>
              </a:ext>
            </a:extLst>
          </p:cNvPr>
          <p:cNvSpPr>
            <a:spLocks noGrp="1"/>
          </p:cNvSpPr>
          <p:nvPr>
            <p:ph type="title"/>
          </p:nvPr>
        </p:nvSpPr>
        <p:spPr/>
        <p:txBody>
          <a:bodyPr/>
          <a:lstStyle/>
          <a:p>
            <a:r>
              <a:rPr lang="en-US" dirty="0"/>
              <a:t>Sources: </a:t>
            </a:r>
            <a:r>
              <a:rPr lang="en-AU" dirty="0"/>
              <a:t>Domain knowledge. </a:t>
            </a:r>
            <a:endParaRPr lang="en-US" dirty="0"/>
          </a:p>
        </p:txBody>
      </p:sp>
      <p:sp>
        <p:nvSpPr>
          <p:cNvPr id="3" name="Content Placeholder 2">
            <a:extLst>
              <a:ext uri="{FF2B5EF4-FFF2-40B4-BE49-F238E27FC236}">
                <a16:creationId xmlns:a16="http://schemas.microsoft.com/office/drawing/2014/main" id="{5CAF0CB7-AC8B-9146-A228-1B9E4061C304}"/>
              </a:ext>
            </a:extLst>
          </p:cNvPr>
          <p:cNvSpPr>
            <a:spLocks noGrp="1"/>
          </p:cNvSpPr>
          <p:nvPr>
            <p:ph idx="1"/>
          </p:nvPr>
        </p:nvSpPr>
        <p:spPr>
          <a:xfrm>
            <a:off x="457200" y="1219200"/>
            <a:ext cx="8229600" cy="4525963"/>
          </a:xfrm>
        </p:spPr>
        <p:txBody>
          <a:bodyPr>
            <a:noAutofit/>
          </a:bodyPr>
          <a:lstStyle/>
          <a:p>
            <a:r>
              <a:rPr lang="en-AU" sz="2000" dirty="0"/>
              <a:t>The software engineer needs to acquire or have available knowledge about the application domain. </a:t>
            </a:r>
          </a:p>
          <a:p>
            <a:r>
              <a:rPr lang="en-AU" sz="2000" dirty="0"/>
              <a:t>Domain knowledge provides the background against which all elicited requirements knowledge must be set in order to understand it. </a:t>
            </a:r>
          </a:p>
          <a:p>
            <a:r>
              <a:rPr lang="en-AU" sz="2000" dirty="0"/>
              <a:t>A knowledge domain </a:t>
            </a:r>
            <a:r>
              <a:rPr lang="en-AU" sz="2000" i="1" dirty="0"/>
              <a:t>ontology</a:t>
            </a:r>
            <a:r>
              <a:rPr lang="en-AU" sz="2000" dirty="0"/>
              <a:t> can be used to capture this knowledge</a:t>
            </a:r>
          </a:p>
          <a:p>
            <a:r>
              <a:rPr lang="en-AU" sz="2000" dirty="0"/>
              <a:t>Ontology is a “formal, explicit specification of a shared conceptualization” (Gruber, 1993).</a:t>
            </a:r>
          </a:p>
          <a:p>
            <a:r>
              <a:rPr lang="en-AU" sz="2000" dirty="0"/>
              <a:t>Relations between relevant concepts within the application domain should be identified.</a:t>
            </a:r>
          </a:p>
          <a:p>
            <a:endParaRPr lang="en-US" sz="2000" dirty="0"/>
          </a:p>
          <a:p>
            <a:r>
              <a:rPr lang="en-US" sz="2000" dirty="0"/>
              <a:t>See UWA’s text to knowledge graph tool (winner of ICDM’19 competition). </a:t>
            </a:r>
            <a:r>
              <a:rPr lang="en-AU" sz="2000" dirty="0">
                <a:hlinkClick r:id="rId2"/>
              </a:rPr>
              <a:t>http://agent.csse.uwa.edu.au/text2kg/</a:t>
            </a:r>
            <a:endParaRPr lang="en-US" sz="2000" dirty="0"/>
          </a:p>
        </p:txBody>
      </p:sp>
    </p:spTree>
    <p:extLst>
      <p:ext uri="{BB962C8B-B14F-4D97-AF65-F5344CB8AC3E}">
        <p14:creationId xmlns:p14="http://schemas.microsoft.com/office/powerpoint/2010/main" val="2505155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93DB-C90F-754F-AB7E-746836008B79}"/>
              </a:ext>
            </a:extLst>
          </p:cNvPr>
          <p:cNvSpPr>
            <a:spLocks noGrp="1"/>
          </p:cNvSpPr>
          <p:nvPr>
            <p:ph type="title"/>
          </p:nvPr>
        </p:nvSpPr>
        <p:spPr/>
        <p:txBody>
          <a:bodyPr/>
          <a:lstStyle/>
          <a:p>
            <a:r>
              <a:rPr lang="en-US" dirty="0"/>
              <a:t>Sources: Stakeholders</a:t>
            </a:r>
          </a:p>
        </p:txBody>
      </p:sp>
      <p:sp>
        <p:nvSpPr>
          <p:cNvPr id="3" name="Content Placeholder 2">
            <a:extLst>
              <a:ext uri="{FF2B5EF4-FFF2-40B4-BE49-F238E27FC236}">
                <a16:creationId xmlns:a16="http://schemas.microsoft.com/office/drawing/2014/main" id="{1982CC5A-611A-4D48-A8EA-8E08F7480168}"/>
              </a:ext>
            </a:extLst>
          </p:cNvPr>
          <p:cNvSpPr>
            <a:spLocks noGrp="1"/>
          </p:cNvSpPr>
          <p:nvPr>
            <p:ph idx="1"/>
          </p:nvPr>
        </p:nvSpPr>
        <p:spPr/>
        <p:txBody>
          <a:bodyPr/>
          <a:lstStyle/>
          <a:p>
            <a:r>
              <a:rPr lang="en-AU" dirty="0"/>
              <a:t>Much software has proved unsatisfactory because it has stressed the requirements of one group of stakeholders at the expense of others. </a:t>
            </a:r>
          </a:p>
          <a:p>
            <a:r>
              <a:rPr lang="en-AU" dirty="0"/>
              <a:t>Hence, the delivered software is difficult to use, or subverts the cultural or political structures of the customer organization. </a:t>
            </a:r>
          </a:p>
          <a:p>
            <a:r>
              <a:rPr lang="en-AU" dirty="0"/>
              <a:t>The software engineer needs to identify, represent, and manage the “viewpoints” of many different types of stakeholders.</a:t>
            </a:r>
          </a:p>
          <a:p>
            <a:endParaRPr lang="en-AU" dirty="0"/>
          </a:p>
          <a:p>
            <a:r>
              <a:rPr lang="en-AU" dirty="0"/>
              <a:t>Requirements negotiation will be discussed later in the unit</a:t>
            </a:r>
          </a:p>
          <a:p>
            <a:endParaRPr lang="en-AU" dirty="0"/>
          </a:p>
          <a:p>
            <a:endParaRPr lang="en-US" dirty="0"/>
          </a:p>
        </p:txBody>
      </p:sp>
    </p:spTree>
    <p:extLst>
      <p:ext uri="{BB962C8B-B14F-4D97-AF65-F5344CB8AC3E}">
        <p14:creationId xmlns:p14="http://schemas.microsoft.com/office/powerpoint/2010/main" val="356954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D779-8F42-2249-80FB-C14E08AB3B0F}"/>
              </a:ext>
            </a:extLst>
          </p:cNvPr>
          <p:cNvSpPr>
            <a:spLocks noGrp="1"/>
          </p:cNvSpPr>
          <p:nvPr>
            <p:ph type="title"/>
          </p:nvPr>
        </p:nvSpPr>
        <p:spPr/>
        <p:txBody>
          <a:bodyPr/>
          <a:lstStyle/>
          <a:p>
            <a:r>
              <a:rPr lang="en-US" dirty="0"/>
              <a:t>Sources: Business Rules</a:t>
            </a:r>
          </a:p>
        </p:txBody>
      </p:sp>
      <p:sp>
        <p:nvSpPr>
          <p:cNvPr id="3" name="Content Placeholder 2">
            <a:extLst>
              <a:ext uri="{FF2B5EF4-FFF2-40B4-BE49-F238E27FC236}">
                <a16:creationId xmlns:a16="http://schemas.microsoft.com/office/drawing/2014/main" id="{F7A19296-1E96-9544-A375-E3D581D404E4}"/>
              </a:ext>
            </a:extLst>
          </p:cNvPr>
          <p:cNvSpPr>
            <a:spLocks noGrp="1"/>
          </p:cNvSpPr>
          <p:nvPr>
            <p:ph idx="1"/>
          </p:nvPr>
        </p:nvSpPr>
        <p:spPr/>
        <p:txBody>
          <a:bodyPr/>
          <a:lstStyle/>
          <a:p>
            <a:r>
              <a:rPr lang="en-AU" sz="2000" dirty="0"/>
              <a:t>These are statements that define or constrain some aspect of the structure or the </a:t>
            </a:r>
            <a:r>
              <a:rPr lang="en-AU" sz="2000" dirty="0" err="1"/>
              <a:t>behavior</a:t>
            </a:r>
            <a:r>
              <a:rPr lang="en-AU" sz="2000" dirty="0"/>
              <a:t> of the business itself. </a:t>
            </a:r>
          </a:p>
          <a:p>
            <a:r>
              <a:rPr lang="en-AU" sz="2000" dirty="0"/>
              <a:t>“A student cannot register in next semester’s courses if there remain some unpaid tuition fees” would be an example of a business rule for a university’s course-registration software.</a:t>
            </a:r>
          </a:p>
          <a:p>
            <a:endParaRPr lang="en-US" dirty="0"/>
          </a:p>
        </p:txBody>
      </p:sp>
    </p:spTree>
    <p:extLst>
      <p:ext uri="{BB962C8B-B14F-4D97-AF65-F5344CB8AC3E}">
        <p14:creationId xmlns:p14="http://schemas.microsoft.com/office/powerpoint/2010/main" val="1286648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C8B9C-59A0-6F48-AB73-255CC08D32E4}"/>
              </a:ext>
            </a:extLst>
          </p:cNvPr>
          <p:cNvSpPr>
            <a:spLocks noGrp="1"/>
          </p:cNvSpPr>
          <p:nvPr>
            <p:ph type="title"/>
          </p:nvPr>
        </p:nvSpPr>
        <p:spPr>
          <a:xfrm>
            <a:off x="251520" y="404664"/>
            <a:ext cx="7063680" cy="648072"/>
          </a:xfrm>
        </p:spPr>
        <p:txBody>
          <a:bodyPr/>
          <a:lstStyle/>
          <a:p>
            <a:r>
              <a:rPr lang="en-US" dirty="0"/>
              <a:t>Sources: </a:t>
            </a:r>
            <a:r>
              <a:rPr lang="en-AU" dirty="0"/>
              <a:t>operational environment</a:t>
            </a:r>
            <a:endParaRPr lang="en-US" dirty="0"/>
          </a:p>
        </p:txBody>
      </p:sp>
      <p:sp>
        <p:nvSpPr>
          <p:cNvPr id="3" name="Content Placeholder 2">
            <a:extLst>
              <a:ext uri="{FF2B5EF4-FFF2-40B4-BE49-F238E27FC236}">
                <a16:creationId xmlns:a16="http://schemas.microsoft.com/office/drawing/2014/main" id="{B70446DE-9F83-9840-A171-56D7E7A4B213}"/>
              </a:ext>
            </a:extLst>
          </p:cNvPr>
          <p:cNvSpPr>
            <a:spLocks noGrp="1"/>
          </p:cNvSpPr>
          <p:nvPr>
            <p:ph idx="1"/>
          </p:nvPr>
        </p:nvSpPr>
        <p:spPr/>
        <p:txBody>
          <a:bodyPr/>
          <a:lstStyle/>
          <a:p>
            <a:r>
              <a:rPr lang="en-AU" sz="2000" dirty="0"/>
              <a:t>Requirements will be derived from the environment in which the software will be executed. </a:t>
            </a:r>
          </a:p>
          <a:p>
            <a:endParaRPr lang="en-AU" sz="2000" dirty="0"/>
          </a:p>
          <a:p>
            <a:r>
              <a:rPr lang="en-AU" sz="2000" dirty="0"/>
              <a:t>These may be, for example, timing constraints in real-time software or performance constraints in a business environment. </a:t>
            </a:r>
          </a:p>
          <a:p>
            <a:endParaRPr lang="en-AU" sz="2000" dirty="0"/>
          </a:p>
          <a:p>
            <a:r>
              <a:rPr lang="en-AU" sz="2000" dirty="0"/>
              <a:t>These must be sought out actively because they can greatly affect software feasibility and cost as well as restrict design choices.</a:t>
            </a:r>
          </a:p>
          <a:p>
            <a:endParaRPr lang="en-US" dirty="0"/>
          </a:p>
        </p:txBody>
      </p:sp>
    </p:spTree>
    <p:extLst>
      <p:ext uri="{BB962C8B-B14F-4D97-AF65-F5344CB8AC3E}">
        <p14:creationId xmlns:p14="http://schemas.microsoft.com/office/powerpoint/2010/main" val="4103305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0EFF-2082-CE47-A1B7-F4E136A3E94E}"/>
              </a:ext>
            </a:extLst>
          </p:cNvPr>
          <p:cNvSpPr>
            <a:spLocks noGrp="1"/>
          </p:cNvSpPr>
          <p:nvPr>
            <p:ph type="title"/>
          </p:nvPr>
        </p:nvSpPr>
        <p:spPr>
          <a:xfrm>
            <a:off x="152400" y="304800"/>
            <a:ext cx="7520880" cy="648072"/>
          </a:xfrm>
        </p:spPr>
        <p:txBody>
          <a:bodyPr/>
          <a:lstStyle/>
          <a:p>
            <a:r>
              <a:rPr lang="en-US" dirty="0" err="1"/>
              <a:t>Src</a:t>
            </a:r>
            <a:r>
              <a:rPr lang="en-US" dirty="0"/>
              <a:t>: </a:t>
            </a:r>
            <a:r>
              <a:rPr lang="en-AU" dirty="0"/>
              <a:t>organizational environment</a:t>
            </a:r>
            <a:endParaRPr lang="en-US" dirty="0"/>
          </a:p>
        </p:txBody>
      </p:sp>
      <p:sp>
        <p:nvSpPr>
          <p:cNvPr id="3" name="Content Placeholder 2">
            <a:extLst>
              <a:ext uri="{FF2B5EF4-FFF2-40B4-BE49-F238E27FC236}">
                <a16:creationId xmlns:a16="http://schemas.microsoft.com/office/drawing/2014/main" id="{02E735B9-7D9C-9A43-AC79-4619FE509CDF}"/>
              </a:ext>
            </a:extLst>
          </p:cNvPr>
          <p:cNvSpPr>
            <a:spLocks noGrp="1"/>
          </p:cNvSpPr>
          <p:nvPr>
            <p:ph idx="1"/>
          </p:nvPr>
        </p:nvSpPr>
        <p:spPr/>
        <p:txBody>
          <a:bodyPr/>
          <a:lstStyle/>
          <a:p>
            <a:r>
              <a:rPr lang="en-AU" sz="2000" dirty="0"/>
              <a:t>Software is often required to support a business process, the selection of which may be conditioned by the structure, culture, and internal politics of the organization. </a:t>
            </a:r>
          </a:p>
          <a:p>
            <a:endParaRPr lang="en-AU" sz="2000" dirty="0"/>
          </a:p>
          <a:p>
            <a:r>
              <a:rPr lang="en-AU" sz="2000" dirty="0"/>
              <a:t>The software engineer needs to be sensitive to these since, in general, new software should not force unplanned change on the business process.</a:t>
            </a:r>
          </a:p>
          <a:p>
            <a:endParaRPr lang="en-AU" dirty="0"/>
          </a:p>
          <a:p>
            <a:endParaRPr lang="en-AU" dirty="0"/>
          </a:p>
          <a:p>
            <a:endParaRPr lang="en-US" dirty="0"/>
          </a:p>
        </p:txBody>
      </p:sp>
    </p:spTree>
    <p:extLst>
      <p:ext uri="{BB962C8B-B14F-4D97-AF65-F5344CB8AC3E}">
        <p14:creationId xmlns:p14="http://schemas.microsoft.com/office/powerpoint/2010/main" val="706404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C94A-183B-DF4D-A767-03F65664F795}"/>
              </a:ext>
            </a:extLst>
          </p:cNvPr>
          <p:cNvSpPr>
            <a:spLocks noGrp="1"/>
          </p:cNvSpPr>
          <p:nvPr>
            <p:ph type="title"/>
          </p:nvPr>
        </p:nvSpPr>
        <p:spPr/>
        <p:txBody>
          <a:bodyPr/>
          <a:lstStyle/>
          <a:p>
            <a:r>
              <a:rPr lang="en-US" dirty="0"/>
              <a:t>Approaches 	&amp; 	     Techniques</a:t>
            </a:r>
          </a:p>
        </p:txBody>
      </p:sp>
      <p:sp>
        <p:nvSpPr>
          <p:cNvPr id="3" name="Content Placeholder 2">
            <a:extLst>
              <a:ext uri="{FF2B5EF4-FFF2-40B4-BE49-F238E27FC236}">
                <a16:creationId xmlns:a16="http://schemas.microsoft.com/office/drawing/2014/main" id="{0B625CFD-F7BB-F340-B82C-C6E864996FB2}"/>
              </a:ext>
            </a:extLst>
          </p:cNvPr>
          <p:cNvSpPr>
            <a:spLocks noGrp="1"/>
          </p:cNvSpPr>
          <p:nvPr>
            <p:ph sz="half" idx="1"/>
          </p:nvPr>
        </p:nvSpPr>
        <p:spPr>
          <a:xfrm>
            <a:off x="4893245" y="1371600"/>
            <a:ext cx="4037013" cy="3571875"/>
          </a:xfrm>
        </p:spPr>
        <p:txBody>
          <a:bodyPr>
            <a:normAutofit/>
          </a:bodyPr>
          <a:lstStyle/>
          <a:p>
            <a:r>
              <a:rPr lang="en-AU" sz="2000" dirty="0"/>
              <a:t>Interviews</a:t>
            </a:r>
          </a:p>
          <a:p>
            <a:r>
              <a:rPr lang="en-AU" sz="2000" dirty="0"/>
              <a:t>Scenarios</a:t>
            </a:r>
          </a:p>
          <a:p>
            <a:r>
              <a:rPr lang="en-AU" sz="2000" dirty="0"/>
              <a:t>Prototypes</a:t>
            </a:r>
          </a:p>
          <a:p>
            <a:r>
              <a:rPr lang="en-AU" sz="2000" dirty="0"/>
              <a:t>Facilitated meetings</a:t>
            </a:r>
          </a:p>
          <a:p>
            <a:r>
              <a:rPr lang="en-AU" sz="2000" dirty="0"/>
              <a:t>Observation</a:t>
            </a:r>
          </a:p>
          <a:p>
            <a:r>
              <a:rPr lang="en-AU" sz="2000" dirty="0"/>
              <a:t>User stories</a:t>
            </a:r>
          </a:p>
          <a:p>
            <a:r>
              <a:rPr lang="en-AU" sz="2000" dirty="0"/>
              <a:t>And others (the above list is not exhaustive) </a:t>
            </a:r>
            <a:endParaRPr lang="en-US" sz="2000" dirty="0"/>
          </a:p>
        </p:txBody>
      </p:sp>
      <p:sp>
        <p:nvSpPr>
          <p:cNvPr id="4" name="Content Placeholder 3">
            <a:extLst>
              <a:ext uri="{FF2B5EF4-FFF2-40B4-BE49-F238E27FC236}">
                <a16:creationId xmlns:a16="http://schemas.microsoft.com/office/drawing/2014/main" id="{EC5ABF5D-D082-1E4F-92BF-FB06622C163A}"/>
              </a:ext>
            </a:extLst>
          </p:cNvPr>
          <p:cNvSpPr>
            <a:spLocks noGrp="1"/>
          </p:cNvSpPr>
          <p:nvPr>
            <p:ph sz="half" idx="2"/>
          </p:nvPr>
        </p:nvSpPr>
        <p:spPr>
          <a:xfrm>
            <a:off x="381000" y="1371600"/>
            <a:ext cx="4038600" cy="3571875"/>
          </a:xfrm>
        </p:spPr>
        <p:txBody>
          <a:bodyPr>
            <a:noAutofit/>
          </a:bodyPr>
          <a:lstStyle/>
          <a:p>
            <a:pPr>
              <a:spcBef>
                <a:spcPts val="1200"/>
              </a:spcBef>
            </a:pPr>
            <a:r>
              <a:rPr lang="en-AU" altLang="en-US" sz="2000" dirty="0"/>
              <a:t>Asking</a:t>
            </a:r>
          </a:p>
          <a:p>
            <a:pPr>
              <a:spcBef>
                <a:spcPts val="1200"/>
              </a:spcBef>
            </a:pPr>
            <a:r>
              <a:rPr lang="en-AU" altLang="en-US" sz="2000" dirty="0"/>
              <a:t>Observing and Inferring</a:t>
            </a:r>
          </a:p>
          <a:p>
            <a:pPr>
              <a:spcBef>
                <a:spcPts val="1200"/>
              </a:spcBef>
            </a:pPr>
            <a:r>
              <a:rPr lang="en-AU" altLang="en-US" sz="2000" dirty="0"/>
              <a:t>Discussing and Formulating</a:t>
            </a:r>
          </a:p>
          <a:p>
            <a:pPr>
              <a:spcBef>
                <a:spcPts val="1200"/>
              </a:spcBef>
            </a:pPr>
            <a:r>
              <a:rPr lang="en-AU" altLang="en-US" sz="2000" dirty="0"/>
              <a:t>Negotiating with respect to a standard set</a:t>
            </a:r>
          </a:p>
          <a:p>
            <a:pPr>
              <a:spcBef>
                <a:spcPts val="1200"/>
              </a:spcBef>
            </a:pPr>
            <a:r>
              <a:rPr lang="en-AU" altLang="en-US" sz="2000" dirty="0"/>
              <a:t>Studying and Identifying Problems</a:t>
            </a:r>
          </a:p>
          <a:p>
            <a:pPr>
              <a:spcBef>
                <a:spcPts val="1200"/>
              </a:spcBef>
            </a:pPr>
            <a:r>
              <a:rPr lang="en-AU" altLang="en-US" sz="2000" dirty="0"/>
              <a:t>Discovering through creative processes</a:t>
            </a:r>
          </a:p>
          <a:p>
            <a:pPr>
              <a:spcBef>
                <a:spcPts val="1200"/>
              </a:spcBef>
            </a:pPr>
            <a:r>
              <a:rPr lang="en-AU" altLang="en-US" sz="2000" dirty="0"/>
              <a:t>Postulating</a:t>
            </a:r>
          </a:p>
          <a:p>
            <a:endParaRPr lang="en-US" sz="2000" dirty="0"/>
          </a:p>
        </p:txBody>
      </p:sp>
    </p:spTree>
    <p:extLst>
      <p:ext uri="{BB962C8B-B14F-4D97-AF65-F5344CB8AC3E}">
        <p14:creationId xmlns:p14="http://schemas.microsoft.com/office/powerpoint/2010/main" val="45238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AU" altLang="en-US" b="1" dirty="0"/>
              <a:t>3. Methods</a:t>
            </a:r>
          </a:p>
        </p:txBody>
      </p:sp>
      <p:sp>
        <p:nvSpPr>
          <p:cNvPr id="2" name="Content Placeholder 1">
            <a:extLst>
              <a:ext uri="{FF2B5EF4-FFF2-40B4-BE49-F238E27FC236}">
                <a16:creationId xmlns:a16="http://schemas.microsoft.com/office/drawing/2014/main" id="{8E55B1A7-1C25-D44B-9B09-479E75C167D9}"/>
              </a:ext>
            </a:extLst>
          </p:cNvPr>
          <p:cNvSpPr>
            <a:spLocks noGrp="1"/>
          </p:cNvSpPr>
          <p:nvPr>
            <p:ph idx="1"/>
          </p:nvPr>
        </p:nvSpPr>
        <p:spPr/>
        <p:txBody>
          <a:bodyPr>
            <a:normAutofit/>
          </a:bodyPr>
          <a:lstStyle/>
          <a:p>
            <a:pPr marL="457200" indent="-457200">
              <a:buFont typeface="+mj-lt"/>
              <a:buAutoNum type="arabicPeriod"/>
            </a:pPr>
            <a:r>
              <a:rPr lang="en-AU" sz="2400" dirty="0"/>
              <a:t>Interviews</a:t>
            </a:r>
          </a:p>
          <a:p>
            <a:pPr marL="457200" indent="-457200">
              <a:buFont typeface="+mj-lt"/>
              <a:buAutoNum type="arabicPeriod"/>
            </a:pPr>
            <a:r>
              <a:rPr lang="en-AU" sz="2400" dirty="0"/>
              <a:t>Facilitated meetings</a:t>
            </a:r>
          </a:p>
          <a:p>
            <a:pPr marL="457200" indent="-457200">
              <a:buFont typeface="+mj-lt"/>
              <a:buAutoNum type="arabicPeriod"/>
            </a:pPr>
            <a:r>
              <a:rPr lang="en-AU" sz="2400" dirty="0"/>
              <a:t>Prototypes</a:t>
            </a:r>
          </a:p>
          <a:p>
            <a:pPr marL="457200" indent="-457200">
              <a:buFont typeface="+mj-lt"/>
              <a:buAutoNum type="arabicPeriod"/>
            </a:pPr>
            <a:r>
              <a:rPr lang="en-AU" sz="2400" dirty="0"/>
              <a:t>Observation</a:t>
            </a:r>
          </a:p>
          <a:p>
            <a:pPr marL="457200" indent="-457200">
              <a:buFont typeface="+mj-lt"/>
              <a:buAutoNum type="arabicPeriod"/>
            </a:pPr>
            <a:endParaRPr lang="en-AU" sz="2400" dirty="0"/>
          </a:p>
          <a:p>
            <a:r>
              <a:rPr lang="en-AU" sz="2400" i="1" dirty="0"/>
              <a:t>Scenarios</a:t>
            </a:r>
          </a:p>
          <a:p>
            <a:r>
              <a:rPr lang="en-AU" sz="2400" i="1" dirty="0"/>
              <a:t>User stories</a:t>
            </a:r>
          </a:p>
        </p:txBody>
      </p:sp>
    </p:spTree>
    <p:extLst>
      <p:ext uri="{BB962C8B-B14F-4D97-AF65-F5344CB8AC3E}">
        <p14:creationId xmlns:p14="http://schemas.microsoft.com/office/powerpoint/2010/main" val="144769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AU" altLang="en-US" b="1" dirty="0"/>
              <a:t>Lecture Overview</a:t>
            </a:r>
          </a:p>
        </p:txBody>
      </p:sp>
      <p:sp>
        <p:nvSpPr>
          <p:cNvPr id="7171" name="Rectangle 1027"/>
          <p:cNvSpPr>
            <a:spLocks noGrp="1" noChangeArrowheads="1"/>
          </p:cNvSpPr>
          <p:nvPr>
            <p:ph idx="1"/>
          </p:nvPr>
        </p:nvSpPr>
        <p:spPr/>
        <p:txBody>
          <a:bodyPr>
            <a:normAutofit/>
          </a:bodyPr>
          <a:lstStyle/>
          <a:p>
            <a:pPr indent="-360000">
              <a:spcBef>
                <a:spcPts val="1200"/>
              </a:spcBef>
            </a:pPr>
            <a:r>
              <a:rPr lang="en-AU" altLang="en-US" dirty="0"/>
              <a:t>What is Requirements Elicitation</a:t>
            </a:r>
          </a:p>
          <a:p>
            <a:pPr indent="-360000">
              <a:spcBef>
                <a:spcPts val="1200"/>
              </a:spcBef>
            </a:pPr>
            <a:r>
              <a:rPr lang="en-AU" altLang="en-US" dirty="0"/>
              <a:t>Requirements Sources</a:t>
            </a:r>
          </a:p>
          <a:p>
            <a:pPr indent="-360000">
              <a:spcBef>
                <a:spcPts val="1200"/>
              </a:spcBef>
            </a:pPr>
            <a:r>
              <a:rPr lang="en-AU" altLang="en-US" dirty="0"/>
              <a:t>Elicitation Techniques</a:t>
            </a:r>
          </a:p>
          <a:p>
            <a:pPr indent="-360000">
              <a:spcBef>
                <a:spcPts val="1200"/>
              </a:spcBef>
            </a:pPr>
            <a:endParaRPr lang="en-AU" altLang="en-US" dirty="0"/>
          </a:p>
          <a:p>
            <a:pPr indent="-360000">
              <a:spcBef>
                <a:spcPts val="1200"/>
              </a:spcBef>
            </a:pPr>
            <a:endParaRPr lang="en-AU" altLang="en-US" dirty="0"/>
          </a:p>
          <a:p>
            <a:pPr indent="-360000">
              <a:spcBef>
                <a:spcPts val="1200"/>
              </a:spcBef>
            </a:pPr>
            <a:r>
              <a:rPr lang="en-AU" altLang="en-US" dirty="0"/>
              <a:t>Reference:  SWEBOK 3.0 Chapter 1 Section 3</a:t>
            </a:r>
          </a:p>
          <a:p>
            <a:pPr marL="0" indent="0">
              <a:spcBef>
                <a:spcPts val="1200"/>
              </a:spcBef>
              <a:buNone/>
            </a:pPr>
            <a:endParaRPr lang="en-AU"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CBBF-47CB-7D42-900A-C4C7821F970A}"/>
              </a:ext>
            </a:extLst>
          </p:cNvPr>
          <p:cNvSpPr>
            <a:spLocks noGrp="1"/>
          </p:cNvSpPr>
          <p:nvPr>
            <p:ph type="title"/>
          </p:nvPr>
        </p:nvSpPr>
        <p:spPr/>
        <p:txBody>
          <a:bodyPr/>
          <a:lstStyle/>
          <a:p>
            <a:r>
              <a:rPr lang="en-US" dirty="0"/>
              <a:t>1. Interviews</a:t>
            </a:r>
          </a:p>
        </p:txBody>
      </p:sp>
      <p:sp>
        <p:nvSpPr>
          <p:cNvPr id="3" name="Content Placeholder 2">
            <a:extLst>
              <a:ext uri="{FF2B5EF4-FFF2-40B4-BE49-F238E27FC236}">
                <a16:creationId xmlns:a16="http://schemas.microsoft.com/office/drawing/2014/main" id="{18B13E82-81A5-8147-B352-C1F608C52344}"/>
              </a:ext>
            </a:extLst>
          </p:cNvPr>
          <p:cNvSpPr>
            <a:spLocks noGrp="1"/>
          </p:cNvSpPr>
          <p:nvPr>
            <p:ph idx="1"/>
          </p:nvPr>
        </p:nvSpPr>
        <p:spPr/>
        <p:txBody>
          <a:bodyPr/>
          <a:lstStyle/>
          <a:p>
            <a:r>
              <a:rPr lang="en-AU" sz="2400" dirty="0"/>
              <a:t>Interviewing stakeholders is a “traditional” means of eliciting requirements.</a:t>
            </a:r>
          </a:p>
          <a:p>
            <a:endParaRPr lang="en-AU" sz="2400" dirty="0"/>
          </a:p>
          <a:p>
            <a:r>
              <a:rPr lang="en-AU" sz="2400" dirty="0"/>
              <a:t>Important to understand the advantages and limitations of interviews and how they should be conducted.</a:t>
            </a:r>
          </a:p>
          <a:p>
            <a:endParaRPr lang="en-US" dirty="0"/>
          </a:p>
        </p:txBody>
      </p:sp>
    </p:spTree>
    <p:extLst>
      <p:ext uri="{BB962C8B-B14F-4D97-AF65-F5344CB8AC3E}">
        <p14:creationId xmlns:p14="http://schemas.microsoft.com/office/powerpoint/2010/main" val="806051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685800"/>
          </a:xfrm>
        </p:spPr>
        <p:txBody>
          <a:bodyPr/>
          <a:lstStyle/>
          <a:p>
            <a:pPr eaLnBrk="1" hangingPunct="1"/>
            <a:r>
              <a:rPr lang="en-AU" altLang="en-US" b="1" dirty="0"/>
              <a:t>Interviews</a:t>
            </a:r>
          </a:p>
        </p:txBody>
      </p:sp>
      <p:sp>
        <p:nvSpPr>
          <p:cNvPr id="44035" name="Rectangle 3"/>
          <p:cNvSpPr>
            <a:spLocks noGrp="1" noChangeArrowheads="1"/>
          </p:cNvSpPr>
          <p:nvPr>
            <p:ph idx="1"/>
          </p:nvPr>
        </p:nvSpPr>
        <p:spPr>
          <a:xfrm>
            <a:off x="571500" y="1279087"/>
            <a:ext cx="8001000" cy="4953000"/>
          </a:xfrm>
        </p:spPr>
        <p:txBody>
          <a:bodyPr>
            <a:normAutofit fontScale="77500" lnSpcReduction="20000"/>
          </a:bodyPr>
          <a:lstStyle/>
          <a:p>
            <a:pPr eaLnBrk="1" hangingPunct="1">
              <a:lnSpc>
                <a:spcPct val="130000"/>
              </a:lnSpc>
              <a:spcBef>
                <a:spcPts val="1200"/>
              </a:spcBef>
            </a:pPr>
            <a:r>
              <a:rPr lang="en-AU" altLang="en-US" sz="2800" dirty="0"/>
              <a:t>An </a:t>
            </a:r>
            <a:r>
              <a:rPr lang="en-AU" altLang="en-US" sz="2800" b="1" dirty="0"/>
              <a:t>interview</a:t>
            </a:r>
            <a:r>
              <a:rPr lang="en-AU" altLang="en-US" sz="2800" dirty="0"/>
              <a:t> is a systematic attempt to collect information from a person.</a:t>
            </a:r>
          </a:p>
          <a:p>
            <a:pPr eaLnBrk="1" hangingPunct="1">
              <a:lnSpc>
                <a:spcPct val="130000"/>
              </a:lnSpc>
              <a:spcBef>
                <a:spcPts val="1200"/>
              </a:spcBef>
            </a:pPr>
            <a:r>
              <a:rPr lang="en-AU" altLang="en-US" sz="2800" dirty="0"/>
              <a:t>Interviewing success depends on ability to identify:</a:t>
            </a:r>
          </a:p>
          <a:p>
            <a:pPr lvl="1" eaLnBrk="1" hangingPunct="1">
              <a:lnSpc>
                <a:spcPct val="130000"/>
              </a:lnSpc>
              <a:spcBef>
                <a:spcPts val="1200"/>
              </a:spcBef>
            </a:pPr>
            <a:r>
              <a:rPr lang="en-AU" altLang="en-US" sz="2400" dirty="0"/>
              <a:t>work flows, </a:t>
            </a:r>
          </a:p>
          <a:p>
            <a:pPr lvl="1" eaLnBrk="1" hangingPunct="1">
              <a:lnSpc>
                <a:spcPct val="130000"/>
              </a:lnSpc>
              <a:spcBef>
                <a:spcPts val="1200"/>
              </a:spcBef>
            </a:pPr>
            <a:r>
              <a:rPr lang="en-AU" altLang="en-US" sz="2400" dirty="0"/>
              <a:t>factors that influence the operations of systems, and </a:t>
            </a:r>
          </a:p>
          <a:p>
            <a:pPr lvl="1" eaLnBrk="1" hangingPunct="1">
              <a:lnSpc>
                <a:spcPct val="130000"/>
              </a:lnSpc>
              <a:spcBef>
                <a:spcPts val="1200"/>
              </a:spcBef>
            </a:pPr>
            <a:r>
              <a:rPr lang="en-AU" altLang="en-US" sz="2400" dirty="0"/>
              <a:t>the elements (documents, procedures, policies, etc.) that make up systems. </a:t>
            </a:r>
          </a:p>
          <a:p>
            <a:pPr eaLnBrk="1" hangingPunct="1">
              <a:lnSpc>
                <a:spcPct val="130000"/>
              </a:lnSpc>
              <a:spcBef>
                <a:spcPts val="1200"/>
              </a:spcBef>
            </a:pPr>
            <a:r>
              <a:rPr lang="en-AU" altLang="en-US" sz="2800" dirty="0"/>
              <a:t>Poorly performed interviews may:</a:t>
            </a:r>
          </a:p>
          <a:p>
            <a:pPr lvl="1" eaLnBrk="1" hangingPunct="1">
              <a:lnSpc>
                <a:spcPct val="130000"/>
              </a:lnSpc>
              <a:spcBef>
                <a:spcPts val="1200"/>
              </a:spcBef>
            </a:pPr>
            <a:r>
              <a:rPr lang="en-AU" altLang="en-US" sz="2400" dirty="0"/>
              <a:t>lead to systems which do not meet the needs of the organization </a:t>
            </a:r>
          </a:p>
          <a:p>
            <a:pPr lvl="1" eaLnBrk="1" hangingPunct="1">
              <a:lnSpc>
                <a:spcPct val="130000"/>
              </a:lnSpc>
              <a:spcBef>
                <a:spcPts val="1200"/>
              </a:spcBef>
            </a:pPr>
            <a:r>
              <a:rPr lang="en-AU" altLang="en-US" sz="2400" dirty="0"/>
              <a:t>affect the attitudes of the users and have a negative effect on the entire project effort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AU" altLang="en-US" sz="2800" dirty="0"/>
              <a:t>5 Steps of the Interview Process</a:t>
            </a:r>
          </a:p>
        </p:txBody>
      </p:sp>
      <p:sp>
        <p:nvSpPr>
          <p:cNvPr id="46083" name="Rectangle 3"/>
          <p:cNvSpPr>
            <a:spLocks noGrp="1" noChangeArrowheads="1"/>
          </p:cNvSpPr>
          <p:nvPr>
            <p:ph idx="1"/>
          </p:nvPr>
        </p:nvSpPr>
        <p:spPr/>
        <p:txBody>
          <a:bodyPr/>
          <a:lstStyle/>
          <a:p>
            <a:pPr marL="609600" indent="-609600" eaLnBrk="1" hangingPunct="1">
              <a:spcBef>
                <a:spcPts val="1200"/>
              </a:spcBef>
              <a:buClr>
                <a:schemeClr val="tx1"/>
              </a:buClr>
              <a:buFontTx/>
              <a:buAutoNum type="arabicPeriod"/>
            </a:pPr>
            <a:r>
              <a:rPr lang="en-AU" altLang="en-US" dirty="0"/>
              <a:t>Preparing for the interview </a:t>
            </a:r>
          </a:p>
          <a:p>
            <a:pPr marL="609600" indent="-609600" eaLnBrk="1" hangingPunct="1">
              <a:spcBef>
                <a:spcPts val="1200"/>
              </a:spcBef>
              <a:buClr>
                <a:schemeClr val="tx1"/>
              </a:buClr>
              <a:buFontTx/>
              <a:buAutoNum type="arabicPeriod"/>
            </a:pPr>
            <a:r>
              <a:rPr lang="en-AU" altLang="en-US" dirty="0"/>
              <a:t>Planning and scheduling the interview </a:t>
            </a:r>
          </a:p>
          <a:p>
            <a:pPr marL="609600" indent="-609600" eaLnBrk="1" hangingPunct="1">
              <a:spcBef>
                <a:spcPts val="1200"/>
              </a:spcBef>
              <a:buClr>
                <a:schemeClr val="tx1"/>
              </a:buClr>
              <a:buFontTx/>
              <a:buAutoNum type="arabicPeriod"/>
            </a:pPr>
            <a:r>
              <a:rPr lang="en-AU" altLang="en-US" dirty="0"/>
              <a:t>Opening and closing the interview </a:t>
            </a:r>
          </a:p>
          <a:p>
            <a:pPr marL="609600" indent="-609600" eaLnBrk="1" hangingPunct="1">
              <a:spcBef>
                <a:spcPts val="1200"/>
              </a:spcBef>
              <a:buClr>
                <a:schemeClr val="tx1"/>
              </a:buClr>
              <a:buFontTx/>
              <a:buAutoNum type="arabicPeriod"/>
            </a:pPr>
            <a:r>
              <a:rPr lang="en-AU" altLang="en-US" dirty="0"/>
              <a:t>Conducting the interview </a:t>
            </a:r>
          </a:p>
          <a:p>
            <a:pPr marL="609600" indent="-609600" eaLnBrk="1" hangingPunct="1">
              <a:spcBef>
                <a:spcPts val="1200"/>
              </a:spcBef>
              <a:buClr>
                <a:schemeClr val="tx1"/>
              </a:buClr>
              <a:buFontTx/>
              <a:buAutoNum type="arabicPeriod"/>
            </a:pPr>
            <a:r>
              <a:rPr lang="en-AU" altLang="en-US" dirty="0"/>
              <a:t>Following up for clarification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Problem: Resistance may be found</a:t>
            </a:r>
          </a:p>
        </p:txBody>
      </p:sp>
      <p:pic>
        <p:nvPicPr>
          <p:cNvPr id="1026" name="Picture 2" descr="Image result for dilbert requir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66" y="2438400"/>
            <a:ext cx="8056522"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279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Problem: Conflicting requirements</a:t>
            </a:r>
          </a:p>
        </p:txBody>
      </p:sp>
      <p:pic>
        <p:nvPicPr>
          <p:cNvPr id="6" name="Picture 5"/>
          <p:cNvPicPr>
            <a:picLocks noChangeAspect="1"/>
          </p:cNvPicPr>
          <p:nvPr/>
        </p:nvPicPr>
        <p:blipFill rotWithShape="1">
          <a:blip r:embed="rId2"/>
          <a:srcRect l="5833" t="15517" r="32500" b="48620"/>
          <a:stretch/>
        </p:blipFill>
        <p:spPr>
          <a:xfrm>
            <a:off x="304800" y="2595508"/>
            <a:ext cx="8241323" cy="2895600"/>
          </a:xfrm>
          <a:prstGeom prst="rect">
            <a:avLst/>
          </a:prstGeom>
        </p:spPr>
      </p:pic>
    </p:spTree>
    <p:extLst>
      <p:ext uri="{BB962C8B-B14F-4D97-AF65-F5344CB8AC3E}">
        <p14:creationId xmlns:p14="http://schemas.microsoft.com/office/powerpoint/2010/main" val="3077715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20443-0780-8846-A5A7-2AFF0FB3F05C}"/>
              </a:ext>
            </a:extLst>
          </p:cNvPr>
          <p:cNvSpPr>
            <a:spLocks noGrp="1"/>
          </p:cNvSpPr>
          <p:nvPr>
            <p:ph type="title"/>
          </p:nvPr>
        </p:nvSpPr>
        <p:spPr/>
        <p:txBody>
          <a:bodyPr/>
          <a:lstStyle/>
          <a:p>
            <a:r>
              <a:rPr lang="en-AU" dirty="0"/>
              <a:t>2. Facilitated meetings</a:t>
            </a:r>
            <a:endParaRPr lang="en-US" dirty="0"/>
          </a:p>
        </p:txBody>
      </p:sp>
      <p:sp>
        <p:nvSpPr>
          <p:cNvPr id="3" name="Content Placeholder 2">
            <a:extLst>
              <a:ext uri="{FF2B5EF4-FFF2-40B4-BE49-F238E27FC236}">
                <a16:creationId xmlns:a16="http://schemas.microsoft.com/office/drawing/2014/main" id="{DC88F7F1-2620-1744-A6F0-3D6B79114851}"/>
              </a:ext>
            </a:extLst>
          </p:cNvPr>
          <p:cNvSpPr>
            <a:spLocks noGrp="1"/>
          </p:cNvSpPr>
          <p:nvPr>
            <p:ph idx="1"/>
          </p:nvPr>
        </p:nvSpPr>
        <p:spPr>
          <a:xfrm>
            <a:off x="533400" y="1295400"/>
            <a:ext cx="8229600" cy="5334000"/>
          </a:xfrm>
        </p:spPr>
        <p:txBody>
          <a:bodyPr>
            <a:normAutofit fontScale="55000" lnSpcReduction="20000"/>
          </a:bodyPr>
          <a:lstStyle/>
          <a:p>
            <a:r>
              <a:rPr lang="en-AU" sz="3600" dirty="0"/>
              <a:t>Purpose: try to achieve a summative effect, whereby a group of people can bring more insight into their software requirements than by working individually. </a:t>
            </a:r>
          </a:p>
          <a:p>
            <a:endParaRPr lang="en-AU" sz="3600" dirty="0"/>
          </a:p>
          <a:p>
            <a:r>
              <a:rPr lang="en-AU" sz="3600" dirty="0"/>
              <a:t>Advantage: Brainstorm and refine ideas that may be difficult to bring to the surface using interviews.</a:t>
            </a:r>
          </a:p>
          <a:p>
            <a:endParaRPr lang="en-AU" sz="3600" dirty="0"/>
          </a:p>
          <a:p>
            <a:r>
              <a:rPr lang="en-AU" sz="3600" dirty="0"/>
              <a:t>Advantage: conflicting requirements surface early on in a way that lets the stakeholders recognize where these occur. </a:t>
            </a:r>
          </a:p>
          <a:p>
            <a:endParaRPr lang="en-AU" sz="3600" dirty="0"/>
          </a:p>
          <a:p>
            <a:r>
              <a:rPr lang="en-AU" sz="3600" dirty="0"/>
              <a:t>Advantages: may result in a richer and more consistent set of requirements than might otherwise be achievable. </a:t>
            </a:r>
          </a:p>
          <a:p>
            <a:endParaRPr lang="en-AU" sz="3600" dirty="0"/>
          </a:p>
          <a:p>
            <a:r>
              <a:rPr lang="en-AU" sz="3600" dirty="0"/>
              <a:t>Disadvantage: meetings need to be handled carefully (hence the need for a facilitator) to avoid poor group dynamics</a:t>
            </a:r>
          </a:p>
          <a:p>
            <a:endParaRPr lang="en-AU" sz="3600" dirty="0"/>
          </a:p>
          <a:p>
            <a:r>
              <a:rPr lang="en-AU" sz="3600" dirty="0"/>
              <a:t>Disadvantage: Meetings are time consuming (hence the need for a facilitator)</a:t>
            </a:r>
          </a:p>
        </p:txBody>
      </p:sp>
    </p:spTree>
    <p:extLst>
      <p:ext uri="{BB962C8B-B14F-4D97-AF65-F5344CB8AC3E}">
        <p14:creationId xmlns:p14="http://schemas.microsoft.com/office/powerpoint/2010/main" val="2699914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AU" altLang="en-US" b="1" dirty="0"/>
              <a:t>Brainstorming</a:t>
            </a:r>
          </a:p>
        </p:txBody>
      </p:sp>
      <p:sp>
        <p:nvSpPr>
          <p:cNvPr id="68611" name="Rectangle 3"/>
          <p:cNvSpPr>
            <a:spLocks noGrp="1" noChangeArrowheads="1"/>
          </p:cNvSpPr>
          <p:nvPr>
            <p:ph idx="1"/>
          </p:nvPr>
        </p:nvSpPr>
        <p:spPr/>
        <p:txBody>
          <a:bodyPr/>
          <a:lstStyle/>
          <a:p>
            <a:pPr eaLnBrk="1" hangingPunct="1">
              <a:spcBef>
                <a:spcPts val="1200"/>
              </a:spcBef>
            </a:pPr>
            <a:r>
              <a:rPr lang="en-AU" altLang="en-US" dirty="0"/>
              <a:t>A simple group technique for generating ideas</a:t>
            </a:r>
          </a:p>
          <a:p>
            <a:pPr eaLnBrk="1" hangingPunct="1">
              <a:spcBef>
                <a:spcPts val="1200"/>
              </a:spcBef>
            </a:pPr>
            <a:r>
              <a:rPr lang="en-AU" altLang="en-US" dirty="0"/>
              <a:t>Allows people to suggest and explore ideas in an atmosphere free of criticism or judgement</a:t>
            </a:r>
          </a:p>
          <a:p>
            <a:pPr eaLnBrk="1" hangingPunct="1">
              <a:spcBef>
                <a:spcPts val="1200"/>
              </a:spcBef>
            </a:pPr>
            <a:r>
              <a:rPr lang="en-AU" altLang="en-US" dirty="0"/>
              <a:t>Works best with 4 to 10 people – 1 person to get the session started, but not constrain 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AU" altLang="en-US" b="1" dirty="0"/>
              <a:t>Brainstorming</a:t>
            </a:r>
          </a:p>
        </p:txBody>
      </p:sp>
      <p:sp>
        <p:nvSpPr>
          <p:cNvPr id="70659" name="Rectangle 3"/>
          <p:cNvSpPr>
            <a:spLocks noGrp="1" noChangeArrowheads="1"/>
          </p:cNvSpPr>
          <p:nvPr>
            <p:ph idx="1"/>
          </p:nvPr>
        </p:nvSpPr>
        <p:spPr>
          <a:xfrm>
            <a:off x="423333" y="1600199"/>
            <a:ext cx="8229600" cy="2743201"/>
          </a:xfrm>
        </p:spPr>
        <p:txBody>
          <a:bodyPr>
            <a:normAutofit fontScale="85000" lnSpcReduction="20000"/>
          </a:bodyPr>
          <a:lstStyle/>
          <a:p>
            <a:pPr eaLnBrk="1" hangingPunct="1">
              <a:lnSpc>
                <a:spcPct val="120000"/>
              </a:lnSpc>
              <a:spcBef>
                <a:spcPts val="1200"/>
              </a:spcBef>
            </a:pPr>
            <a:r>
              <a:rPr lang="en-AU" altLang="en-US" sz="2800" i="1" dirty="0"/>
              <a:t>Generation Phase:</a:t>
            </a:r>
            <a:r>
              <a:rPr lang="en-AU" altLang="en-US" sz="2800" dirty="0"/>
              <a:t> participants encouraged to offer as many ideas as possible without discussion of the merits of ideas</a:t>
            </a:r>
          </a:p>
          <a:p>
            <a:pPr eaLnBrk="1" hangingPunct="1">
              <a:lnSpc>
                <a:spcPct val="120000"/>
              </a:lnSpc>
              <a:spcBef>
                <a:spcPts val="1200"/>
              </a:spcBef>
            </a:pPr>
            <a:endParaRPr lang="en-AU" altLang="en-US" sz="2800" dirty="0"/>
          </a:p>
          <a:p>
            <a:pPr eaLnBrk="1" hangingPunct="1">
              <a:lnSpc>
                <a:spcPct val="120000"/>
              </a:lnSpc>
              <a:spcBef>
                <a:spcPts val="1200"/>
              </a:spcBef>
            </a:pPr>
            <a:r>
              <a:rPr lang="en-AU" altLang="en-US" sz="2800" i="1" dirty="0"/>
              <a:t>Consolidation Phase:</a:t>
            </a:r>
            <a:r>
              <a:rPr lang="en-AU" altLang="en-US" sz="2800" dirty="0"/>
              <a:t> ideas are discussed, revised and organised</a:t>
            </a:r>
          </a:p>
          <a:p>
            <a:pPr eaLnBrk="1" hangingPunct="1">
              <a:lnSpc>
                <a:spcPct val="120000"/>
              </a:lnSpc>
              <a:spcBef>
                <a:spcPts val="1200"/>
              </a:spcBef>
            </a:pPr>
            <a:endParaRPr lang="en-AU"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t>Brainstorming (cont.)</a:t>
            </a:r>
          </a:p>
        </p:txBody>
      </p:sp>
      <p:pic>
        <p:nvPicPr>
          <p:cNvPr id="6" name="Picture 2" descr="Image result for dilbert brainstorm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84324"/>
            <a:ext cx="8839200" cy="3968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619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FBE4-8C88-4541-9B49-1FA5DED34295}"/>
              </a:ext>
            </a:extLst>
          </p:cNvPr>
          <p:cNvSpPr>
            <a:spLocks noGrp="1"/>
          </p:cNvSpPr>
          <p:nvPr>
            <p:ph type="title"/>
          </p:nvPr>
        </p:nvSpPr>
        <p:spPr/>
        <p:txBody>
          <a:bodyPr/>
          <a:lstStyle/>
          <a:p>
            <a:r>
              <a:rPr lang="en-AU" dirty="0"/>
              <a:t>3. Prototypes</a:t>
            </a:r>
            <a:endParaRPr lang="en-US" dirty="0"/>
          </a:p>
        </p:txBody>
      </p:sp>
      <p:sp>
        <p:nvSpPr>
          <p:cNvPr id="3" name="Content Placeholder 2">
            <a:extLst>
              <a:ext uri="{FF2B5EF4-FFF2-40B4-BE49-F238E27FC236}">
                <a16:creationId xmlns:a16="http://schemas.microsoft.com/office/drawing/2014/main" id="{F2EB9B8B-C581-DE4B-9D29-0F8F5565F4F7}"/>
              </a:ext>
            </a:extLst>
          </p:cNvPr>
          <p:cNvSpPr>
            <a:spLocks noGrp="1"/>
          </p:cNvSpPr>
          <p:nvPr>
            <p:ph idx="1"/>
          </p:nvPr>
        </p:nvSpPr>
        <p:spPr/>
        <p:txBody>
          <a:bodyPr>
            <a:normAutofit/>
          </a:bodyPr>
          <a:lstStyle/>
          <a:p>
            <a:r>
              <a:rPr lang="en-AU" sz="2000" dirty="0"/>
              <a:t>Valuable tool for clarifying ambiguous requirements. </a:t>
            </a:r>
          </a:p>
          <a:p>
            <a:r>
              <a:rPr lang="en-AU" sz="2000" dirty="0"/>
              <a:t>Act in a similar way to scenarios by providing users with a context within which they can better understand what information they need to provide. </a:t>
            </a:r>
          </a:p>
          <a:p>
            <a:r>
              <a:rPr lang="en-AU" sz="2000" dirty="0"/>
              <a:t>Wide range of prototyping techniques—from paper </a:t>
            </a:r>
            <a:r>
              <a:rPr lang="en-AU" sz="2000" dirty="0" err="1"/>
              <a:t>mockups</a:t>
            </a:r>
            <a:r>
              <a:rPr lang="en-AU" sz="2000" dirty="0"/>
              <a:t> of screen designs to beta-test versions of software products</a:t>
            </a:r>
          </a:p>
          <a:p>
            <a:r>
              <a:rPr lang="en-AU" sz="2000" dirty="0" err="1"/>
              <a:t>Protypes</a:t>
            </a:r>
            <a:r>
              <a:rPr lang="en-AU" sz="2000" dirty="0"/>
              <a:t> can also be used requirements validation (see later)</a:t>
            </a:r>
          </a:p>
          <a:p>
            <a:r>
              <a:rPr lang="en-AU" sz="2000" dirty="0"/>
              <a:t>Low fidelity prototypes are often preferred to avoid the stakeholder “anchoring” on minor, incidental characteristics that could limit design flexibility</a:t>
            </a:r>
          </a:p>
          <a:p>
            <a:r>
              <a:rPr lang="en-AU" sz="2000" dirty="0"/>
              <a:t>Disadvantage: Choose implementation too early</a:t>
            </a:r>
          </a:p>
          <a:p>
            <a:r>
              <a:rPr lang="en-AU" sz="2000" dirty="0"/>
              <a:t>Risk: Rough prototype becomes the product</a:t>
            </a:r>
          </a:p>
          <a:p>
            <a:endParaRPr lang="en-US" dirty="0"/>
          </a:p>
        </p:txBody>
      </p:sp>
    </p:spTree>
    <p:extLst>
      <p:ext uri="{BB962C8B-B14F-4D97-AF65-F5344CB8AC3E}">
        <p14:creationId xmlns:p14="http://schemas.microsoft.com/office/powerpoint/2010/main" val="155926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C94A-183B-DF4D-A767-03F65664F795}"/>
              </a:ext>
            </a:extLst>
          </p:cNvPr>
          <p:cNvSpPr>
            <a:spLocks noGrp="1"/>
          </p:cNvSpPr>
          <p:nvPr>
            <p:ph type="title"/>
          </p:nvPr>
        </p:nvSpPr>
        <p:spPr/>
        <p:txBody>
          <a:bodyPr/>
          <a:lstStyle/>
          <a:p>
            <a:r>
              <a:rPr lang="en-US" dirty="0"/>
              <a:t>1. What is </a:t>
            </a:r>
            <a:r>
              <a:rPr lang="en-US" dirty="0" err="1"/>
              <a:t>Reqs</a:t>
            </a:r>
            <a:r>
              <a:rPr lang="en-US" dirty="0"/>
              <a:t> Elicitation?</a:t>
            </a:r>
          </a:p>
        </p:txBody>
      </p:sp>
      <p:sp>
        <p:nvSpPr>
          <p:cNvPr id="3" name="Content Placeholder 2">
            <a:extLst>
              <a:ext uri="{FF2B5EF4-FFF2-40B4-BE49-F238E27FC236}">
                <a16:creationId xmlns:a16="http://schemas.microsoft.com/office/drawing/2014/main" id="{0B625CFD-F7BB-F340-B82C-C6E864996FB2}"/>
              </a:ext>
            </a:extLst>
          </p:cNvPr>
          <p:cNvSpPr>
            <a:spLocks noGrp="1"/>
          </p:cNvSpPr>
          <p:nvPr>
            <p:ph idx="1"/>
          </p:nvPr>
        </p:nvSpPr>
        <p:spPr/>
        <p:txBody>
          <a:bodyPr>
            <a:normAutofit/>
          </a:bodyPr>
          <a:lstStyle/>
          <a:p>
            <a:r>
              <a:rPr lang="en-US" sz="2400" dirty="0"/>
              <a:t>Process</a:t>
            </a:r>
          </a:p>
          <a:p>
            <a:r>
              <a:rPr lang="en-US" sz="2400" dirty="0"/>
              <a:t>Essence</a:t>
            </a:r>
          </a:p>
          <a:p>
            <a:r>
              <a:rPr lang="en-US" sz="2400" dirty="0"/>
              <a:t>Communication</a:t>
            </a:r>
          </a:p>
          <a:p>
            <a:r>
              <a:rPr lang="en-US" sz="2400" dirty="0"/>
              <a:t>Scope</a:t>
            </a:r>
          </a:p>
          <a:p>
            <a:endParaRPr lang="en-US" dirty="0"/>
          </a:p>
        </p:txBody>
      </p:sp>
    </p:spTree>
    <p:extLst>
      <p:ext uri="{BB962C8B-B14F-4D97-AF65-F5344CB8AC3E}">
        <p14:creationId xmlns:p14="http://schemas.microsoft.com/office/powerpoint/2010/main" val="364445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E296-688F-F841-A78A-DC522D49CB66}"/>
              </a:ext>
            </a:extLst>
          </p:cNvPr>
          <p:cNvSpPr>
            <a:spLocks noGrp="1"/>
          </p:cNvSpPr>
          <p:nvPr>
            <p:ph type="title"/>
          </p:nvPr>
        </p:nvSpPr>
        <p:spPr/>
        <p:txBody>
          <a:bodyPr/>
          <a:lstStyle/>
          <a:p>
            <a:r>
              <a:rPr lang="en-AU" dirty="0"/>
              <a:t>Scenarios and Use Cases</a:t>
            </a:r>
            <a:endParaRPr lang="en-US" dirty="0"/>
          </a:p>
        </p:txBody>
      </p:sp>
      <p:sp>
        <p:nvSpPr>
          <p:cNvPr id="3" name="Content Placeholder 2">
            <a:extLst>
              <a:ext uri="{FF2B5EF4-FFF2-40B4-BE49-F238E27FC236}">
                <a16:creationId xmlns:a16="http://schemas.microsoft.com/office/drawing/2014/main" id="{50587ADD-5C29-7847-8310-C9BAE32CC5C1}"/>
              </a:ext>
            </a:extLst>
          </p:cNvPr>
          <p:cNvSpPr>
            <a:spLocks noGrp="1"/>
          </p:cNvSpPr>
          <p:nvPr>
            <p:ph idx="1"/>
          </p:nvPr>
        </p:nvSpPr>
        <p:spPr/>
        <p:txBody>
          <a:bodyPr/>
          <a:lstStyle/>
          <a:p>
            <a:pPr marL="0" indent="0">
              <a:buNone/>
            </a:pPr>
            <a:r>
              <a:rPr lang="en-AU" sz="2000" dirty="0"/>
              <a:t>Scenarios and use cases are commonly used in planned methodologies, especially in the object-oriented UML setting</a:t>
            </a:r>
          </a:p>
          <a:p>
            <a:pPr marL="0" indent="0">
              <a:buNone/>
            </a:pPr>
            <a:endParaRPr lang="en-AU" sz="2000" dirty="0"/>
          </a:p>
          <a:p>
            <a:pPr marL="0" indent="0">
              <a:buNone/>
            </a:pPr>
            <a:r>
              <a:rPr lang="en-AU" sz="2000" dirty="0"/>
              <a:t>Scenarios provide a valuable means for providing context to the elicitation of user requirements. </a:t>
            </a:r>
          </a:p>
          <a:p>
            <a:pPr marL="0" indent="0">
              <a:buNone/>
            </a:pPr>
            <a:r>
              <a:rPr lang="en-AU" sz="2000" dirty="0"/>
              <a:t>They allow the software engineer to provide a framework for questions about user tasks by permitting “what if” and “how is this done” questions to be asked. </a:t>
            </a:r>
          </a:p>
          <a:p>
            <a:pPr marL="0" indent="0">
              <a:buNone/>
            </a:pPr>
            <a:r>
              <a:rPr lang="en-AU" sz="2000" dirty="0"/>
              <a:t>The most common type of scenario is the use case description. </a:t>
            </a:r>
          </a:p>
          <a:p>
            <a:pPr marL="0" indent="0">
              <a:buNone/>
            </a:pPr>
            <a:endParaRPr lang="en-AU" sz="2000" dirty="0"/>
          </a:p>
          <a:p>
            <a:pPr marL="0" indent="0">
              <a:buNone/>
            </a:pPr>
            <a:r>
              <a:rPr lang="en-AU" sz="2000" dirty="0"/>
              <a:t>See week 1 and later</a:t>
            </a:r>
          </a:p>
          <a:p>
            <a:endParaRPr lang="en-US" dirty="0"/>
          </a:p>
        </p:txBody>
      </p:sp>
    </p:spTree>
    <p:extLst>
      <p:ext uri="{BB962C8B-B14F-4D97-AF65-F5344CB8AC3E}">
        <p14:creationId xmlns:p14="http://schemas.microsoft.com/office/powerpoint/2010/main" val="25106149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2054-E3D8-514B-B991-6582A68EDC2B}"/>
              </a:ext>
            </a:extLst>
          </p:cNvPr>
          <p:cNvSpPr>
            <a:spLocks noGrp="1"/>
          </p:cNvSpPr>
          <p:nvPr>
            <p:ph type="title"/>
          </p:nvPr>
        </p:nvSpPr>
        <p:spPr/>
        <p:txBody>
          <a:bodyPr/>
          <a:lstStyle/>
          <a:p>
            <a:r>
              <a:rPr lang="en-US" dirty="0"/>
              <a:t>User Stories</a:t>
            </a:r>
          </a:p>
        </p:txBody>
      </p:sp>
      <p:sp>
        <p:nvSpPr>
          <p:cNvPr id="3" name="Content Placeholder 2">
            <a:extLst>
              <a:ext uri="{FF2B5EF4-FFF2-40B4-BE49-F238E27FC236}">
                <a16:creationId xmlns:a16="http://schemas.microsoft.com/office/drawing/2014/main" id="{E367B6FC-1A02-764B-8D0A-1D9C340F135E}"/>
              </a:ext>
            </a:extLst>
          </p:cNvPr>
          <p:cNvSpPr>
            <a:spLocks noGrp="1"/>
          </p:cNvSpPr>
          <p:nvPr>
            <p:ph idx="1"/>
          </p:nvPr>
        </p:nvSpPr>
        <p:spPr/>
        <p:txBody>
          <a:bodyPr>
            <a:normAutofit fontScale="92500"/>
          </a:bodyPr>
          <a:lstStyle/>
          <a:p>
            <a:pPr marL="0" indent="0">
              <a:buNone/>
            </a:pPr>
            <a:r>
              <a:rPr lang="en-AU" dirty="0"/>
              <a:t>User stories are commonly used in adaptive or agile methodologies</a:t>
            </a:r>
          </a:p>
          <a:p>
            <a:pPr marL="0" indent="0">
              <a:buNone/>
            </a:pPr>
            <a:endParaRPr lang="en-AU" dirty="0"/>
          </a:p>
          <a:p>
            <a:pPr marL="0" indent="0">
              <a:buNone/>
            </a:pPr>
            <a:r>
              <a:rPr lang="en-AU" dirty="0"/>
              <a:t>Short, high-level descriptions of required functionality expressed in customer terms. </a:t>
            </a:r>
          </a:p>
          <a:p>
            <a:pPr marL="0" indent="0">
              <a:buNone/>
            </a:pPr>
            <a:endParaRPr lang="en-AU" dirty="0"/>
          </a:p>
          <a:p>
            <a:pPr marL="0" indent="0">
              <a:buNone/>
            </a:pPr>
            <a:r>
              <a:rPr lang="en-AU" dirty="0"/>
              <a:t>A typical user story has the form: “As a &lt;role&gt;, I want &lt;goal/desire&gt; so that &lt;benefit&gt;.” </a:t>
            </a:r>
          </a:p>
          <a:p>
            <a:pPr marL="0" indent="0">
              <a:buNone/>
            </a:pPr>
            <a:endParaRPr lang="en-AU" dirty="0"/>
          </a:p>
          <a:p>
            <a:pPr marL="0" indent="0">
              <a:buNone/>
            </a:pPr>
            <a:r>
              <a:rPr lang="en-AU" dirty="0"/>
              <a:t>Just enough information so that the developers can produce a reasonable estimate of the effort to implement it. </a:t>
            </a:r>
          </a:p>
          <a:p>
            <a:pPr marL="0" indent="0">
              <a:buNone/>
            </a:pPr>
            <a:endParaRPr lang="en-AU" dirty="0"/>
          </a:p>
          <a:p>
            <a:pPr marL="0" indent="0">
              <a:buNone/>
            </a:pPr>
            <a:r>
              <a:rPr lang="en-AU" dirty="0"/>
              <a:t>The aim is to avoid some of the waste that often happens in projects where detailed requirements are gathered early but become invalid before the work begins. </a:t>
            </a:r>
          </a:p>
          <a:p>
            <a:pPr marL="0" indent="0">
              <a:buNone/>
            </a:pPr>
            <a:endParaRPr lang="en-AU" dirty="0"/>
          </a:p>
          <a:p>
            <a:pPr marL="0" indent="0">
              <a:buNone/>
            </a:pPr>
            <a:r>
              <a:rPr lang="en-AU" dirty="0"/>
              <a:t>See week 1</a:t>
            </a:r>
          </a:p>
        </p:txBody>
      </p:sp>
    </p:spTree>
    <p:extLst>
      <p:ext uri="{BB962C8B-B14F-4D97-AF65-F5344CB8AC3E}">
        <p14:creationId xmlns:p14="http://schemas.microsoft.com/office/powerpoint/2010/main" val="71093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8229600" cy="914400"/>
          </a:xfrm>
        </p:spPr>
        <p:txBody>
          <a:bodyPr/>
          <a:lstStyle/>
          <a:p>
            <a:pPr eaLnBrk="1" hangingPunct="1"/>
            <a:r>
              <a:rPr lang="en-AU" altLang="en-US" b="1" dirty="0"/>
              <a:t>4. Observation / Ethnography</a:t>
            </a:r>
          </a:p>
        </p:txBody>
      </p:sp>
      <p:sp>
        <p:nvSpPr>
          <p:cNvPr id="50179" name="Rectangle 3"/>
          <p:cNvSpPr>
            <a:spLocks noGrp="1" noChangeArrowheads="1"/>
          </p:cNvSpPr>
          <p:nvPr>
            <p:ph idx="1"/>
          </p:nvPr>
        </p:nvSpPr>
        <p:spPr>
          <a:xfrm>
            <a:off x="457200" y="1371600"/>
            <a:ext cx="8229600" cy="5029199"/>
          </a:xfrm>
        </p:spPr>
        <p:txBody>
          <a:bodyPr>
            <a:normAutofit fontScale="55000" lnSpcReduction="20000"/>
          </a:bodyPr>
          <a:lstStyle/>
          <a:p>
            <a:pPr eaLnBrk="1" hangingPunct="1">
              <a:lnSpc>
                <a:spcPct val="130000"/>
              </a:lnSpc>
              <a:spcBef>
                <a:spcPts val="1200"/>
              </a:spcBef>
              <a:spcAft>
                <a:spcPts val="600"/>
              </a:spcAft>
            </a:pPr>
            <a:r>
              <a:rPr lang="en-AU" altLang="en-US" sz="3200" dirty="0"/>
              <a:t>Analyst immerses herself in the working environment where the system will be used</a:t>
            </a:r>
          </a:p>
          <a:p>
            <a:pPr eaLnBrk="1" hangingPunct="1">
              <a:lnSpc>
                <a:spcPct val="130000"/>
              </a:lnSpc>
              <a:spcBef>
                <a:spcPts val="1200"/>
              </a:spcBef>
              <a:spcAft>
                <a:spcPts val="600"/>
              </a:spcAft>
            </a:pPr>
            <a:r>
              <a:rPr lang="en-AU" altLang="en-US" sz="3200" dirty="0"/>
              <a:t>She observes the day-to-day work and notes the actual tasks in which participants are involved</a:t>
            </a:r>
          </a:p>
          <a:p>
            <a:pPr eaLnBrk="1" hangingPunct="1">
              <a:lnSpc>
                <a:spcPct val="130000"/>
              </a:lnSpc>
              <a:spcBef>
                <a:spcPts val="1200"/>
              </a:spcBef>
              <a:spcAft>
                <a:spcPts val="600"/>
              </a:spcAft>
            </a:pPr>
            <a:r>
              <a:rPr lang="en-AU" altLang="en-US" sz="3200" dirty="0"/>
              <a:t>This helps discover implicit system requirements that reflect the </a:t>
            </a:r>
            <a:r>
              <a:rPr lang="en-AU" altLang="en-US" sz="3200" b="1" i="1" dirty="0">
                <a:solidFill>
                  <a:schemeClr val="tx2"/>
                </a:solidFill>
              </a:rPr>
              <a:t>actual</a:t>
            </a:r>
            <a:r>
              <a:rPr lang="en-AU" altLang="en-US" sz="3200" dirty="0"/>
              <a:t> rather than </a:t>
            </a:r>
            <a:r>
              <a:rPr lang="en-AU" altLang="en-US" sz="3200" b="1" i="1" dirty="0">
                <a:solidFill>
                  <a:schemeClr val="tx2"/>
                </a:solidFill>
              </a:rPr>
              <a:t>formal</a:t>
            </a:r>
            <a:r>
              <a:rPr lang="en-AU" altLang="en-US" sz="3200" dirty="0"/>
              <a:t> processes in which people are involved</a:t>
            </a:r>
          </a:p>
          <a:p>
            <a:pPr>
              <a:lnSpc>
                <a:spcPct val="130000"/>
              </a:lnSpc>
              <a:spcBef>
                <a:spcPts val="1200"/>
              </a:spcBef>
              <a:spcAft>
                <a:spcPts val="600"/>
              </a:spcAft>
            </a:pPr>
            <a:r>
              <a:rPr lang="en-AU" sz="3200" dirty="0"/>
              <a:t>Advantage: discovers many user tasks and business processes that are too subtle and complex for their actors to describe easily.</a:t>
            </a:r>
          </a:p>
          <a:p>
            <a:pPr>
              <a:lnSpc>
                <a:spcPct val="130000"/>
              </a:lnSpc>
              <a:spcBef>
                <a:spcPts val="1200"/>
              </a:spcBef>
              <a:spcAft>
                <a:spcPts val="600"/>
              </a:spcAft>
            </a:pPr>
            <a:r>
              <a:rPr lang="en-AU" sz="3200" dirty="0"/>
              <a:t>Disadvantage: Expensive (analyst works in client environment)</a:t>
            </a:r>
          </a:p>
          <a:p>
            <a:pPr>
              <a:lnSpc>
                <a:spcPct val="130000"/>
              </a:lnSpc>
              <a:spcBef>
                <a:spcPts val="1200"/>
              </a:spcBef>
              <a:spcAft>
                <a:spcPts val="600"/>
              </a:spcAft>
            </a:pPr>
            <a:r>
              <a:rPr lang="en-AU" altLang="en-US" sz="3200" dirty="0"/>
              <a:t>Disadvantage: Observer should be detached: end-user based, non-judgemental  so not appropriate for discovering organisational or domain requirements</a:t>
            </a:r>
          </a:p>
          <a:p>
            <a:pPr>
              <a:lnSpc>
                <a:spcPct val="130000"/>
              </a:lnSpc>
              <a:spcBef>
                <a:spcPts val="1200"/>
              </a:spcBef>
              <a:spcAft>
                <a:spcPts val="600"/>
              </a:spcAft>
            </a:pPr>
            <a:endParaRPr lang="en-AU" sz="2800" dirty="0"/>
          </a:p>
          <a:p>
            <a:pPr eaLnBrk="1" hangingPunct="1">
              <a:lnSpc>
                <a:spcPct val="130000"/>
              </a:lnSpc>
              <a:spcBef>
                <a:spcPts val="1200"/>
              </a:spcBef>
              <a:spcAft>
                <a:spcPts val="600"/>
              </a:spcAft>
            </a:pPr>
            <a:endParaRPr lang="en-AU" altLang="en-US" sz="2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a:xfrm>
            <a:off x="1905000" y="2819400"/>
            <a:ext cx="6019800" cy="1719262"/>
          </a:xfrm>
        </p:spPr>
        <p:txBody>
          <a:bodyPr/>
          <a:lstStyle/>
          <a:p>
            <a:pPr eaLnBrk="1" hangingPunct="1"/>
            <a:r>
              <a:rPr lang="en-AU" altLang="en-US" dirty="0"/>
              <a:t>Pulling this all Together</a:t>
            </a:r>
            <a:br>
              <a:rPr lang="en-AU" altLang="en-US" dirty="0"/>
            </a:br>
            <a:r>
              <a:rPr lang="en-AU" altLang="en-US" dirty="0"/>
              <a:t>Some Guidelines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7772400" cy="609600"/>
          </a:xfrm>
        </p:spPr>
        <p:txBody>
          <a:bodyPr>
            <a:normAutofit/>
          </a:bodyPr>
          <a:lstStyle/>
          <a:p>
            <a:pPr eaLnBrk="1" hangingPunct="1"/>
            <a:r>
              <a:rPr lang="en-AU" altLang="en-US" b="1" dirty="0"/>
              <a:t>A Generic Requirements Process</a:t>
            </a:r>
          </a:p>
        </p:txBody>
      </p:sp>
      <p:sp>
        <p:nvSpPr>
          <p:cNvPr id="17411" name="Rectangle 3"/>
          <p:cNvSpPr>
            <a:spLocks noGrp="1" noChangeArrowheads="1"/>
          </p:cNvSpPr>
          <p:nvPr>
            <p:ph idx="1"/>
          </p:nvPr>
        </p:nvSpPr>
        <p:spPr>
          <a:xfrm>
            <a:off x="609600" y="1447800"/>
            <a:ext cx="8077200" cy="4648200"/>
          </a:xfrm>
        </p:spPr>
        <p:txBody>
          <a:bodyPr>
            <a:normAutofit fontScale="77500" lnSpcReduction="20000"/>
          </a:bodyPr>
          <a:lstStyle/>
          <a:p>
            <a:pPr marL="0" indent="0" eaLnBrk="1" hangingPunct="1">
              <a:lnSpc>
                <a:spcPct val="130000"/>
              </a:lnSpc>
              <a:spcBef>
                <a:spcPts val="600"/>
              </a:spcBef>
              <a:buNone/>
            </a:pPr>
            <a:r>
              <a:rPr lang="en-AU" altLang="en-US" sz="2800" b="1" i="1" dirty="0"/>
              <a:t>ELICITATION</a:t>
            </a:r>
          </a:p>
          <a:p>
            <a:pPr eaLnBrk="1" hangingPunct="1">
              <a:lnSpc>
                <a:spcPct val="130000"/>
              </a:lnSpc>
              <a:spcBef>
                <a:spcPts val="600"/>
              </a:spcBef>
            </a:pPr>
            <a:r>
              <a:rPr lang="en-AU" altLang="en-US" sz="2800" b="1" i="1" dirty="0">
                <a:solidFill>
                  <a:schemeClr val="tx2"/>
                </a:solidFill>
              </a:rPr>
              <a:t>Identify</a:t>
            </a:r>
            <a:r>
              <a:rPr lang="en-AU" altLang="en-US" sz="2800" dirty="0"/>
              <a:t> relevant sources of requirements</a:t>
            </a:r>
          </a:p>
          <a:p>
            <a:pPr eaLnBrk="1" hangingPunct="1">
              <a:lnSpc>
                <a:spcPct val="130000"/>
              </a:lnSpc>
              <a:spcBef>
                <a:spcPts val="600"/>
              </a:spcBef>
            </a:pPr>
            <a:r>
              <a:rPr lang="en-AU" altLang="en-US" sz="2800" b="1" i="1" dirty="0">
                <a:solidFill>
                  <a:schemeClr val="tx2"/>
                </a:solidFill>
              </a:rPr>
              <a:t>Ask</a:t>
            </a:r>
            <a:r>
              <a:rPr lang="en-AU" altLang="en-US" sz="2800" dirty="0"/>
              <a:t> appropriate questions to gain an understanding of their needs</a:t>
            </a:r>
          </a:p>
          <a:p>
            <a:pPr marL="0" indent="0">
              <a:lnSpc>
                <a:spcPct val="130000"/>
              </a:lnSpc>
              <a:spcBef>
                <a:spcPts val="600"/>
              </a:spcBef>
              <a:buNone/>
            </a:pPr>
            <a:r>
              <a:rPr lang="en-AU" altLang="en-US" sz="2800" b="1" i="1" dirty="0"/>
              <a:t>AND THEN</a:t>
            </a:r>
          </a:p>
          <a:p>
            <a:pPr eaLnBrk="1" hangingPunct="1">
              <a:lnSpc>
                <a:spcPct val="130000"/>
              </a:lnSpc>
              <a:spcBef>
                <a:spcPts val="600"/>
              </a:spcBef>
            </a:pPr>
            <a:r>
              <a:rPr lang="en-AU" altLang="en-US" sz="2800" b="1" i="1" dirty="0">
                <a:solidFill>
                  <a:schemeClr val="tx2"/>
                </a:solidFill>
              </a:rPr>
              <a:t>Analyse</a:t>
            </a:r>
            <a:r>
              <a:rPr lang="en-AU" altLang="en-US" sz="2800" dirty="0"/>
              <a:t> the gathered information, looking for implications, inconsistencies or unresolved issues</a:t>
            </a:r>
          </a:p>
          <a:p>
            <a:pPr eaLnBrk="1" hangingPunct="1">
              <a:lnSpc>
                <a:spcPct val="130000"/>
              </a:lnSpc>
              <a:spcBef>
                <a:spcPts val="600"/>
              </a:spcBef>
            </a:pPr>
            <a:r>
              <a:rPr lang="en-AU" altLang="en-US" sz="2800" b="1" i="1" dirty="0">
                <a:solidFill>
                  <a:schemeClr val="tx2"/>
                </a:solidFill>
              </a:rPr>
              <a:t>Confirm</a:t>
            </a:r>
            <a:r>
              <a:rPr lang="en-AU" altLang="en-US" sz="2800" dirty="0">
                <a:solidFill>
                  <a:schemeClr val="tx2"/>
                </a:solidFill>
              </a:rPr>
              <a:t> </a:t>
            </a:r>
            <a:r>
              <a:rPr lang="en-AU" altLang="en-US" sz="2800" dirty="0"/>
              <a:t>your understanding of the requirements with the users (validate)</a:t>
            </a:r>
          </a:p>
          <a:p>
            <a:pPr eaLnBrk="1" hangingPunct="1">
              <a:lnSpc>
                <a:spcPct val="130000"/>
              </a:lnSpc>
              <a:spcBef>
                <a:spcPts val="600"/>
              </a:spcBef>
            </a:pPr>
            <a:r>
              <a:rPr lang="en-AU" altLang="en-US" sz="2800" b="1" i="1" dirty="0">
                <a:solidFill>
                  <a:schemeClr val="tx2"/>
                </a:solidFill>
              </a:rPr>
              <a:t>Synthesize</a:t>
            </a:r>
            <a:r>
              <a:rPr lang="en-AU" altLang="en-US" sz="2800" dirty="0"/>
              <a:t> appropriate statements of the requirements (specify)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304800" y="304800"/>
            <a:ext cx="6411310" cy="762000"/>
          </a:xfrm>
        </p:spPr>
        <p:txBody>
          <a:bodyPr/>
          <a:lstStyle/>
          <a:p>
            <a:pPr eaLnBrk="1" hangingPunct="1"/>
            <a:r>
              <a:rPr lang="en-US" altLang="en-US" sz="2800" b="1" dirty="0"/>
              <a:t>Systems Thinking</a:t>
            </a:r>
            <a:endParaRPr lang="en-US" altLang="en-US" sz="2800" dirty="0"/>
          </a:p>
        </p:txBody>
      </p:sp>
      <p:sp>
        <p:nvSpPr>
          <p:cNvPr id="33795" name="Rectangle 1027"/>
          <p:cNvSpPr>
            <a:spLocks noGrp="1" noChangeArrowheads="1"/>
          </p:cNvSpPr>
          <p:nvPr>
            <p:ph idx="1"/>
          </p:nvPr>
        </p:nvSpPr>
        <p:spPr>
          <a:xfrm>
            <a:off x="446690" y="1428859"/>
            <a:ext cx="8229600" cy="4572000"/>
          </a:xfrm>
        </p:spPr>
        <p:txBody>
          <a:bodyPr>
            <a:normAutofit fontScale="92500" lnSpcReduction="20000"/>
          </a:bodyPr>
          <a:lstStyle/>
          <a:p>
            <a:pPr marL="533400" indent="-533400" eaLnBrk="1" hangingPunct="1">
              <a:lnSpc>
                <a:spcPct val="120000"/>
              </a:lnSpc>
              <a:spcBef>
                <a:spcPts val="1200"/>
              </a:spcBef>
              <a:buFontTx/>
              <a:buAutoNum type="arabicPeriod"/>
            </a:pPr>
            <a:r>
              <a:rPr lang="en-US" altLang="en-US" sz="2800" dirty="0"/>
              <a:t>What objectives are we trying to achieve?</a:t>
            </a:r>
          </a:p>
          <a:p>
            <a:pPr marL="533400" indent="-533400" eaLnBrk="1" hangingPunct="1">
              <a:lnSpc>
                <a:spcPct val="120000"/>
              </a:lnSpc>
              <a:spcBef>
                <a:spcPts val="1200"/>
              </a:spcBef>
              <a:buFontTx/>
              <a:buAutoNum type="arabicPeriod"/>
            </a:pPr>
            <a:r>
              <a:rPr lang="en-US" altLang="en-US" sz="2800" dirty="0"/>
              <a:t>What decisions do we control which affect those objectives?</a:t>
            </a:r>
          </a:p>
          <a:p>
            <a:pPr marL="533400" indent="-533400" eaLnBrk="1" hangingPunct="1">
              <a:lnSpc>
                <a:spcPct val="120000"/>
              </a:lnSpc>
              <a:spcBef>
                <a:spcPts val="1200"/>
              </a:spcBef>
              <a:buFontTx/>
              <a:buAutoNum type="arabicPeriod"/>
            </a:pPr>
            <a:r>
              <a:rPr lang="en-US" altLang="en-US" sz="2800" dirty="0"/>
              <a:t>What items dictate constraints on our range of choices?</a:t>
            </a:r>
          </a:p>
          <a:p>
            <a:pPr marL="533400" indent="-533400" eaLnBrk="1" hangingPunct="1">
              <a:lnSpc>
                <a:spcPct val="120000"/>
              </a:lnSpc>
              <a:spcBef>
                <a:spcPts val="1200"/>
              </a:spcBef>
              <a:buFontTx/>
              <a:buAutoNum type="arabicPeriod"/>
            </a:pPr>
            <a:r>
              <a:rPr lang="en-US" altLang="en-US" sz="2800" dirty="0"/>
              <a:t>What criteria should we use to evaluate candidate solutions?</a:t>
            </a:r>
          </a:p>
          <a:p>
            <a:pPr marL="533400" indent="-533400" eaLnBrk="1" hangingPunct="1">
              <a:lnSpc>
                <a:spcPct val="120000"/>
              </a:lnSpc>
              <a:spcBef>
                <a:spcPts val="1200"/>
              </a:spcBef>
              <a:buFontTx/>
              <a:buAutoNum type="arabicPeriod"/>
            </a:pPr>
            <a:r>
              <a:rPr lang="en-US" altLang="en-US" sz="2800" dirty="0"/>
              <a:t>What decision provides with the most satisfactory outcome with respect to those criteria?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8460" y="152400"/>
            <a:ext cx="6553200" cy="914400"/>
          </a:xfrm>
        </p:spPr>
        <p:txBody>
          <a:bodyPr>
            <a:noAutofit/>
          </a:bodyPr>
          <a:lstStyle/>
          <a:p>
            <a:pPr eaLnBrk="1" hangingPunct="1"/>
            <a:r>
              <a:rPr lang="en-AU" altLang="en-US" sz="2800" b="1" dirty="0" err="1"/>
              <a:t>Sommerville</a:t>
            </a:r>
            <a:r>
              <a:rPr lang="en-AU" altLang="en-US" sz="2800" b="1" dirty="0"/>
              <a:t> &amp; Sawyer Elicitation Guidelines</a:t>
            </a:r>
          </a:p>
        </p:txBody>
      </p:sp>
      <p:sp>
        <p:nvSpPr>
          <p:cNvPr id="74755" name="Rectangle 3"/>
          <p:cNvSpPr>
            <a:spLocks noGrp="1" noChangeArrowheads="1"/>
          </p:cNvSpPr>
          <p:nvPr>
            <p:ph idx="1"/>
          </p:nvPr>
        </p:nvSpPr>
        <p:spPr>
          <a:xfrm>
            <a:off x="457200" y="1447800"/>
            <a:ext cx="8229600" cy="4648200"/>
          </a:xfrm>
        </p:spPr>
        <p:txBody>
          <a:bodyPr>
            <a:normAutofit fontScale="85000" lnSpcReduction="10000"/>
          </a:bodyPr>
          <a:lstStyle/>
          <a:p>
            <a:pPr marL="533400" indent="-533400" eaLnBrk="1" hangingPunct="1">
              <a:lnSpc>
                <a:spcPct val="130000"/>
              </a:lnSpc>
              <a:spcBef>
                <a:spcPts val="1200"/>
              </a:spcBef>
              <a:spcAft>
                <a:spcPts val="1200"/>
              </a:spcAft>
              <a:buClr>
                <a:schemeClr val="tx1"/>
              </a:buClr>
              <a:buFontTx/>
              <a:buAutoNum type="arabicPeriod"/>
            </a:pPr>
            <a:r>
              <a:rPr lang="en-AU" altLang="en-US" sz="2800" dirty="0"/>
              <a:t>Assess system feasibility</a:t>
            </a:r>
          </a:p>
          <a:p>
            <a:pPr marL="533400" indent="-533400" eaLnBrk="1" hangingPunct="1">
              <a:lnSpc>
                <a:spcPct val="130000"/>
              </a:lnSpc>
              <a:spcBef>
                <a:spcPts val="1200"/>
              </a:spcBef>
              <a:spcAft>
                <a:spcPts val="1200"/>
              </a:spcAft>
              <a:buClr>
                <a:schemeClr val="tx1"/>
              </a:buClr>
              <a:buFontTx/>
              <a:buAutoNum type="arabicPeriod"/>
            </a:pPr>
            <a:r>
              <a:rPr lang="en-AU" altLang="en-US" sz="2800" dirty="0"/>
              <a:t>Be sensitive to </a:t>
            </a:r>
            <a:r>
              <a:rPr lang="en-AU" altLang="en-US" sz="2800" b="1" dirty="0"/>
              <a:t>organisational</a:t>
            </a:r>
            <a:r>
              <a:rPr lang="en-AU" altLang="en-US" sz="2800" dirty="0"/>
              <a:t> and </a:t>
            </a:r>
            <a:r>
              <a:rPr lang="en-AU" altLang="en-US" sz="2800" b="1" dirty="0"/>
              <a:t>political</a:t>
            </a:r>
            <a:r>
              <a:rPr lang="en-AU" altLang="en-US" sz="2800" dirty="0"/>
              <a:t> considerations</a:t>
            </a:r>
          </a:p>
          <a:p>
            <a:pPr marL="533400" indent="-533400" eaLnBrk="1" hangingPunct="1">
              <a:lnSpc>
                <a:spcPct val="130000"/>
              </a:lnSpc>
              <a:spcBef>
                <a:spcPts val="1200"/>
              </a:spcBef>
              <a:spcAft>
                <a:spcPts val="1200"/>
              </a:spcAft>
              <a:buClr>
                <a:schemeClr val="tx1"/>
              </a:buClr>
              <a:buFontTx/>
              <a:buAutoNum type="arabicPeriod"/>
            </a:pPr>
            <a:r>
              <a:rPr lang="en-AU" altLang="en-US" sz="2800" dirty="0"/>
              <a:t>Identify and consult system stakeholders</a:t>
            </a:r>
          </a:p>
          <a:p>
            <a:pPr marL="533400" indent="-533400" eaLnBrk="1" hangingPunct="1">
              <a:lnSpc>
                <a:spcPct val="130000"/>
              </a:lnSpc>
              <a:spcBef>
                <a:spcPts val="1200"/>
              </a:spcBef>
              <a:spcAft>
                <a:spcPts val="1200"/>
              </a:spcAft>
              <a:buClr>
                <a:schemeClr val="tx1"/>
              </a:buClr>
              <a:buFontTx/>
              <a:buAutoNum type="arabicPeriod"/>
            </a:pPr>
            <a:r>
              <a:rPr lang="en-AU" altLang="en-US" sz="2800" dirty="0"/>
              <a:t>Record Requirements Sources</a:t>
            </a:r>
          </a:p>
          <a:p>
            <a:pPr marL="533400" indent="-533400" eaLnBrk="1" hangingPunct="1">
              <a:lnSpc>
                <a:spcPct val="130000"/>
              </a:lnSpc>
              <a:spcBef>
                <a:spcPts val="1200"/>
              </a:spcBef>
              <a:spcAft>
                <a:spcPts val="1200"/>
              </a:spcAft>
              <a:buClr>
                <a:schemeClr val="tx1"/>
              </a:buClr>
              <a:buFontTx/>
              <a:buAutoNum type="arabicPeriod"/>
            </a:pPr>
            <a:r>
              <a:rPr lang="en-AU" altLang="en-US" sz="2800" dirty="0"/>
              <a:t>Define the system’s operating environment</a:t>
            </a:r>
          </a:p>
          <a:p>
            <a:pPr marL="533400" indent="-533400" eaLnBrk="1" hangingPunct="1">
              <a:lnSpc>
                <a:spcPct val="130000"/>
              </a:lnSpc>
              <a:spcBef>
                <a:spcPts val="1200"/>
              </a:spcBef>
              <a:spcAft>
                <a:spcPts val="1200"/>
              </a:spcAft>
              <a:buClr>
                <a:schemeClr val="tx1"/>
              </a:buClr>
              <a:buFontTx/>
              <a:buAutoNum type="arabicPeriod"/>
            </a:pPr>
            <a:r>
              <a:rPr lang="en-AU" altLang="en-US" sz="2800" dirty="0"/>
              <a:t>Use business concerns to drive requirements elicitation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8229600" cy="746125"/>
          </a:xfrm>
        </p:spPr>
        <p:txBody>
          <a:bodyPr/>
          <a:lstStyle/>
          <a:p>
            <a:pPr eaLnBrk="1" hangingPunct="1"/>
            <a:r>
              <a:rPr lang="en-AU" altLang="en-US" sz="3200" b="1" dirty="0"/>
              <a:t>Elicitation Guidelines (</a:t>
            </a:r>
            <a:r>
              <a:rPr lang="en-AU" altLang="en-US" sz="3200" b="1" dirty="0" err="1"/>
              <a:t>cont</a:t>
            </a:r>
            <a:r>
              <a:rPr lang="en-AU" altLang="en-US" sz="3200" b="1" dirty="0"/>
              <a:t>)</a:t>
            </a:r>
          </a:p>
        </p:txBody>
      </p:sp>
      <p:sp>
        <p:nvSpPr>
          <p:cNvPr id="76803" name="Rectangle 3"/>
          <p:cNvSpPr>
            <a:spLocks noGrp="1" noChangeArrowheads="1"/>
          </p:cNvSpPr>
          <p:nvPr>
            <p:ph idx="1"/>
          </p:nvPr>
        </p:nvSpPr>
        <p:spPr>
          <a:xfrm>
            <a:off x="533400" y="1442435"/>
            <a:ext cx="8153400" cy="5029200"/>
          </a:xfrm>
        </p:spPr>
        <p:txBody>
          <a:bodyPr>
            <a:normAutofit fontScale="92500" lnSpcReduction="10000"/>
          </a:bodyPr>
          <a:lstStyle/>
          <a:p>
            <a:pPr marL="533400" indent="-533400" eaLnBrk="1" hangingPunct="1">
              <a:lnSpc>
                <a:spcPct val="120000"/>
              </a:lnSpc>
              <a:spcBef>
                <a:spcPts val="1200"/>
              </a:spcBef>
              <a:spcAft>
                <a:spcPts val="1200"/>
              </a:spcAft>
              <a:buClr>
                <a:schemeClr val="tx1"/>
              </a:buClr>
              <a:buFont typeface="+mj-lt"/>
              <a:buAutoNum type="arabicPeriod" startAt="7"/>
            </a:pPr>
            <a:r>
              <a:rPr lang="en-AU" altLang="en-US" sz="2800" dirty="0"/>
              <a:t>Look for domain constraints</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Record requirements rationale </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Collect requirements from multiple viewpoints</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Prototype poorly understood requirements</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Use scenarios to elicit requirements</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Define operational processes</a:t>
            </a:r>
          </a:p>
          <a:p>
            <a:pPr marL="533400" indent="-533400" eaLnBrk="1" hangingPunct="1">
              <a:lnSpc>
                <a:spcPct val="120000"/>
              </a:lnSpc>
              <a:spcBef>
                <a:spcPts val="1200"/>
              </a:spcBef>
              <a:spcAft>
                <a:spcPts val="1200"/>
              </a:spcAft>
              <a:buClr>
                <a:schemeClr val="tx1"/>
              </a:buClr>
              <a:buFontTx/>
              <a:buAutoNum type="arabicPeriod" startAt="7"/>
            </a:pPr>
            <a:r>
              <a:rPr lang="en-AU" altLang="en-US" sz="2800" dirty="0"/>
              <a:t>Reuse requirements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AU" altLang="en-US" b="1" dirty="0"/>
              <a:t>Lecture Summary</a:t>
            </a:r>
          </a:p>
        </p:txBody>
      </p:sp>
      <p:sp>
        <p:nvSpPr>
          <p:cNvPr id="7171" name="Rectangle 1027"/>
          <p:cNvSpPr>
            <a:spLocks noGrp="1" noChangeArrowheads="1"/>
          </p:cNvSpPr>
          <p:nvPr>
            <p:ph idx="1"/>
          </p:nvPr>
        </p:nvSpPr>
        <p:spPr/>
        <p:txBody>
          <a:bodyPr>
            <a:normAutofit/>
          </a:bodyPr>
          <a:lstStyle/>
          <a:p>
            <a:pPr indent="-360000">
              <a:spcBef>
                <a:spcPts val="1200"/>
              </a:spcBef>
            </a:pPr>
            <a:r>
              <a:rPr lang="en-AU" altLang="en-US" dirty="0"/>
              <a:t>What is Requirements Elicitation?</a:t>
            </a:r>
          </a:p>
          <a:p>
            <a:pPr lvl="1" indent="-360000">
              <a:spcBef>
                <a:spcPts val="1200"/>
              </a:spcBef>
            </a:pPr>
            <a:r>
              <a:rPr lang="en-AU" altLang="en-US" dirty="0"/>
              <a:t>Process; Essence; Communication; Scope</a:t>
            </a:r>
          </a:p>
          <a:p>
            <a:pPr indent="-360000">
              <a:spcBef>
                <a:spcPts val="1200"/>
              </a:spcBef>
            </a:pPr>
            <a:r>
              <a:rPr lang="en-AU" altLang="en-US" dirty="0"/>
              <a:t>Requirements Sources</a:t>
            </a:r>
          </a:p>
          <a:p>
            <a:pPr lvl="1" indent="-360000">
              <a:spcBef>
                <a:spcPts val="1200"/>
              </a:spcBef>
            </a:pPr>
            <a:endParaRPr lang="en-AU" altLang="en-US" dirty="0"/>
          </a:p>
          <a:p>
            <a:pPr indent="-360000">
              <a:spcBef>
                <a:spcPts val="1200"/>
              </a:spcBef>
            </a:pPr>
            <a:r>
              <a:rPr lang="en-AU" altLang="en-US" dirty="0"/>
              <a:t>Elicitation Techniques</a:t>
            </a:r>
          </a:p>
          <a:p>
            <a:pPr lvl="1" indent="-360000">
              <a:spcBef>
                <a:spcPts val="1200"/>
              </a:spcBef>
            </a:pPr>
            <a:r>
              <a:rPr lang="en-AU" altLang="en-US" dirty="0"/>
              <a:t>Interviews; Facilitated meetings; Prototypes; </a:t>
            </a:r>
          </a:p>
          <a:p>
            <a:pPr lvl="1" indent="-360000">
              <a:spcBef>
                <a:spcPts val="1200"/>
              </a:spcBef>
            </a:pPr>
            <a:r>
              <a:rPr lang="en-AU" altLang="en-US" dirty="0"/>
              <a:t>Scenarios; User Stories see next week</a:t>
            </a:r>
          </a:p>
          <a:p>
            <a:pPr indent="-360000">
              <a:spcBef>
                <a:spcPts val="1200"/>
              </a:spcBef>
            </a:pPr>
            <a:endParaRPr lang="en-AU" altLang="en-US" dirty="0"/>
          </a:p>
          <a:p>
            <a:pPr indent="-360000">
              <a:spcBef>
                <a:spcPts val="1200"/>
              </a:spcBef>
            </a:pPr>
            <a:endParaRPr lang="en-AU" altLang="en-US" dirty="0"/>
          </a:p>
          <a:p>
            <a:pPr marL="0" indent="0">
              <a:spcBef>
                <a:spcPts val="1200"/>
              </a:spcBef>
              <a:buNone/>
            </a:pPr>
            <a:endParaRPr lang="en-AU" altLang="en-US" dirty="0"/>
          </a:p>
        </p:txBody>
      </p:sp>
    </p:spTree>
    <p:extLst>
      <p:ext uri="{BB962C8B-B14F-4D97-AF65-F5344CB8AC3E}">
        <p14:creationId xmlns:p14="http://schemas.microsoft.com/office/powerpoint/2010/main" val="1268459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Recommended reading</a:t>
            </a:r>
          </a:p>
        </p:txBody>
      </p:sp>
      <p:sp>
        <p:nvSpPr>
          <p:cNvPr id="3" name="Content Placeholder 2"/>
          <p:cNvSpPr>
            <a:spLocks noGrp="1"/>
          </p:cNvSpPr>
          <p:nvPr>
            <p:ph idx="1"/>
          </p:nvPr>
        </p:nvSpPr>
        <p:spPr>
          <a:xfrm>
            <a:off x="381000" y="1295400"/>
            <a:ext cx="8229600" cy="4800600"/>
          </a:xfrm>
        </p:spPr>
        <p:txBody>
          <a:bodyPr>
            <a:normAutofit/>
          </a:bodyPr>
          <a:lstStyle/>
          <a:p>
            <a:pPr>
              <a:spcBef>
                <a:spcPts val="1200"/>
              </a:spcBef>
            </a:pPr>
            <a:r>
              <a:rPr lang="en-AU" altLang="en-US" sz="2000" dirty="0"/>
              <a:t>SWEBOK 3.0 Chapter 1 Section 3</a:t>
            </a:r>
          </a:p>
          <a:p>
            <a:pPr>
              <a:spcBef>
                <a:spcPts val="1200"/>
              </a:spcBef>
            </a:pPr>
            <a:r>
              <a:rPr lang="en-AU" sz="2000" dirty="0"/>
              <a:t>R. S. Pressman, </a:t>
            </a:r>
            <a:r>
              <a:rPr lang="en-AU" sz="2000" i="1" dirty="0"/>
              <a:t>Software Engineering: A Practitioner’s Approach, </a:t>
            </a:r>
            <a:r>
              <a:rPr lang="en-AU" sz="2000" dirty="0"/>
              <a:t>9</a:t>
            </a:r>
            <a:r>
              <a:rPr lang="en-AU" sz="2000" baseline="30000" dirty="0"/>
              <a:t>th</a:t>
            </a:r>
            <a:r>
              <a:rPr lang="en-AU" sz="2000" dirty="0"/>
              <a:t> ed., 2020</a:t>
            </a:r>
          </a:p>
          <a:p>
            <a:pPr lvl="1">
              <a:spcBef>
                <a:spcPts val="1200"/>
              </a:spcBef>
            </a:pPr>
            <a:r>
              <a:rPr lang="en-AU" sz="1800" dirty="0"/>
              <a:t>Chapter 7 Understanding Requirements </a:t>
            </a:r>
          </a:p>
          <a:p>
            <a:pPr>
              <a:spcBef>
                <a:spcPts val="1200"/>
              </a:spcBef>
            </a:pPr>
            <a:r>
              <a:rPr lang="en-AU" sz="2200" dirty="0"/>
              <a:t>B. </a:t>
            </a:r>
            <a:r>
              <a:rPr lang="en-AU" sz="2200" dirty="0" err="1"/>
              <a:t>Bruegge</a:t>
            </a:r>
            <a:r>
              <a:rPr lang="en-AU" sz="2200" dirty="0"/>
              <a:t> and A. H. </a:t>
            </a:r>
            <a:r>
              <a:rPr lang="en-AU" sz="2200" dirty="0" err="1"/>
              <a:t>Dutoit</a:t>
            </a:r>
            <a:r>
              <a:rPr lang="en-AU" sz="2200" dirty="0"/>
              <a:t>, </a:t>
            </a:r>
            <a:r>
              <a:rPr lang="en-AU" sz="2200" i="1" dirty="0"/>
              <a:t>Object-Oriented Software Engineering – Using UML, Patterns, and Java, </a:t>
            </a:r>
            <a:r>
              <a:rPr lang="en-AU" sz="2200" dirty="0"/>
              <a:t>3</a:t>
            </a:r>
            <a:r>
              <a:rPr lang="en-AU" sz="2200" baseline="30000" dirty="0"/>
              <a:t>rd</a:t>
            </a:r>
            <a:r>
              <a:rPr lang="en-AU" sz="2200" dirty="0"/>
              <a:t> ed., Prentice Hall, 2010</a:t>
            </a:r>
          </a:p>
          <a:p>
            <a:pPr lvl="1">
              <a:spcBef>
                <a:spcPts val="1200"/>
              </a:spcBef>
            </a:pPr>
            <a:r>
              <a:rPr lang="en-AU" sz="1800" dirty="0"/>
              <a:t>Section 4.3.1 Software Specification</a:t>
            </a:r>
          </a:p>
          <a:p>
            <a:pPr lvl="1">
              <a:spcBef>
                <a:spcPts val="1200"/>
              </a:spcBef>
            </a:pPr>
            <a:r>
              <a:rPr lang="en-AU" sz="1800" dirty="0"/>
              <a:t>Section 7.2 Requirements Elicitation and Analysis</a:t>
            </a:r>
          </a:p>
        </p:txBody>
      </p:sp>
    </p:spTree>
    <p:extLst>
      <p:ext uri="{BB962C8B-B14F-4D97-AF65-F5344CB8AC3E}">
        <p14:creationId xmlns:p14="http://schemas.microsoft.com/office/powerpoint/2010/main" val="1745045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4A272-7BB2-034B-90ED-CCC42FB31923}"/>
              </a:ext>
            </a:extLst>
          </p:cNvPr>
          <p:cNvSpPr>
            <a:spLocks noGrp="1"/>
          </p:cNvSpPr>
          <p:nvPr>
            <p:ph type="title"/>
          </p:nvPr>
        </p:nvSpPr>
        <p:spPr/>
        <p:txBody>
          <a:bodyPr/>
          <a:lstStyle/>
          <a:p>
            <a:r>
              <a:rPr lang="en-US" dirty="0"/>
              <a:t>The Essence</a:t>
            </a:r>
          </a:p>
        </p:txBody>
      </p:sp>
      <p:sp>
        <p:nvSpPr>
          <p:cNvPr id="3" name="Content Placeholder 2">
            <a:extLst>
              <a:ext uri="{FF2B5EF4-FFF2-40B4-BE49-F238E27FC236}">
                <a16:creationId xmlns:a16="http://schemas.microsoft.com/office/drawing/2014/main" id="{1E0A3CD5-2A70-7143-A876-FAD37B8D8E84}"/>
              </a:ext>
            </a:extLst>
          </p:cNvPr>
          <p:cNvSpPr>
            <a:spLocks noGrp="1"/>
          </p:cNvSpPr>
          <p:nvPr>
            <p:ph idx="1"/>
          </p:nvPr>
        </p:nvSpPr>
        <p:spPr/>
        <p:txBody>
          <a:bodyPr>
            <a:normAutofit/>
          </a:bodyPr>
          <a:lstStyle/>
          <a:p>
            <a:pPr marL="0" indent="0">
              <a:buNone/>
            </a:pPr>
            <a:r>
              <a:rPr lang="en-AU" sz="2400" dirty="0"/>
              <a:t>“At the core of any requirements process is the ability to get people to tell you what they really need, rather than their perceived solution, or what they think you might be able to deliver.”</a:t>
            </a:r>
          </a:p>
          <a:p>
            <a:pPr marL="0" indent="0">
              <a:buNone/>
            </a:pPr>
            <a:endParaRPr lang="en-AU" sz="2400" dirty="0"/>
          </a:p>
          <a:p>
            <a:pPr marL="0" indent="0">
              <a:buNone/>
            </a:pPr>
            <a:r>
              <a:rPr lang="en-AU" sz="2400" dirty="0"/>
              <a:t>S &amp; J Roberson, Mastering the Requirements Process, </a:t>
            </a:r>
            <a:r>
              <a:rPr lang="en-AU" sz="2400" dirty="0" err="1"/>
              <a:t>volere.org</a:t>
            </a:r>
            <a:endParaRPr lang="en-AU" sz="2400" dirty="0"/>
          </a:p>
          <a:p>
            <a:pPr marL="0" indent="0">
              <a:buNone/>
            </a:pPr>
            <a:endParaRPr lang="en-AU" dirty="0"/>
          </a:p>
          <a:p>
            <a:r>
              <a:rPr lang="en-AU" dirty="0">
                <a:hlinkClick r:id="rId3"/>
              </a:rPr>
              <a:t>https://www.volere.org/wp-content/uploads/2019/02/howNowBrownCow.pdf</a:t>
            </a:r>
            <a:endParaRPr lang="en-AU" dirty="0">
              <a:hlinkClick r:id="rId4"/>
            </a:endParaRPr>
          </a:p>
          <a:p>
            <a:r>
              <a:rPr lang="en-AU" dirty="0">
                <a:hlinkClick r:id="rId4"/>
              </a:rPr>
              <a:t>https://www.volere.org/the-brown-cow-model/</a:t>
            </a:r>
            <a:r>
              <a:rPr lang="en-AU" dirty="0"/>
              <a:t>. (7 min video)</a:t>
            </a:r>
          </a:p>
          <a:p>
            <a:r>
              <a:rPr lang="en-AU" dirty="0"/>
              <a:t>See Workshop 1</a:t>
            </a:r>
            <a:endParaRPr lang="en-US" dirty="0"/>
          </a:p>
        </p:txBody>
      </p:sp>
    </p:spTree>
    <p:extLst>
      <p:ext uri="{BB962C8B-B14F-4D97-AF65-F5344CB8AC3E}">
        <p14:creationId xmlns:p14="http://schemas.microsoft.com/office/powerpoint/2010/main" val="570411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7920" y="457200"/>
            <a:ext cx="8077200" cy="685800"/>
          </a:xfrm>
        </p:spPr>
        <p:txBody>
          <a:bodyPr/>
          <a:lstStyle/>
          <a:p>
            <a:pPr eaLnBrk="1" hangingPunct="1"/>
            <a:r>
              <a:rPr lang="en-AU" altLang="en-US" sz="2800" b="1" dirty="0"/>
              <a:t>What is Requirements Elicitation?</a:t>
            </a:r>
          </a:p>
        </p:txBody>
      </p:sp>
      <p:sp>
        <p:nvSpPr>
          <p:cNvPr id="9219" name="Rectangle 3"/>
          <p:cNvSpPr>
            <a:spLocks noGrp="1" noChangeArrowheads="1"/>
          </p:cNvSpPr>
          <p:nvPr>
            <p:ph idx="1"/>
          </p:nvPr>
        </p:nvSpPr>
        <p:spPr>
          <a:xfrm>
            <a:off x="457200" y="1447800"/>
            <a:ext cx="8229600" cy="4724400"/>
          </a:xfrm>
        </p:spPr>
        <p:txBody>
          <a:bodyPr>
            <a:normAutofit fontScale="92500"/>
          </a:bodyPr>
          <a:lstStyle/>
          <a:p>
            <a:pPr eaLnBrk="1" hangingPunct="1">
              <a:buFont typeface="Wingdings" panose="05000000000000000000" pitchFamily="2" charset="2"/>
              <a:buNone/>
            </a:pPr>
            <a:r>
              <a:rPr lang="en-AU" altLang="en-US" sz="2400" dirty="0"/>
              <a:t>The </a:t>
            </a:r>
            <a:r>
              <a:rPr lang="en-AU" altLang="en-US" sz="2400" i="1" dirty="0"/>
              <a:t>process</a:t>
            </a:r>
            <a:r>
              <a:rPr lang="en-AU" altLang="en-US" sz="2400" dirty="0"/>
              <a:t> through which the </a:t>
            </a:r>
            <a:br>
              <a:rPr lang="en-AU" altLang="en-US" sz="2400" dirty="0"/>
            </a:br>
            <a:br>
              <a:rPr lang="en-AU" altLang="en-US" sz="2400" dirty="0"/>
            </a:br>
            <a:r>
              <a:rPr lang="en-AU" altLang="en-US" sz="2400" dirty="0"/>
              <a:t>customers, buyers, users, regulators and any others who are </a:t>
            </a:r>
            <a:r>
              <a:rPr lang="en-AU" altLang="en-US" sz="2400" b="1" i="1" dirty="0">
                <a:solidFill>
                  <a:schemeClr val="tx2"/>
                </a:solidFill>
              </a:rPr>
              <a:t>stakeholders</a:t>
            </a:r>
            <a:r>
              <a:rPr lang="en-AU" altLang="en-US" sz="2400" dirty="0"/>
              <a:t> in the development of a software system </a:t>
            </a:r>
            <a:br>
              <a:rPr lang="en-AU" altLang="en-US" sz="2400" dirty="0"/>
            </a:br>
            <a:br>
              <a:rPr lang="en-AU" altLang="en-US" sz="2400" dirty="0"/>
            </a:br>
            <a:r>
              <a:rPr lang="en-AU" altLang="en-US" sz="2400" dirty="0"/>
              <a:t>discover, reveal, articulate and understand their requirements.</a:t>
            </a:r>
          </a:p>
          <a:p>
            <a:pPr eaLnBrk="1" hangingPunct="1">
              <a:buFont typeface="Wingdings" panose="05000000000000000000" pitchFamily="2" charset="2"/>
              <a:buNone/>
            </a:pPr>
            <a:endParaRPr lang="en-AU" altLang="en-US" sz="2400" dirty="0"/>
          </a:p>
          <a:p>
            <a:pPr marL="0" indent="0">
              <a:buNone/>
            </a:pPr>
            <a:r>
              <a:rPr lang="en-AU" sz="2400" dirty="0"/>
              <a:t>Requirements elicitation is concerned with the origins of software requirements and how the software engineer can collect them.</a:t>
            </a:r>
          </a:p>
          <a:p>
            <a:pPr eaLnBrk="1" hangingPunct="1">
              <a:buFont typeface="Wingdings" panose="05000000000000000000" pitchFamily="2" charset="2"/>
              <a:buNone/>
            </a:pPr>
            <a:endParaRPr lang="en-AU" altLang="en-US" sz="2400" dirty="0"/>
          </a:p>
          <a:p>
            <a:pPr marL="0" indent="0">
              <a:buNone/>
            </a:pPr>
            <a:r>
              <a:rPr lang="en-AU" altLang="en-US" sz="2400" dirty="0"/>
              <a:t>Also known as </a:t>
            </a:r>
            <a:r>
              <a:rPr lang="en-AU" sz="2400" dirty="0"/>
              <a:t>requirements capture, requirements discovery, requirements acquisition and r</a:t>
            </a:r>
            <a:r>
              <a:rPr lang="en-AU" altLang="en-US" sz="2400" dirty="0"/>
              <a:t>equirement gathering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533400"/>
            <a:ext cx="8229600" cy="762000"/>
          </a:xfrm>
        </p:spPr>
        <p:txBody>
          <a:bodyPr/>
          <a:lstStyle/>
          <a:p>
            <a:pPr eaLnBrk="1" hangingPunct="1"/>
            <a:r>
              <a:rPr lang="en-US" altLang="en-US" b="1" dirty="0"/>
              <a:t>Requirements vs Specifications </a:t>
            </a:r>
          </a:p>
        </p:txBody>
      </p:sp>
      <p:sp>
        <p:nvSpPr>
          <p:cNvPr id="11267" name="Rectangle 3"/>
          <p:cNvSpPr>
            <a:spLocks noGrp="1" noChangeArrowheads="1"/>
          </p:cNvSpPr>
          <p:nvPr>
            <p:ph idx="1"/>
          </p:nvPr>
        </p:nvSpPr>
        <p:spPr>
          <a:xfrm>
            <a:off x="685800" y="1371600"/>
            <a:ext cx="7772400" cy="4495800"/>
          </a:xfrm>
        </p:spPr>
        <p:txBody>
          <a:bodyPr>
            <a:noAutofit/>
          </a:bodyPr>
          <a:lstStyle/>
          <a:p>
            <a:pPr eaLnBrk="1" hangingPunct="1">
              <a:spcBef>
                <a:spcPts val="1200"/>
              </a:spcBef>
              <a:buFont typeface="Wingdings" panose="05000000000000000000" pitchFamily="2" charset="2"/>
              <a:buNone/>
            </a:pPr>
            <a:r>
              <a:rPr lang="en-US" altLang="en-US" sz="2000" dirty="0"/>
              <a:t>“Requirements is probably the most misused word in our industry.”  	</a:t>
            </a:r>
          </a:p>
          <a:p>
            <a:pPr eaLnBrk="1" hangingPunct="1">
              <a:spcBef>
                <a:spcPts val="1200"/>
              </a:spcBef>
              <a:buFont typeface="Wingdings" panose="05000000000000000000" pitchFamily="2" charset="2"/>
              <a:buNone/>
            </a:pPr>
            <a:r>
              <a:rPr lang="en-US" altLang="en-US" sz="2000" dirty="0"/>
              <a:t>“Required means nonnegotiable, yet in almost every project we see changed, bartered, and negotiated requirements”</a:t>
            </a:r>
          </a:p>
          <a:p>
            <a:pPr eaLnBrk="1" hangingPunct="1">
              <a:spcBef>
                <a:spcPts val="1200"/>
              </a:spcBef>
              <a:buFont typeface="Wingdings" panose="05000000000000000000" pitchFamily="2" charset="2"/>
              <a:buNone/>
            </a:pPr>
            <a:endParaRPr lang="en-US" altLang="en-US" sz="2000" dirty="0"/>
          </a:p>
          <a:p>
            <a:pPr eaLnBrk="1" hangingPunct="1">
              <a:spcBef>
                <a:spcPts val="1200"/>
              </a:spcBef>
              <a:buFont typeface="Wingdings" panose="05000000000000000000" pitchFamily="2" charset="2"/>
              <a:buNone/>
            </a:pPr>
            <a:r>
              <a:rPr lang="en-US" altLang="en-US" sz="2000" dirty="0"/>
              <a:t>“I propose using the word “specification” instead. Specifications are changeable and are understood as the current state of our understanding.”</a:t>
            </a:r>
          </a:p>
          <a:p>
            <a:pPr lvl="2" eaLnBrk="1" hangingPunct="1">
              <a:spcBef>
                <a:spcPts val="1200"/>
              </a:spcBef>
              <a:buFont typeface="Wingdings" panose="05000000000000000000" pitchFamily="2" charset="2"/>
              <a:buNone/>
            </a:pPr>
            <a:r>
              <a:rPr lang="en-US" altLang="en-US" sz="2000" dirty="0"/>
              <a:t>		</a:t>
            </a:r>
            <a:r>
              <a:rPr lang="en-US" altLang="en-US" sz="2000" dirty="0" err="1"/>
              <a:t>W.Royce</a:t>
            </a:r>
            <a:r>
              <a:rPr lang="en-US" altLang="en-US" sz="2000" dirty="0"/>
              <a:t>, IEEE Software, Sep/Oct 2005</a:t>
            </a:r>
          </a:p>
          <a:p>
            <a:pPr lvl="2" eaLnBrk="1" hangingPunct="1">
              <a:spcBef>
                <a:spcPts val="1200"/>
              </a:spcBef>
              <a:buFont typeface="Wingdings" panose="05000000000000000000" pitchFamily="2" charset="2"/>
              <a:buNone/>
            </a:pPr>
            <a:r>
              <a:rPr lang="en-US" altLang="en-US" sz="2000" i="1" dirty="0"/>
              <a:t>	Get a copy from </a:t>
            </a:r>
            <a:r>
              <a:rPr lang="en-US" altLang="en-US" sz="2000" i="1" dirty="0">
                <a:hlinkClick r:id="rId3"/>
              </a:rPr>
              <a:t>http://ieeexplore.ieee.org/</a:t>
            </a:r>
            <a:r>
              <a:rPr lang="en-US" altLang="en-US" sz="2000" i="1" dirty="0"/>
              <a:t> via UWA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23DCB-7206-A240-B0A9-821DD48E4B9C}"/>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BAE8E5B2-4353-EC45-A4A1-F68B6637716F}"/>
              </a:ext>
            </a:extLst>
          </p:cNvPr>
          <p:cNvSpPr>
            <a:spLocks noGrp="1"/>
          </p:cNvSpPr>
          <p:nvPr>
            <p:ph idx="1"/>
          </p:nvPr>
        </p:nvSpPr>
        <p:spPr/>
        <p:txBody>
          <a:bodyPr/>
          <a:lstStyle/>
          <a:p>
            <a:r>
              <a:rPr lang="en-AU" sz="2000" dirty="0"/>
              <a:t>Elicitation is fundamentally a </a:t>
            </a:r>
            <a:r>
              <a:rPr lang="en-AU" sz="2000" b="1" dirty="0"/>
              <a:t>human activity </a:t>
            </a:r>
            <a:r>
              <a:rPr lang="en-AU" sz="2000" dirty="0"/>
              <a:t>and is where the stakeholders are identified and relationships established between the development team and the custom</a:t>
            </a:r>
          </a:p>
          <a:p>
            <a:endParaRPr lang="en-AU" sz="2000" dirty="0"/>
          </a:p>
          <a:p>
            <a:r>
              <a:rPr lang="en-AU" sz="2000" dirty="0"/>
              <a:t>One of the fundamental principles of a good requirements elicitation process is that of </a:t>
            </a:r>
            <a:r>
              <a:rPr lang="en-AU" sz="2000" b="1" dirty="0"/>
              <a:t>effective communication </a:t>
            </a:r>
            <a:r>
              <a:rPr lang="en-AU" sz="2000" dirty="0"/>
              <a:t>between the various stakeholders.</a:t>
            </a:r>
          </a:p>
          <a:p>
            <a:endParaRPr lang="en-US" sz="2000" dirty="0"/>
          </a:p>
          <a:p>
            <a:r>
              <a:rPr lang="en-AU" sz="2000" dirty="0"/>
              <a:t>Requirements specialists </a:t>
            </a:r>
            <a:r>
              <a:rPr lang="en-AU" sz="2000" b="1" dirty="0"/>
              <a:t>mediate</a:t>
            </a:r>
            <a:r>
              <a:rPr lang="en-AU" sz="2000" dirty="0"/>
              <a:t> </a:t>
            </a:r>
            <a:r>
              <a:rPr lang="en-AU" sz="2000" b="1" dirty="0"/>
              <a:t>between the domain </a:t>
            </a:r>
            <a:r>
              <a:rPr lang="en-AU" sz="2000" dirty="0"/>
              <a:t>of the software users (and other stakeholders) and the technical world of the software engineer.</a:t>
            </a:r>
          </a:p>
          <a:p>
            <a:endParaRPr lang="en-AU" dirty="0"/>
          </a:p>
          <a:p>
            <a:endParaRPr lang="en-US" dirty="0"/>
          </a:p>
        </p:txBody>
      </p:sp>
    </p:spTree>
    <p:extLst>
      <p:ext uri="{BB962C8B-B14F-4D97-AF65-F5344CB8AC3E}">
        <p14:creationId xmlns:p14="http://schemas.microsoft.com/office/powerpoint/2010/main" val="158708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DC94A-183B-DF4D-A767-03F65664F795}"/>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B625CFD-F7BB-F340-B82C-C6E864996FB2}"/>
              </a:ext>
            </a:extLst>
          </p:cNvPr>
          <p:cNvSpPr>
            <a:spLocks noGrp="1"/>
          </p:cNvSpPr>
          <p:nvPr>
            <p:ph idx="1"/>
          </p:nvPr>
        </p:nvSpPr>
        <p:spPr/>
        <p:txBody>
          <a:bodyPr>
            <a:normAutofit/>
          </a:bodyPr>
          <a:lstStyle/>
          <a:p>
            <a:r>
              <a:rPr lang="en-AU" dirty="0"/>
              <a:t> </a:t>
            </a:r>
            <a:r>
              <a:rPr lang="en-AU" sz="2000" dirty="0"/>
              <a:t>A critical element of requirements elicitation is informing the </a:t>
            </a:r>
            <a:r>
              <a:rPr lang="en-AU" sz="2000" b="1" dirty="0"/>
              <a:t>project scope</a:t>
            </a:r>
            <a:r>
              <a:rPr lang="en-AU" sz="2000" dirty="0"/>
              <a:t>. </a:t>
            </a:r>
          </a:p>
          <a:p>
            <a:endParaRPr lang="en-AU" sz="2000" dirty="0"/>
          </a:p>
          <a:p>
            <a:r>
              <a:rPr lang="en-AU" sz="2000" dirty="0"/>
              <a:t>This involves providing a description of the software being specified and its purpose and </a:t>
            </a:r>
          </a:p>
          <a:p>
            <a:endParaRPr lang="en-AU" sz="2000" dirty="0"/>
          </a:p>
          <a:p>
            <a:r>
              <a:rPr lang="en-AU" sz="2000" b="1" dirty="0"/>
              <a:t>Prioritizing</a:t>
            </a:r>
            <a:r>
              <a:rPr lang="en-AU" sz="2000" dirty="0"/>
              <a:t> the deliverables  to ensure the customer’s most important business needs are satisfied first. </a:t>
            </a:r>
          </a:p>
          <a:p>
            <a:endParaRPr lang="en-US" dirty="0"/>
          </a:p>
        </p:txBody>
      </p:sp>
    </p:spTree>
    <p:extLst>
      <p:ext uri="{BB962C8B-B14F-4D97-AF65-F5344CB8AC3E}">
        <p14:creationId xmlns:p14="http://schemas.microsoft.com/office/powerpoint/2010/main" val="404831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p:txBody>
          <a:bodyPr/>
          <a:lstStyle/>
          <a:p>
            <a:pPr eaLnBrk="1" hangingPunct="1"/>
            <a:r>
              <a:rPr lang="en-AU" altLang="en-US" b="1" dirty="0" err="1"/>
              <a:t>Reqs</a:t>
            </a:r>
            <a:r>
              <a:rPr lang="en-AU" altLang="en-US" b="1" dirty="0"/>
              <a:t> Elicitation Challenges</a:t>
            </a:r>
            <a:endParaRPr lang="en-AU" altLang="en-US" sz="4000" b="1" dirty="0"/>
          </a:p>
        </p:txBody>
      </p:sp>
      <p:sp>
        <p:nvSpPr>
          <p:cNvPr id="13315" name="Rectangle 1027"/>
          <p:cNvSpPr>
            <a:spLocks noGrp="1" noChangeArrowheads="1"/>
          </p:cNvSpPr>
          <p:nvPr>
            <p:ph idx="1"/>
          </p:nvPr>
        </p:nvSpPr>
        <p:spPr/>
        <p:txBody>
          <a:bodyPr/>
          <a:lstStyle/>
          <a:p>
            <a:pPr eaLnBrk="1" hangingPunct="1">
              <a:spcBef>
                <a:spcPts val="1200"/>
              </a:spcBef>
            </a:pPr>
            <a:r>
              <a:rPr lang="en-AU" altLang="en-US" dirty="0"/>
              <a:t>Articulation Problems</a:t>
            </a:r>
          </a:p>
          <a:p>
            <a:pPr lvl="1">
              <a:spcBef>
                <a:spcPts val="1200"/>
              </a:spcBef>
            </a:pPr>
            <a:r>
              <a:rPr lang="en-AU" altLang="en-US" dirty="0"/>
              <a:t>Expressing the requirements since we don’t know what we don’t know</a:t>
            </a:r>
          </a:p>
          <a:p>
            <a:pPr eaLnBrk="1" hangingPunct="1">
              <a:spcBef>
                <a:spcPts val="1200"/>
              </a:spcBef>
            </a:pPr>
            <a:r>
              <a:rPr lang="en-AU" altLang="en-US" dirty="0"/>
              <a:t>Communication Barriers</a:t>
            </a:r>
          </a:p>
          <a:p>
            <a:pPr lvl="1">
              <a:spcBef>
                <a:spcPts val="1200"/>
              </a:spcBef>
            </a:pPr>
            <a:r>
              <a:rPr lang="en-AU" altLang="en-US" dirty="0"/>
              <a:t>Different “languages” in different domains</a:t>
            </a:r>
          </a:p>
          <a:p>
            <a:pPr eaLnBrk="1" hangingPunct="1">
              <a:spcBef>
                <a:spcPts val="1200"/>
              </a:spcBef>
            </a:pPr>
            <a:r>
              <a:rPr lang="en-AU" altLang="en-US" dirty="0"/>
              <a:t>Knowledge and Cognitive Limitations</a:t>
            </a:r>
          </a:p>
          <a:p>
            <a:pPr lvl="1">
              <a:spcBef>
                <a:spcPts val="1200"/>
              </a:spcBef>
            </a:pPr>
            <a:r>
              <a:rPr lang="en-AU" altLang="en-US" dirty="0"/>
              <a:t>Managing complexity</a:t>
            </a:r>
          </a:p>
          <a:p>
            <a:pPr eaLnBrk="1" hangingPunct="1">
              <a:spcBef>
                <a:spcPts val="1200"/>
              </a:spcBef>
            </a:pPr>
            <a:r>
              <a:rPr lang="en-AU" altLang="en-US" dirty="0"/>
              <a:t>Human Behaviour Issues</a:t>
            </a:r>
          </a:p>
          <a:p>
            <a:pPr lvl="1">
              <a:spcBef>
                <a:spcPts val="1200"/>
              </a:spcBef>
            </a:pPr>
            <a:r>
              <a:rPr lang="en-AU" altLang="en-US" dirty="0"/>
              <a:t>Conflicting needs</a:t>
            </a:r>
          </a:p>
          <a:p>
            <a:pPr>
              <a:spcBef>
                <a:spcPts val="1200"/>
              </a:spcBef>
            </a:pPr>
            <a:r>
              <a:rPr lang="en-AU" altLang="en-US" dirty="0"/>
              <a:t>Technical Issues</a:t>
            </a:r>
          </a:p>
          <a:p>
            <a:pPr lvl="1">
              <a:spcBef>
                <a:spcPts val="1200"/>
              </a:spcBef>
            </a:pPr>
            <a:r>
              <a:rPr lang="en-AU" altLang="en-US" dirty="0"/>
              <a:t>Change management</a:t>
            </a:r>
          </a:p>
          <a:p>
            <a:pPr lvl="1">
              <a:spcBef>
                <a:spcPts val="1200"/>
              </a:spcBef>
            </a:pPr>
            <a:r>
              <a:rPr lang="en-AU" altLang="en-US" dirty="0"/>
              <a:t>Too rigid adherence to methodology</a:t>
            </a:r>
          </a:p>
          <a:p>
            <a:pPr lvl="1">
              <a:spcBef>
                <a:spcPts val="1200"/>
              </a:spcBef>
            </a:pPr>
            <a:endParaRPr lang="en-AU" altLang="en-US" dirty="0"/>
          </a:p>
        </p:txBody>
      </p:sp>
    </p:spTree>
  </p:cSld>
  <p:clrMapOvr>
    <a:masterClrMapping/>
  </p:clrMapOvr>
</p:sld>
</file>

<file path=ppt/theme/theme1.xml><?xml version="1.0" encoding="utf-8"?>
<a:theme xmlns:a="http://schemas.openxmlformats.org/drawingml/2006/main" name="CITS4401 Theme">
  <a:themeElements>
    <a:clrScheme name="Brand Theme">
      <a:dk1>
        <a:sysClr val="windowText" lastClr="000000"/>
      </a:dk1>
      <a:lt1>
        <a:sysClr val="window" lastClr="FFFFFF"/>
      </a:lt1>
      <a:dk2>
        <a:srgbClr val="27348B"/>
      </a:dk2>
      <a:lt2>
        <a:srgbClr val="ECECEC"/>
      </a:lt2>
      <a:accent1>
        <a:srgbClr val="DEB408"/>
      </a:accent1>
      <a:accent2>
        <a:srgbClr val="9B5BA4"/>
      </a:accent2>
      <a:accent3>
        <a:srgbClr val="0095D3"/>
      </a:accent3>
      <a:accent4>
        <a:srgbClr val="E43622"/>
      </a:accent4>
      <a:accent5>
        <a:srgbClr val="86A20B"/>
      </a:accent5>
      <a:accent6>
        <a:srgbClr val="98002E"/>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TS4401 Theme" id="{C7FDF477-CB6B-4FCF-9B8E-FFC963EACE1E}" vid="{E79E689F-7869-4C49-8EAC-46F59A97987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CITS4401 Theme</Template>
  <TotalTime>964</TotalTime>
  <Words>2277</Words>
  <Application>Microsoft Macintosh PowerPoint</Application>
  <PresentationFormat>On-screen Show (4:3)</PresentationFormat>
  <Paragraphs>305</Paragraphs>
  <Slides>39</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Source Sans Pro</vt:lpstr>
      <vt:lpstr>Times New Roman</vt:lpstr>
      <vt:lpstr>UWA</vt:lpstr>
      <vt:lpstr>Wingdings</vt:lpstr>
      <vt:lpstr>CITS4401 Theme</vt:lpstr>
      <vt:lpstr>Requirements Elicitation</vt:lpstr>
      <vt:lpstr>Lecture Overview</vt:lpstr>
      <vt:lpstr>1. What is Reqs Elicitation?</vt:lpstr>
      <vt:lpstr>The Essence</vt:lpstr>
      <vt:lpstr>What is Requirements Elicitation?</vt:lpstr>
      <vt:lpstr>Requirements vs Specifications </vt:lpstr>
      <vt:lpstr>Communication</vt:lpstr>
      <vt:lpstr>Project Scope</vt:lpstr>
      <vt:lpstr>Reqs Elicitation Challenges</vt:lpstr>
      <vt:lpstr>2. Requirements Sources</vt:lpstr>
      <vt:lpstr>Sources: Goals</vt:lpstr>
      <vt:lpstr>What is a goal?</vt:lpstr>
      <vt:lpstr>Sources: Domain knowledge. </vt:lpstr>
      <vt:lpstr>Sources: Stakeholders</vt:lpstr>
      <vt:lpstr>Sources: Business Rules</vt:lpstr>
      <vt:lpstr>Sources: operational environment</vt:lpstr>
      <vt:lpstr>Src: organizational environment</vt:lpstr>
      <vt:lpstr>Approaches  &amp;       Techniques</vt:lpstr>
      <vt:lpstr>3. Methods</vt:lpstr>
      <vt:lpstr>1. Interviews</vt:lpstr>
      <vt:lpstr>Interviews</vt:lpstr>
      <vt:lpstr>5 Steps of the Interview Process</vt:lpstr>
      <vt:lpstr>Problem: Resistance may be found</vt:lpstr>
      <vt:lpstr>Problem: Conflicting requirements</vt:lpstr>
      <vt:lpstr>2. Facilitated meetings</vt:lpstr>
      <vt:lpstr>Brainstorming</vt:lpstr>
      <vt:lpstr>Brainstorming</vt:lpstr>
      <vt:lpstr>Brainstorming (cont.)</vt:lpstr>
      <vt:lpstr>3. Prototypes</vt:lpstr>
      <vt:lpstr>Scenarios and Use Cases</vt:lpstr>
      <vt:lpstr>User Stories</vt:lpstr>
      <vt:lpstr>4. Observation / Ethnography</vt:lpstr>
      <vt:lpstr>Pulling this all Together Some Guidelines</vt:lpstr>
      <vt:lpstr>A Generic Requirements Process</vt:lpstr>
      <vt:lpstr>Systems Thinking</vt:lpstr>
      <vt:lpstr>Sommerville &amp; Sawyer Elicitation Guidelines</vt:lpstr>
      <vt:lpstr>Elicitation Guidelines (cont)</vt:lpstr>
      <vt:lpstr>Lecture Summary</vt:lpstr>
      <vt:lpstr>Recommended reading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dc:creator>
  <cp:lastModifiedBy>Rachel Cardell-Oliver</cp:lastModifiedBy>
  <cp:revision>145</cp:revision>
  <dcterms:created xsi:type="dcterms:W3CDTF">1601-01-01T00:00:00Z</dcterms:created>
  <dcterms:modified xsi:type="dcterms:W3CDTF">2020-03-04T06:49:31Z</dcterms:modified>
</cp:coreProperties>
</file>