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sldIdLst>
    <p:sldId id="259" r:id="rId2"/>
    <p:sldId id="260" r:id="rId3"/>
    <p:sldId id="262"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258" r:id="rId29"/>
    <p:sldId id="314" r:id="rId30"/>
    <p:sldId id="315" r:id="rId31"/>
    <p:sldId id="313" r:id="rId32"/>
    <p:sldId id="316" r:id="rId33"/>
    <p:sldId id="318" r:id="rId34"/>
    <p:sldId id="317" r:id="rId35"/>
    <p:sldId id="322" r:id="rId36"/>
    <p:sldId id="319" r:id="rId37"/>
    <p:sldId id="320" r:id="rId38"/>
    <p:sldId id="321"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9" r:id="rId55"/>
    <p:sldId id="33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5" autoAdjust="0"/>
    <p:restoredTop sz="94851" autoAdjust="0"/>
  </p:normalViewPr>
  <p:slideViewPr>
    <p:cSldViewPr snapToGrid="0" snapToObjects="1">
      <p:cViewPr>
        <p:scale>
          <a:sx n="60" d="100"/>
          <a:sy n="60" d="100"/>
        </p:scale>
        <p:origin x="144"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FD8D3-C285-354C-A7A7-800F01FBC06A}" type="datetimeFigureOut">
              <a:rPr lang="en-US" smtClean="0"/>
              <a:t>7/28/17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2E73E-60E2-1D4C-9734-5E6F20744A67}" type="slidenum">
              <a:rPr lang="en-US" smtClean="0"/>
              <a:t>‹#›</a:t>
            </a:fld>
            <a:endParaRPr lang="en-US"/>
          </a:p>
        </p:txBody>
      </p:sp>
    </p:spTree>
    <p:extLst>
      <p:ext uri="{BB962C8B-B14F-4D97-AF65-F5344CB8AC3E}">
        <p14:creationId xmlns:p14="http://schemas.microsoft.com/office/powerpoint/2010/main" val="98412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ng.bz/pnGy" TargetMode="External"/><Relationship Id="rId4" Type="http://schemas.openxmlformats.org/officeDocument/2006/relationships/hyperlink" Target="blob:chrome-extension://ojhbgcchcbdjdenibfmjofobklkkhofc/057bea76-39c2-4839-9095-8212c24a2803#ch07fn05"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ng.bz/pnGy" TargetMode="External"/><Relationship Id="rId4" Type="http://schemas.openxmlformats.org/officeDocument/2006/relationships/hyperlink" Target="blob:chrome-extension://ojhbgcchcbdjdenibfmjofobklkkhofc/057bea76-39c2-4839-9095-8212c24a2803#ch07fn05"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fontAlgn="base">
              <a:spcBef>
                <a:spcPct val="0"/>
              </a:spcBef>
              <a:spcAft>
                <a:spcPct val="0"/>
              </a:spcAft>
            </a:pPr>
            <a:fld id="{C5CD04E1-A710-EE43-9F28-DA102E595C7C}" type="slidenum">
              <a:rPr lang="en-US" altLang="en-US"/>
              <a:pPr fontAlgn="base">
                <a:spcBef>
                  <a:spcPct val="0"/>
                </a:spcBef>
                <a:spcAft>
                  <a:spcPct val="0"/>
                </a:spcAft>
              </a:pPr>
              <a:t>1</a:t>
            </a:fld>
            <a:endParaRPr lang="en-US" altLang="en-US"/>
          </a:p>
        </p:txBody>
      </p:sp>
    </p:spTree>
    <p:extLst>
      <p:ext uri="{BB962C8B-B14F-4D97-AF65-F5344CB8AC3E}">
        <p14:creationId xmlns:p14="http://schemas.microsoft.com/office/powerpoint/2010/main" val="212251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we’ll use a real-world example (predicting personal income) to work through all of the steps of producing and using a linear regression model.</a:t>
            </a:r>
            <a:endParaRPr lang="en-AU" dirty="0"/>
          </a:p>
        </p:txBody>
      </p:sp>
      <p:sp>
        <p:nvSpPr>
          <p:cNvPr id="4" name="Slide Number Placeholder 3"/>
          <p:cNvSpPr>
            <a:spLocks noGrp="1"/>
          </p:cNvSpPr>
          <p:nvPr>
            <p:ph type="sldNum" sz="quarter" idx="10"/>
          </p:nvPr>
        </p:nvSpPr>
        <p:spPr/>
        <p:txBody>
          <a:bodyPr/>
          <a:lstStyle/>
          <a:p>
            <a:fld id="{8912E73E-60E2-1D4C-9734-5E6F20744A67}" type="slidenum">
              <a:rPr lang="en-US" smtClean="0"/>
              <a:t>4</a:t>
            </a:fld>
            <a:endParaRPr lang="en-US"/>
          </a:p>
        </p:txBody>
      </p:sp>
    </p:spTree>
    <p:extLst>
      <p:ext uri="{BB962C8B-B14F-4D97-AF65-F5344CB8AC3E}">
        <p14:creationId xmlns:p14="http://schemas.microsoft.com/office/powerpoint/2010/main" val="395789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912E73E-60E2-1D4C-9734-5E6F20744A67}" type="slidenum">
              <a:rPr lang="en-US" smtClean="0"/>
              <a:t>5</a:t>
            </a:fld>
            <a:endParaRPr lang="en-US"/>
          </a:p>
        </p:txBody>
      </p:sp>
    </p:spTree>
    <p:extLst>
      <p:ext uri="{BB962C8B-B14F-4D97-AF65-F5344CB8AC3E}">
        <p14:creationId xmlns:p14="http://schemas.microsoft.com/office/powerpoint/2010/main" val="237881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Until here about 2 hours</a:t>
            </a:r>
            <a:endParaRPr lang="en-AU" dirty="0"/>
          </a:p>
        </p:txBody>
      </p:sp>
      <p:sp>
        <p:nvSpPr>
          <p:cNvPr id="4" name="Slide Number Placeholder 3"/>
          <p:cNvSpPr>
            <a:spLocks noGrp="1"/>
          </p:cNvSpPr>
          <p:nvPr>
            <p:ph type="sldNum" sz="quarter" idx="10"/>
          </p:nvPr>
        </p:nvSpPr>
        <p:spPr/>
        <p:txBody>
          <a:bodyPr/>
          <a:lstStyle/>
          <a:p>
            <a:fld id="{8912E73E-60E2-1D4C-9734-5E6F20744A67}" type="slidenum">
              <a:rPr lang="en-US" smtClean="0"/>
              <a:t>30</a:t>
            </a:fld>
            <a:endParaRPr lang="en-US"/>
          </a:p>
        </p:txBody>
      </p:sp>
    </p:spTree>
    <p:extLst>
      <p:ext uri="{BB962C8B-B14F-4D97-AF65-F5344CB8AC3E}">
        <p14:creationId xmlns:p14="http://schemas.microsoft.com/office/powerpoint/2010/main" val="155115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use a sample dataset from the CDC 2010 natality public-use data file (</a:t>
            </a:r>
            <a:r>
              <a:rPr lang="en-AU" sz="1200" b="0" i="0" kern="1200" dirty="0" smtClean="0">
                <a:solidFill>
                  <a:schemeClr val="tx1"/>
                </a:solidFill>
                <a:effectLst/>
                <a:latin typeface="+mn-lt"/>
                <a:ea typeface="+mn-ea"/>
                <a:cs typeface="+mn-cs"/>
                <a:hlinkClick r:id="rId3"/>
              </a:rPr>
              <a:t>http://mng.bz/pnGy</a:t>
            </a:r>
            <a:r>
              <a:rPr lang="en-AU" sz="1200" b="0" i="0" kern="1200" dirty="0" smtClean="0">
                <a:solidFill>
                  <a:schemeClr val="tx1"/>
                </a:solidFill>
                <a:effectLst/>
                <a:latin typeface="+mn-lt"/>
                <a:ea typeface="+mn-ea"/>
                <a:cs typeface="+mn-cs"/>
              </a:rPr>
              <a:t>). This dataset records statistics for all births registered in the 50 US States and the District of Columbia, including facts about the mother and father, and about the delivery. We’ll use a sample of just over 26,000 births in a data frame </a:t>
            </a:r>
            <a:r>
              <a:rPr lang="en-AU" sz="1200" b="0" i="0" kern="1200" dirty="0" err="1" smtClean="0">
                <a:solidFill>
                  <a:schemeClr val="tx1"/>
                </a:solidFill>
                <a:effectLst/>
                <a:latin typeface="+mn-lt"/>
                <a:ea typeface="+mn-ea"/>
                <a:cs typeface="+mn-cs"/>
              </a:rPr>
              <a:t>called</a:t>
            </a:r>
            <a:r>
              <a:rPr lang="en-AU" dirty="0" err="1" smtClean="0"/>
              <a:t>sdata</a:t>
            </a:r>
            <a:r>
              <a:rPr lang="en-AU" sz="1200" b="0" i="0" kern="1200" dirty="0" smtClean="0">
                <a:solidFill>
                  <a:schemeClr val="tx1"/>
                </a:solidFill>
                <a:effectLst/>
                <a:latin typeface="+mn-lt"/>
                <a:ea typeface="+mn-ea"/>
                <a:cs typeface="+mn-cs"/>
              </a:rPr>
              <a:t>.</a:t>
            </a:r>
            <a:r>
              <a:rPr lang="en-AU" sz="1200" b="0" i="0" kern="1200" baseline="30000" dirty="0" smtClean="0">
                <a:solidFill>
                  <a:schemeClr val="tx1"/>
                </a:solidFill>
                <a:effectLst/>
                <a:latin typeface="+mn-lt"/>
                <a:ea typeface="+mn-ea"/>
                <a:cs typeface="+mn-cs"/>
              </a:rPr>
              <a:t>[</a:t>
            </a:r>
            <a:r>
              <a:rPr lang="en-AU" sz="1200" b="0" i="0" kern="1200" baseline="30000" dirty="0" smtClean="0">
                <a:solidFill>
                  <a:schemeClr val="tx1"/>
                </a:solidFill>
                <a:effectLst/>
                <a:latin typeface="+mn-lt"/>
                <a:ea typeface="+mn-ea"/>
                <a:cs typeface="+mn-cs"/>
                <a:hlinkClick r:id="rId4"/>
              </a:rPr>
              <a:t>5</a:t>
            </a:r>
            <a:r>
              <a:rPr lang="en-AU" sz="1200" b="0" i="0" kern="1200" baseline="30000" dirty="0" smtClean="0">
                <a:solidFill>
                  <a:schemeClr val="tx1"/>
                </a:solidFill>
                <a:effectLst/>
                <a:latin typeface="+mn-lt"/>
                <a:ea typeface="+mn-ea"/>
                <a:cs typeface="+mn-cs"/>
              </a:rPr>
              <a:t>]</a:t>
            </a:r>
            <a:r>
              <a:rPr lang="en-AU" sz="1200" b="0" i="0"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8912E73E-60E2-1D4C-9734-5E6F20744A67}" type="slidenum">
              <a:rPr lang="en-US" smtClean="0"/>
              <a:t>34</a:t>
            </a:fld>
            <a:endParaRPr lang="en-US"/>
          </a:p>
        </p:txBody>
      </p:sp>
    </p:spTree>
    <p:extLst>
      <p:ext uri="{BB962C8B-B14F-4D97-AF65-F5344CB8AC3E}">
        <p14:creationId xmlns:p14="http://schemas.microsoft.com/office/powerpoint/2010/main" val="129356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use a sample dataset from the CDC 2010 natality public-use data file (</a:t>
            </a:r>
            <a:r>
              <a:rPr lang="en-AU" sz="1200" b="0" i="0" kern="1200" dirty="0" smtClean="0">
                <a:solidFill>
                  <a:schemeClr val="tx1"/>
                </a:solidFill>
                <a:effectLst/>
                <a:latin typeface="+mn-lt"/>
                <a:ea typeface="+mn-ea"/>
                <a:cs typeface="+mn-cs"/>
                <a:hlinkClick r:id="rId3"/>
              </a:rPr>
              <a:t>http://mng.bz/pnGy</a:t>
            </a:r>
            <a:r>
              <a:rPr lang="en-AU" sz="1200" b="0" i="0" kern="1200" dirty="0" smtClean="0">
                <a:solidFill>
                  <a:schemeClr val="tx1"/>
                </a:solidFill>
                <a:effectLst/>
                <a:latin typeface="+mn-lt"/>
                <a:ea typeface="+mn-ea"/>
                <a:cs typeface="+mn-cs"/>
              </a:rPr>
              <a:t>). This dataset records statistics for all births registered in the 50 US States and the District of Columbia, including facts about the mother and father, and about the delivery. We’ll use a sample of just over 26,000 births in a data frame </a:t>
            </a:r>
            <a:r>
              <a:rPr lang="en-AU" sz="1200" b="0" i="0" kern="1200" dirty="0" err="1" smtClean="0">
                <a:solidFill>
                  <a:schemeClr val="tx1"/>
                </a:solidFill>
                <a:effectLst/>
                <a:latin typeface="+mn-lt"/>
                <a:ea typeface="+mn-ea"/>
                <a:cs typeface="+mn-cs"/>
              </a:rPr>
              <a:t>called</a:t>
            </a:r>
            <a:r>
              <a:rPr lang="en-AU" dirty="0" err="1" smtClean="0"/>
              <a:t>sdata</a:t>
            </a:r>
            <a:r>
              <a:rPr lang="en-AU" sz="1200" b="0" i="0" kern="1200" dirty="0" smtClean="0">
                <a:solidFill>
                  <a:schemeClr val="tx1"/>
                </a:solidFill>
                <a:effectLst/>
                <a:latin typeface="+mn-lt"/>
                <a:ea typeface="+mn-ea"/>
                <a:cs typeface="+mn-cs"/>
              </a:rPr>
              <a:t>.</a:t>
            </a:r>
            <a:r>
              <a:rPr lang="en-AU" sz="1200" b="0" i="0" kern="1200" baseline="30000" dirty="0" smtClean="0">
                <a:solidFill>
                  <a:schemeClr val="tx1"/>
                </a:solidFill>
                <a:effectLst/>
                <a:latin typeface="+mn-lt"/>
                <a:ea typeface="+mn-ea"/>
                <a:cs typeface="+mn-cs"/>
              </a:rPr>
              <a:t>[</a:t>
            </a:r>
            <a:r>
              <a:rPr lang="en-AU" sz="1200" b="0" i="0" kern="1200" baseline="30000" dirty="0" smtClean="0">
                <a:solidFill>
                  <a:schemeClr val="tx1"/>
                </a:solidFill>
                <a:effectLst/>
                <a:latin typeface="+mn-lt"/>
                <a:ea typeface="+mn-ea"/>
                <a:cs typeface="+mn-cs"/>
                <a:hlinkClick r:id="rId4"/>
              </a:rPr>
              <a:t>5</a:t>
            </a:r>
            <a:r>
              <a:rPr lang="en-AU" sz="1200" b="0" i="0" kern="1200" baseline="30000" dirty="0" smtClean="0">
                <a:solidFill>
                  <a:schemeClr val="tx1"/>
                </a:solidFill>
                <a:effectLst/>
                <a:latin typeface="+mn-lt"/>
                <a:ea typeface="+mn-ea"/>
                <a:cs typeface="+mn-cs"/>
              </a:rPr>
              <a:t>]</a:t>
            </a:r>
            <a:r>
              <a:rPr lang="en-AU" sz="1200" b="0" i="0"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8912E73E-60E2-1D4C-9734-5E6F20744A67}" type="slidenum">
              <a:rPr lang="en-US" smtClean="0"/>
              <a:t>35</a:t>
            </a:fld>
            <a:endParaRPr lang="en-US"/>
          </a:p>
        </p:txBody>
      </p:sp>
    </p:spTree>
    <p:extLst>
      <p:ext uri="{BB962C8B-B14F-4D97-AF65-F5344CB8AC3E}">
        <p14:creationId xmlns:p14="http://schemas.microsoft.com/office/powerpoint/2010/main" val="129356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+30 </a:t>
            </a:r>
            <a:r>
              <a:rPr lang="en-AU" dirty="0" err="1" smtClean="0"/>
              <a:t>mintues</a:t>
            </a:r>
            <a:r>
              <a:rPr lang="en-AU" smtClean="0"/>
              <a:t> ((</a:t>
            </a:r>
            <a:endParaRPr lang="en-AU"/>
          </a:p>
        </p:txBody>
      </p:sp>
      <p:sp>
        <p:nvSpPr>
          <p:cNvPr id="4" name="Slide Number Placeholder 3"/>
          <p:cNvSpPr>
            <a:spLocks noGrp="1"/>
          </p:cNvSpPr>
          <p:nvPr>
            <p:ph type="sldNum" sz="quarter" idx="10"/>
          </p:nvPr>
        </p:nvSpPr>
        <p:spPr/>
        <p:txBody>
          <a:bodyPr/>
          <a:lstStyle/>
          <a:p>
            <a:fld id="{8912E73E-60E2-1D4C-9734-5E6F20744A67}" type="slidenum">
              <a:rPr lang="en-US" smtClean="0"/>
              <a:t>38</a:t>
            </a:fld>
            <a:endParaRPr lang="en-US"/>
          </a:p>
        </p:txBody>
      </p:sp>
    </p:spTree>
    <p:extLst>
      <p:ext uri="{BB962C8B-B14F-4D97-AF65-F5344CB8AC3E}">
        <p14:creationId xmlns:p14="http://schemas.microsoft.com/office/powerpoint/2010/main" val="320028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68DA5F-A0DE-E342-B819-442CF51DD553}"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67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8DA5F-A0DE-E342-B819-442CF51DD553}"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01586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8DA5F-A0DE-E342-B819-442CF51DD553}"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08152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8DA5F-A0DE-E342-B819-442CF51DD553}"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72157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68DA5F-A0DE-E342-B819-442CF51DD553}" type="datetimeFigureOut">
              <a:rPr lang="en-US" smtClean="0"/>
              <a:t>7/28/17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C78CB-9061-9348-824D-60870E2387D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41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68DA5F-A0DE-E342-B819-442CF51DD553}" type="datetimeFigureOut">
              <a:rPr lang="en-US" smtClean="0"/>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209477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68DA5F-A0DE-E342-B819-442CF51DD553}" type="datetimeFigureOut">
              <a:rPr lang="en-US" smtClean="0"/>
              <a:t>7/28/17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09638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68DA5F-A0DE-E342-B819-442CF51DD553}" type="datetimeFigureOut">
              <a:rPr lang="en-US" smtClean="0"/>
              <a:t>7/28/17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49293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68DA5F-A0DE-E342-B819-442CF51DD553}" type="datetimeFigureOut">
              <a:rPr lang="en-US" smtClean="0"/>
              <a:t>7/28/17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57393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68DA5F-A0DE-E342-B819-442CF51DD553}" type="datetimeFigureOut">
              <a:rPr lang="en-US" smtClean="0"/>
              <a:t>7/28/17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EC78CB-9061-9348-824D-60870E2387D5}" type="slidenum">
              <a:rPr lang="en-US" smtClean="0"/>
              <a:t>‹#›</a:t>
            </a:fld>
            <a:endParaRPr lang="en-US"/>
          </a:p>
        </p:txBody>
      </p:sp>
    </p:spTree>
    <p:extLst>
      <p:ext uri="{BB962C8B-B14F-4D97-AF65-F5344CB8AC3E}">
        <p14:creationId xmlns:p14="http://schemas.microsoft.com/office/powerpoint/2010/main" val="174314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8DA5F-A0DE-E342-B819-442CF51DD553}" type="datetimeFigureOut">
              <a:rPr lang="en-US" smtClean="0"/>
              <a:t>7/28/17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C78CB-9061-9348-824D-60870E2387D5}" type="slidenum">
              <a:rPr lang="en-US" smtClean="0"/>
              <a:t>‹#›</a:t>
            </a:fld>
            <a:endParaRPr lang="en-US"/>
          </a:p>
        </p:txBody>
      </p:sp>
    </p:spTree>
    <p:extLst>
      <p:ext uri="{BB962C8B-B14F-4D97-AF65-F5344CB8AC3E}">
        <p14:creationId xmlns:p14="http://schemas.microsoft.com/office/powerpoint/2010/main" val="1002824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68DA5F-A0DE-E342-B819-442CF51DD553}" type="datetimeFigureOut">
              <a:rPr lang="en-US" smtClean="0"/>
              <a:t>7/28/17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EC78CB-9061-9348-824D-60870E2387D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568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fontAlgn="auto">
              <a:spcAft>
                <a:spcPts val="0"/>
              </a:spcAft>
              <a:defRPr/>
            </a:pPr>
            <a:r>
              <a:rPr lang="is-IS" sz="6600" dirty="0" smtClean="0"/>
              <a:t>CITS4009 </a:t>
            </a:r>
            <a:br>
              <a:rPr lang="is-IS" sz="6600" dirty="0" smtClean="0"/>
            </a:br>
            <a:r>
              <a:rPr lang="is-IS" sz="6600" dirty="0" smtClean="0"/>
              <a:t>Introduction to Data Science </a:t>
            </a:r>
            <a:endParaRPr lang="en-US" sz="6600" dirty="0"/>
          </a:p>
        </p:txBody>
      </p:sp>
      <p:sp>
        <p:nvSpPr>
          <p:cNvPr id="3" name="Subtitle 2"/>
          <p:cNvSpPr>
            <a:spLocks noGrp="1"/>
          </p:cNvSpPr>
          <p:nvPr>
            <p:ph type="subTitle" idx="1"/>
          </p:nvPr>
        </p:nvSpPr>
        <p:spPr/>
        <p:txBody>
          <a:bodyPr rtlCol="0">
            <a:normAutofit/>
          </a:bodyPr>
          <a:lstStyle/>
          <a:p>
            <a:pPr fontAlgn="auto">
              <a:buFont typeface="Calibri" panose="020F0502020204030204" pitchFamily="34" charset="0"/>
              <a:buNone/>
              <a:defRPr/>
            </a:pPr>
            <a:r>
              <a:rPr lang="en-AU" dirty="0"/>
              <a:t> </a:t>
            </a:r>
            <a:r>
              <a:rPr lang="en-AU" dirty="0" smtClean="0"/>
              <a:t> Semester 2, 2017: Part 2 modelling methods</a:t>
            </a:r>
          </a:p>
          <a:p>
            <a:pPr>
              <a:defRPr/>
            </a:pPr>
            <a:r>
              <a:rPr lang="en-AU" dirty="0" smtClean="0"/>
              <a:t>		</a:t>
            </a:r>
            <a:r>
              <a:rPr lang="en-AU" dirty="0"/>
              <a:t>Chapter </a:t>
            </a:r>
            <a:r>
              <a:rPr lang="en-AU" dirty="0" smtClean="0"/>
              <a:t>7 </a:t>
            </a:r>
            <a:r>
              <a:rPr lang="en-AU" dirty="0"/>
              <a:t>Linear and logistic </a:t>
            </a:r>
            <a:r>
              <a:rPr lang="en-AU" dirty="0" smtClean="0"/>
              <a:t>regression</a:t>
            </a:r>
          </a:p>
          <a:p>
            <a:pPr fontAlgn="auto">
              <a:buFont typeface="Calibri" panose="020F0502020204030204" pitchFamily="34" charset="0"/>
              <a:buNone/>
              <a:defRPr/>
            </a:pPr>
            <a:endParaRPr lang="en-AU" dirty="0" smtClean="0"/>
          </a:p>
          <a:p>
            <a:pPr fontAlgn="auto">
              <a:buFont typeface="Calibri" panose="020F0502020204030204" pitchFamily="34" charset="0"/>
              <a:buNone/>
              <a:defRPr/>
            </a:pPr>
            <a:endParaRPr lang="en-AU" dirty="0"/>
          </a:p>
          <a:p>
            <a:pPr fontAlgn="auto">
              <a:buFont typeface="Calibri" panose="020F0502020204030204" pitchFamily="34" charset="0"/>
              <a:buNone/>
              <a:defRPr/>
            </a:pPr>
            <a:endParaRPr lang="en-US" dirty="0"/>
          </a:p>
        </p:txBody>
      </p:sp>
      <p:sp>
        <p:nvSpPr>
          <p:cNvPr id="7" name="Slide Number Placeholder 6"/>
          <p:cNvSpPr>
            <a:spLocks noGrp="1"/>
          </p:cNvSpPr>
          <p:nvPr>
            <p:ph type="sldNum" sz="quarter" idx="12"/>
          </p:nvPr>
        </p:nvSpPr>
        <p:spPr/>
        <p:txBody>
          <a:bodyPr/>
          <a:lstStyle/>
          <a:p>
            <a:pPr>
              <a:defRPr/>
            </a:pPr>
            <a:fld id="{B5EA18B3-8735-8240-A4AE-0CDC971DA220}" type="slidenum">
              <a:rPr lang="en-US"/>
              <a:pPr>
                <a:defRPr/>
              </a:pPr>
              <a:t>1</a:t>
            </a:fld>
            <a:endParaRPr lang="en-US"/>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142875"/>
            <a:ext cx="26987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36888" y="1162050"/>
            <a:ext cx="5911850" cy="369888"/>
          </a:xfrm>
          <a:prstGeom prst="rect">
            <a:avLst/>
          </a:prstGeom>
          <a:noFill/>
        </p:spPr>
        <p:txBody>
          <a:bodyPr>
            <a:spAutoFit/>
          </a:bodyPr>
          <a:lstStyle/>
          <a:p>
            <a:pPr eaLnBrk="1" fontAlgn="auto" hangingPunct="1">
              <a:spcBef>
                <a:spcPts val="0"/>
              </a:spcBef>
              <a:spcAft>
                <a:spcPts val="0"/>
              </a:spcAft>
              <a:defRPr/>
            </a:pPr>
            <a:r>
              <a:rPr lang="en-US" dirty="0">
                <a:solidFill>
                  <a:schemeClr val="tx1">
                    <a:lumMod val="65000"/>
                    <a:lumOff val="35000"/>
                  </a:schemeClr>
                </a:solidFill>
                <a:latin typeface="Cambria" charset="0"/>
                <a:ea typeface="Cambria" charset="0"/>
                <a:cs typeface="Cambria" charset="0"/>
              </a:rPr>
              <a:t>School of Computer Science and Software Engineering </a:t>
            </a:r>
          </a:p>
        </p:txBody>
      </p:sp>
    </p:spTree>
    <p:extLst>
      <p:ext uri="{BB962C8B-B14F-4D97-AF65-F5344CB8AC3E}">
        <p14:creationId xmlns:p14="http://schemas.microsoft.com/office/powerpoint/2010/main" val="239573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 stores training data in the model</a:t>
            </a:r>
          </a:p>
        </p:txBody>
      </p:sp>
      <p:sp>
        <p:nvSpPr>
          <p:cNvPr id="3" name="Content Placeholder 2"/>
          <p:cNvSpPr>
            <a:spLocks noGrp="1"/>
          </p:cNvSpPr>
          <p:nvPr>
            <p:ph idx="1"/>
          </p:nvPr>
        </p:nvSpPr>
        <p:spPr/>
        <p:txBody>
          <a:bodyPr>
            <a:noAutofit/>
          </a:bodyPr>
          <a:lstStyle/>
          <a:p>
            <a:pPr marL="355600" indent="-355600">
              <a:buFont typeface="Arial" panose="020B0604020202020204" pitchFamily="34" charset="0"/>
              <a:buChar char="•"/>
            </a:pPr>
            <a:r>
              <a:rPr lang="en-AU" sz="2800" dirty="0"/>
              <a:t>R holds a copy of the training data in its model to supply the residual information seen in </a:t>
            </a:r>
            <a:r>
              <a:rPr lang="en-AU" sz="2800" dirty="0">
                <a:latin typeface="Courier" panose="02060409020205020404" pitchFamily="49" charset="0"/>
              </a:rPr>
              <a:t>summary(model</a:t>
            </a:r>
            <a:r>
              <a:rPr lang="en-AU" sz="2800" dirty="0" smtClean="0">
                <a:latin typeface="Courier" panose="02060409020205020404" pitchFamily="49" charset="0"/>
              </a:rPr>
              <a:t>).</a:t>
            </a:r>
          </a:p>
          <a:p>
            <a:pPr marL="361950" indent="-361950">
              <a:buFont typeface="Arial" panose="020B0604020202020204" pitchFamily="34" charset="0"/>
              <a:buChar char="•"/>
            </a:pPr>
            <a:r>
              <a:rPr lang="en-AU" sz="2800" dirty="0"/>
              <a:t>Holding a copy of the data this way is not strictly necessary and can needlessly run you out of memory. </a:t>
            </a:r>
            <a:endParaRPr lang="en-AU" sz="2800" dirty="0" smtClean="0"/>
          </a:p>
          <a:p>
            <a:pPr marL="361950" indent="-361950">
              <a:buFont typeface="Arial" panose="020B0604020202020204" pitchFamily="34" charset="0"/>
              <a:buChar char="•"/>
            </a:pPr>
            <a:r>
              <a:rPr lang="en-AU" sz="2800" dirty="0" smtClean="0"/>
              <a:t>You </a:t>
            </a:r>
            <a:r>
              <a:rPr lang="en-AU" sz="2800" dirty="0"/>
              <a:t>can mitigate this problem somewhat by setting the parameters model </a:t>
            </a:r>
            <a:r>
              <a:rPr lang="en-AU" sz="2800" dirty="0">
                <a:latin typeface="Courier" panose="02060409020205020404" pitchFamily="49" charset="0"/>
              </a:rPr>
              <a:t>= F, x = F, y = F, </a:t>
            </a:r>
            <a:r>
              <a:rPr lang="en-AU" sz="2800" dirty="0" err="1">
                <a:latin typeface="Courier" panose="02060409020205020404" pitchFamily="49" charset="0"/>
              </a:rPr>
              <a:t>qr</a:t>
            </a:r>
            <a:r>
              <a:rPr lang="en-AU" sz="2800" dirty="0">
                <a:latin typeface="Courier" panose="02060409020205020404" pitchFamily="49" charset="0"/>
              </a:rPr>
              <a:t> = F </a:t>
            </a:r>
            <a:r>
              <a:rPr lang="en-AU" sz="2800" dirty="0"/>
              <a:t>in the </a:t>
            </a:r>
            <a:r>
              <a:rPr lang="en-AU" sz="2800" dirty="0">
                <a:latin typeface="Courier" panose="02060409020205020404" pitchFamily="49" charset="0"/>
              </a:rPr>
              <a:t>lm()</a:t>
            </a:r>
            <a:r>
              <a:rPr lang="en-AU" sz="2800" dirty="0"/>
              <a:t> call. If you’re running low on memory (or swapping), you can dispose of R objects like </a:t>
            </a:r>
            <a:r>
              <a:rPr lang="en-AU" sz="2800" dirty="0">
                <a:latin typeface="Courier" panose="02060409020205020404" pitchFamily="49" charset="0"/>
              </a:rPr>
              <a:t>model</a:t>
            </a:r>
            <a:r>
              <a:rPr lang="en-AU" sz="2800" dirty="0"/>
              <a:t> using the </a:t>
            </a:r>
            <a:r>
              <a:rPr lang="en-AU" sz="2800" dirty="0" err="1">
                <a:latin typeface="Courier" panose="02060409020205020404" pitchFamily="49" charset="0"/>
              </a:rPr>
              <a:t>rm</a:t>
            </a:r>
            <a:r>
              <a:rPr lang="en-AU" sz="2800" dirty="0">
                <a:latin typeface="Courier" panose="02060409020205020404" pitchFamily="49" charset="0"/>
              </a:rPr>
              <a:t>()</a:t>
            </a:r>
            <a:r>
              <a:rPr lang="en-AU" sz="2800" dirty="0"/>
              <a:t> command. In this case, you’d dispose of the model by running </a:t>
            </a:r>
            <a:r>
              <a:rPr lang="en-AU" sz="2800" dirty="0" err="1">
                <a:latin typeface="Courier" panose="02060409020205020404" pitchFamily="49" charset="0"/>
              </a:rPr>
              <a:t>rm</a:t>
            </a:r>
            <a:r>
              <a:rPr lang="en-AU" sz="2800" dirty="0"/>
              <a:t>(</a:t>
            </a:r>
            <a:r>
              <a:rPr lang="en-AU" sz="2800" dirty="0">
                <a:latin typeface="Courier" panose="02060409020205020404" pitchFamily="49" charset="0"/>
              </a:rPr>
              <a:t>"model</a:t>
            </a:r>
            <a:r>
              <a:rPr lang="en-AU" sz="2800" dirty="0"/>
              <a:t>").</a:t>
            </a:r>
          </a:p>
          <a:p>
            <a:r>
              <a:rPr lang="en-AU" sz="2800" dirty="0"/>
              <a:t/>
            </a:r>
            <a:br>
              <a:rPr lang="en-AU" sz="2800" dirty="0"/>
            </a:br>
            <a:endParaRPr lang="en-AU" sz="2800" dirty="0" smtClean="0">
              <a:latin typeface="Courier" panose="02060409020205020404" pitchFamily="49" charset="0"/>
            </a:endParaRPr>
          </a:p>
          <a:p>
            <a:pPr marL="355600" indent="-355600">
              <a:buFont typeface="Arial" panose="020B0604020202020204" pitchFamily="34" charset="0"/>
              <a:buChar char="•"/>
            </a:pPr>
            <a:endParaRPr lang="en-AU" sz="2800" dirty="0"/>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Making predictions</a:t>
            </a:r>
          </a:p>
        </p:txBody>
      </p:sp>
      <p:sp>
        <p:nvSpPr>
          <p:cNvPr id="3" name="Content Placeholder 2"/>
          <p:cNvSpPr>
            <a:spLocks noGrp="1"/>
          </p:cNvSpPr>
          <p:nvPr>
            <p:ph idx="1"/>
          </p:nvPr>
        </p:nvSpPr>
        <p:spPr/>
        <p:txBody>
          <a:bodyPr/>
          <a:lstStyle/>
          <a:p>
            <a:pPr marL="355600" indent="-355600">
              <a:buFont typeface="Arial" panose="020B0604020202020204" pitchFamily="34" charset="0"/>
              <a:buChar char="•"/>
            </a:pPr>
            <a:r>
              <a:rPr lang="en-AU" dirty="0" smtClean="0"/>
              <a:t>The goal now is to predict income by passing data to </a:t>
            </a:r>
            <a:r>
              <a:rPr lang="en-AU" dirty="0" smtClean="0">
                <a:latin typeface="Courier" panose="02060409020205020404" pitchFamily="49" charset="0"/>
              </a:rPr>
              <a:t>predict()</a:t>
            </a:r>
          </a:p>
          <a:p>
            <a:pPr marL="355600" indent="-355600">
              <a:buFont typeface="Arial" panose="020B0604020202020204" pitchFamily="34" charset="0"/>
              <a:buChar char="•"/>
            </a:pPr>
            <a:r>
              <a:rPr lang="en-AU" dirty="0"/>
              <a:t>Making predictions with a linear regression </a:t>
            </a:r>
            <a:r>
              <a:rPr lang="en-AU" dirty="0" smtClean="0"/>
              <a:t>model using </a:t>
            </a:r>
            <a:r>
              <a:rPr lang="en-AU" dirty="0"/>
              <a:t>both the test and training data frames </a:t>
            </a:r>
            <a:r>
              <a:rPr lang="en-AU" dirty="0" err="1">
                <a:latin typeface="Courier" panose="02060409020205020404" pitchFamily="49" charset="0"/>
              </a:rPr>
              <a:t>dtest</a:t>
            </a:r>
            <a:r>
              <a:rPr lang="en-AU" dirty="0">
                <a:latin typeface="Courier" panose="02060409020205020404" pitchFamily="49" charset="0"/>
              </a:rPr>
              <a:t> </a:t>
            </a:r>
            <a:r>
              <a:rPr lang="en-AU" dirty="0"/>
              <a:t>and </a:t>
            </a:r>
            <a:r>
              <a:rPr lang="en-AU" dirty="0" err="1" smtClean="0">
                <a:latin typeface="Courier" panose="02060409020205020404" pitchFamily="49" charset="0"/>
              </a:rPr>
              <a:t>dtrain</a:t>
            </a:r>
            <a:r>
              <a:rPr lang="en-AU" dirty="0" smtClean="0">
                <a:latin typeface="Courier" panose="02060409020205020404" pitchFamily="49" charset="0"/>
              </a:rPr>
              <a:t>:</a:t>
            </a:r>
          </a:p>
          <a:p>
            <a:pPr marL="355600" indent="-355600">
              <a:buFont typeface="Arial" panose="020B0604020202020204" pitchFamily="34" charset="0"/>
              <a:buChar char="•"/>
            </a:pPr>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503" y="2894781"/>
            <a:ext cx="6062255" cy="396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Characterizing prediction quality</a:t>
            </a:r>
          </a:p>
        </p:txBody>
      </p:sp>
      <p:sp>
        <p:nvSpPr>
          <p:cNvPr id="3" name="Content Placeholder 2"/>
          <p:cNvSpPr>
            <a:spLocks noGrp="1"/>
          </p:cNvSpPr>
          <p:nvPr>
            <p:ph idx="1"/>
          </p:nvPr>
        </p:nvSpPr>
        <p:spPr>
          <a:xfrm>
            <a:off x="734662" y="1845734"/>
            <a:ext cx="6044510" cy="4023360"/>
          </a:xfrm>
        </p:spPr>
        <p:txBody>
          <a:bodyPr>
            <a:normAutofit/>
          </a:bodyPr>
          <a:lstStyle/>
          <a:p>
            <a:pPr marL="355600" indent="-355600">
              <a:buFont typeface="Arial" panose="020B0604020202020204" pitchFamily="34" charset="0"/>
              <a:buChar char="•"/>
            </a:pPr>
            <a:r>
              <a:rPr lang="en-AU" sz="2800" dirty="0" smtClean="0"/>
              <a:t>To inspect prediction model and quality, We recommend plotting the actual </a:t>
            </a:r>
            <a:r>
              <a:rPr lang="en-AU" sz="2800" dirty="0" smtClean="0">
                <a:latin typeface="Courier" panose="02060409020205020404" pitchFamily="49" charset="0"/>
              </a:rPr>
              <a:t>y.</a:t>
            </a:r>
          </a:p>
          <a:p>
            <a:pPr marL="355600" indent="-355600">
              <a:buFont typeface="Arial" panose="020B0604020202020204" pitchFamily="34" charset="0"/>
              <a:buChar char="•"/>
            </a:pPr>
            <a:r>
              <a:rPr lang="en-AU" sz="2800" dirty="0"/>
              <a:t> </a:t>
            </a:r>
            <a:r>
              <a:rPr lang="en-AU" sz="2800" dirty="0">
                <a:latin typeface="Courier" panose="02060409020205020404" pitchFamily="49" charset="0"/>
              </a:rPr>
              <a:t>log(</a:t>
            </a:r>
            <a:r>
              <a:rPr lang="en-AU" sz="2800" dirty="0" err="1">
                <a:latin typeface="Courier" panose="02060409020205020404" pitchFamily="49" charset="0"/>
              </a:rPr>
              <a:t>PINCP,base</a:t>
            </a:r>
            <a:r>
              <a:rPr lang="en-AU" sz="2800" dirty="0">
                <a:latin typeface="Courier" panose="02060409020205020404" pitchFamily="49" charset="0"/>
              </a:rPr>
              <a:t>=10)</a:t>
            </a:r>
            <a:r>
              <a:rPr lang="en-AU" sz="2800" dirty="0"/>
              <a:t> as if it were a function of</a:t>
            </a:r>
            <a:r>
              <a:rPr lang="en-AU" sz="2800" dirty="0">
                <a:latin typeface="Courier" panose="02060409020205020404" pitchFamily="49" charset="0"/>
              </a:rPr>
              <a:t> </a:t>
            </a:r>
            <a:r>
              <a:rPr lang="en-AU" sz="2800" dirty="0" err="1">
                <a:latin typeface="Courier" panose="02060409020205020404" pitchFamily="49" charset="0"/>
              </a:rPr>
              <a:t>predLogPINCP</a:t>
            </a:r>
            <a:r>
              <a:rPr lang="en-AU" sz="2800" dirty="0"/>
              <a:t>. If the predictions are very good, then the plot will be dots arranged near the line </a:t>
            </a:r>
            <a:r>
              <a:rPr lang="en-AU" sz="2800" dirty="0">
                <a:latin typeface="Courier" panose="02060409020205020404" pitchFamily="49" charset="0"/>
              </a:rPr>
              <a:t>y=x</a:t>
            </a:r>
            <a:r>
              <a:rPr lang="en-AU" sz="2800" dirty="0"/>
              <a:t>, which we call </a:t>
            </a:r>
            <a:r>
              <a:rPr lang="en-AU" sz="2800" i="1" dirty="0"/>
              <a:t>the line of perfect </a:t>
            </a:r>
            <a:r>
              <a:rPr lang="en-AU" sz="2800" i="1" dirty="0" smtClean="0"/>
              <a:t>prediction</a:t>
            </a:r>
          </a:p>
          <a:p>
            <a:pPr marL="355600" indent="-355600">
              <a:buFont typeface="Arial" panose="020B0604020202020204" pitchFamily="34" charset="0"/>
              <a:buChar char="•"/>
            </a:pPr>
            <a:endParaRPr lang="en-AU" sz="3200" dirty="0">
              <a:latin typeface="Courier" panose="02060409020205020404" pitchFamily="49"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704" y="1845734"/>
            <a:ext cx="4818292" cy="408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614" y="38487"/>
            <a:ext cx="6135247" cy="6194150"/>
          </a:xfrm>
        </p:spPr>
        <p:txBody>
          <a:bodyPr>
            <a:noAutofit/>
          </a:bodyPr>
          <a:lstStyle/>
          <a:p>
            <a:pPr marL="355600" indent="-355600">
              <a:buFont typeface="Arial" panose="020B0604020202020204" pitchFamily="34" charset="0"/>
              <a:buChar char="•"/>
            </a:pPr>
            <a:r>
              <a:rPr lang="en-AU" sz="2100" dirty="0" smtClean="0"/>
              <a:t>The figure shows statisticians </a:t>
            </a:r>
            <a:r>
              <a:rPr lang="en-AU" sz="2100" dirty="0"/>
              <a:t>prefer the residual </a:t>
            </a:r>
            <a:r>
              <a:rPr lang="en-AU" sz="2100" dirty="0" smtClean="0"/>
              <a:t>plot, </a:t>
            </a:r>
            <a:r>
              <a:rPr lang="en-AU" sz="2100" dirty="0"/>
              <a:t>where the predictions errors </a:t>
            </a:r>
            <a:r>
              <a:rPr lang="en-AU" sz="2100" dirty="0" err="1">
                <a:latin typeface="Courier" panose="02060409020205020404" pitchFamily="49" charset="0"/>
              </a:rPr>
              <a:t>predLogPINCP</a:t>
            </a:r>
            <a:r>
              <a:rPr lang="en-AU" sz="2100" dirty="0">
                <a:latin typeface="Courier" panose="02060409020205020404" pitchFamily="49" charset="0"/>
              </a:rPr>
              <a:t>-log(</a:t>
            </a:r>
            <a:r>
              <a:rPr lang="en-AU" sz="2100" dirty="0" err="1">
                <a:latin typeface="Courier" panose="02060409020205020404" pitchFamily="49" charset="0"/>
              </a:rPr>
              <a:t>PINCP,base</a:t>
            </a:r>
            <a:r>
              <a:rPr lang="en-AU" sz="2100" dirty="0">
                <a:latin typeface="Courier" panose="02060409020205020404" pitchFamily="49" charset="0"/>
              </a:rPr>
              <a:t>=10)</a:t>
            </a:r>
            <a:r>
              <a:rPr lang="en-AU" sz="2100" dirty="0"/>
              <a:t> are plotted as a function of </a:t>
            </a:r>
            <a:r>
              <a:rPr lang="en-AU" sz="2100" dirty="0" err="1">
                <a:latin typeface="Courier" panose="02060409020205020404" pitchFamily="49" charset="0"/>
              </a:rPr>
              <a:t>predLogPINCP</a:t>
            </a:r>
            <a:r>
              <a:rPr lang="en-AU" sz="2100" dirty="0"/>
              <a:t>. </a:t>
            </a:r>
            <a:endParaRPr lang="en-AU" sz="2100" dirty="0" smtClean="0"/>
          </a:p>
          <a:p>
            <a:pPr marL="355600" indent="-355600">
              <a:buFont typeface="Arial" panose="020B0604020202020204" pitchFamily="34" charset="0"/>
              <a:buChar char="•"/>
            </a:pPr>
            <a:r>
              <a:rPr lang="en-AU" sz="2100" dirty="0" smtClean="0"/>
              <a:t>In </a:t>
            </a:r>
            <a:r>
              <a:rPr lang="en-AU" sz="2100" dirty="0"/>
              <a:t>this case, the line of perfect prediction is the line y=0. </a:t>
            </a:r>
            <a:endParaRPr lang="en-AU" sz="2100" dirty="0" smtClean="0"/>
          </a:p>
          <a:p>
            <a:pPr marL="355600" indent="-355600">
              <a:buFont typeface="Arial" panose="020B0604020202020204" pitchFamily="34" charset="0"/>
              <a:buChar char="•"/>
            </a:pPr>
            <a:r>
              <a:rPr lang="en-AU" sz="2100" dirty="0" smtClean="0"/>
              <a:t>Notice </a:t>
            </a:r>
            <a:r>
              <a:rPr lang="en-AU" sz="2100" dirty="0"/>
              <a:t>the points are scattered widely from this line (a possible sign of low-quality fit</a:t>
            </a:r>
            <a:r>
              <a:rPr lang="en-AU" sz="2100" dirty="0" smtClean="0"/>
              <a:t>)</a:t>
            </a:r>
          </a:p>
          <a:p>
            <a:pPr marL="355600" indent="-355600">
              <a:buFont typeface="Arial" panose="020B0604020202020204" pitchFamily="34" charset="0"/>
              <a:buChar char="•"/>
            </a:pPr>
            <a:r>
              <a:rPr lang="en-AU" sz="2100" b="1" dirty="0"/>
              <a:t>On average, are the predictions </a:t>
            </a:r>
            <a:r>
              <a:rPr lang="en-AU" sz="2100" b="1" dirty="0" smtClean="0"/>
              <a:t>correct? Or does </a:t>
            </a:r>
            <a:r>
              <a:rPr lang="en-AU" sz="2100" b="1" dirty="0"/>
              <a:t>the smoothing curve lie more or less along the line of perfect prediction</a:t>
            </a:r>
            <a:r>
              <a:rPr lang="en-AU" sz="2100" b="1" dirty="0" smtClean="0"/>
              <a:t>?</a:t>
            </a:r>
          </a:p>
          <a:p>
            <a:pPr marL="355600" indent="-355600">
              <a:buFont typeface="Arial" panose="020B0604020202020204" pitchFamily="34" charset="0"/>
              <a:buChar char="•"/>
            </a:pPr>
            <a:r>
              <a:rPr lang="en-AU" sz="2100" dirty="0" smtClean="0"/>
              <a:t> </a:t>
            </a:r>
            <a:r>
              <a:rPr lang="en-AU" sz="2100" dirty="0"/>
              <a:t>Ideally, the points will all lie very close to that line, but you may instead get a wider cloud of points  </a:t>
            </a:r>
            <a:r>
              <a:rPr lang="en-AU" sz="2100" dirty="0" smtClean="0"/>
              <a:t>if </a:t>
            </a:r>
            <a:r>
              <a:rPr lang="en-AU" sz="2100" dirty="0"/>
              <a:t>your input variables don’t explain the output too closely. </a:t>
            </a:r>
            <a:endParaRPr lang="en-AU" sz="2100" dirty="0" smtClean="0"/>
          </a:p>
          <a:p>
            <a:pPr marL="355600" indent="-355600">
              <a:buFont typeface="Arial" panose="020B0604020202020204" pitchFamily="34" charset="0"/>
              <a:buChar char="•"/>
            </a:pPr>
            <a:r>
              <a:rPr lang="en-AU" sz="2100" dirty="0" smtClean="0"/>
              <a:t>But </a:t>
            </a:r>
            <a:r>
              <a:rPr lang="en-AU" sz="2100" dirty="0"/>
              <a:t>if the smoothing curve lies along the line of perfect prediction, then the model predicts correctly on average: it </a:t>
            </a:r>
            <a:r>
              <a:rPr lang="en-AU" sz="2100" dirty="0" err="1"/>
              <a:t>underpredicts</a:t>
            </a:r>
            <a:r>
              <a:rPr lang="en-AU" sz="2100" dirty="0"/>
              <a:t> about as much as it </a:t>
            </a:r>
            <a:r>
              <a:rPr lang="en-AU" sz="2100" dirty="0" err="1"/>
              <a:t>overpredicts</a:t>
            </a:r>
            <a:r>
              <a:rPr lang="en-AU" sz="2100"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861" y="190884"/>
            <a:ext cx="5699401" cy="49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Why are the predictions, not the true values, on the x-axis?</a:t>
            </a:r>
            <a:endParaRPr lang="en-AU" dirty="0"/>
          </a:p>
        </p:txBody>
      </p:sp>
      <p:sp>
        <p:nvSpPr>
          <p:cNvPr id="3" name="Content Placeholder 2"/>
          <p:cNvSpPr>
            <a:spLocks noGrp="1"/>
          </p:cNvSpPr>
          <p:nvPr>
            <p:ph idx="1"/>
          </p:nvPr>
        </p:nvSpPr>
        <p:spPr>
          <a:xfrm>
            <a:off x="355600" y="1794934"/>
            <a:ext cx="11836400" cy="4436533"/>
          </a:xfrm>
        </p:spPr>
        <p:txBody>
          <a:bodyPr>
            <a:noAutofit/>
          </a:bodyPr>
          <a:lstStyle/>
          <a:p>
            <a:pPr marL="355600" indent="-355600">
              <a:buFont typeface="Arial" panose="020B0604020202020204" pitchFamily="34" charset="0"/>
              <a:buChar char="•"/>
            </a:pPr>
            <a:r>
              <a:rPr lang="en-AU" sz="2400" dirty="0"/>
              <a:t>R</a:t>
            </a:r>
            <a:r>
              <a:rPr lang="en-AU" sz="2400" dirty="0" smtClean="0"/>
              <a:t>esidual </a:t>
            </a:r>
            <a:r>
              <a:rPr lang="en-AU" sz="2400" dirty="0"/>
              <a:t>graph with </a:t>
            </a:r>
            <a:r>
              <a:rPr lang="en-AU" sz="2400" i="1" dirty="0"/>
              <a:t>predictions</a:t>
            </a:r>
            <a:r>
              <a:rPr lang="en-AU" sz="2400" dirty="0"/>
              <a:t> on the x-axis gives you a sense of when the model may be under- or </a:t>
            </a:r>
            <a:r>
              <a:rPr lang="en-AU" sz="2400" dirty="0" err="1"/>
              <a:t>overpredicting</a:t>
            </a:r>
            <a:r>
              <a:rPr lang="en-AU" sz="2400" dirty="0"/>
              <a:t>, based on the model’s output. </a:t>
            </a:r>
            <a:endParaRPr lang="en-AU" sz="2400" dirty="0" smtClean="0"/>
          </a:p>
          <a:p>
            <a:pPr marL="355600" indent="-355600">
              <a:buFont typeface="Arial" panose="020B0604020202020204" pitchFamily="34" charset="0"/>
              <a:buChar char="•"/>
            </a:pPr>
            <a:r>
              <a:rPr lang="en-AU" sz="2400" dirty="0" smtClean="0"/>
              <a:t>A </a:t>
            </a:r>
            <a:r>
              <a:rPr lang="en-AU" sz="2400" dirty="0"/>
              <a:t>residual graph with the </a:t>
            </a:r>
            <a:r>
              <a:rPr lang="en-AU" sz="2400" i="1" dirty="0"/>
              <a:t>true outcome</a:t>
            </a:r>
            <a:r>
              <a:rPr lang="en-AU" sz="2400" dirty="0"/>
              <a:t> on the x-axis instead gives you a sense of where the model under-or </a:t>
            </a:r>
            <a:r>
              <a:rPr lang="en-AU" sz="2400" dirty="0" err="1"/>
              <a:t>overpredicts</a:t>
            </a:r>
            <a:r>
              <a:rPr lang="en-AU" sz="2400" dirty="0"/>
              <a:t> based on the actual outcome</a:t>
            </a:r>
            <a:r>
              <a:rPr lang="en-AU" sz="2400" dirty="0" smtClean="0"/>
              <a:t>.</a:t>
            </a:r>
          </a:p>
          <a:p>
            <a:pPr marL="355600" indent="-355600">
              <a:buFont typeface="Arial" panose="020B0604020202020204" pitchFamily="34" charset="0"/>
              <a:buChar char="•"/>
            </a:pPr>
            <a:r>
              <a:rPr lang="en-AU" sz="2400" b="1" dirty="0"/>
              <a:t>Are there systematic errors?</a:t>
            </a:r>
          </a:p>
          <a:p>
            <a:pPr marL="355600" indent="-355600">
              <a:buFont typeface="Arial" panose="020B0604020202020204" pitchFamily="34" charset="0"/>
              <a:buChar char="•"/>
            </a:pPr>
            <a:r>
              <a:rPr lang="en-AU" sz="2400" dirty="0"/>
              <a:t>If the smoothing curve veers off the line of perfect prediction too much, this is a sign of systematic under- or </a:t>
            </a:r>
            <a:r>
              <a:rPr lang="en-AU" sz="2400" dirty="0" err="1"/>
              <a:t>overprediction</a:t>
            </a:r>
            <a:r>
              <a:rPr lang="en-AU" sz="2400" dirty="0"/>
              <a:t> in certain ranges: the error is correlated with </a:t>
            </a:r>
            <a:r>
              <a:rPr lang="en-AU" sz="2400" dirty="0">
                <a:latin typeface="Courier" panose="02060409020205020404" pitchFamily="49" charset="0"/>
              </a:rPr>
              <a:t>y[</a:t>
            </a:r>
            <a:r>
              <a:rPr lang="en-AU" sz="2400" dirty="0" err="1">
                <a:latin typeface="Courier" panose="02060409020205020404" pitchFamily="49" charset="0"/>
              </a:rPr>
              <a:t>i</a:t>
            </a:r>
            <a:r>
              <a:rPr lang="en-AU" sz="2400" dirty="0" smtClean="0">
                <a:latin typeface="Courier" panose="02060409020205020404" pitchFamily="49" charset="0"/>
              </a:rPr>
              <a:t>]</a:t>
            </a:r>
            <a:r>
              <a:rPr lang="en-AU" sz="2400" dirty="0" smtClean="0"/>
              <a:t>.</a:t>
            </a:r>
          </a:p>
          <a:p>
            <a:pPr marL="355600" indent="-355600">
              <a:buFont typeface="Arial" panose="020B0604020202020204" pitchFamily="34" charset="0"/>
              <a:buChar char="•"/>
            </a:pPr>
            <a:r>
              <a:rPr lang="en-AU" sz="2400" dirty="0" smtClean="0"/>
              <a:t> </a:t>
            </a:r>
            <a:r>
              <a:rPr lang="en-AU" sz="2400" dirty="0"/>
              <a:t>Many of the theoretical claims about linear regression depend on the observation error being uncorrelated with </a:t>
            </a:r>
            <a:r>
              <a:rPr lang="en-AU" sz="2400" dirty="0">
                <a:latin typeface="Courier" panose="02060409020205020404" pitchFamily="49" charset="0"/>
              </a:rPr>
              <a:t>y[</a:t>
            </a:r>
            <a:r>
              <a:rPr lang="en-AU" sz="2400" dirty="0" err="1">
                <a:latin typeface="Courier" panose="02060409020205020404" pitchFamily="49" charset="0"/>
              </a:rPr>
              <a:t>i</a:t>
            </a:r>
            <a:r>
              <a:rPr lang="en-AU" sz="2400" dirty="0" smtClean="0">
                <a:latin typeface="Courier" panose="02060409020205020404" pitchFamily="49" charset="0"/>
              </a:rPr>
              <a:t>].</a:t>
            </a:r>
          </a:p>
          <a:p>
            <a:pPr marL="355600" indent="-355600">
              <a:buFont typeface="Arial" panose="020B0604020202020204" pitchFamily="34" charset="0"/>
              <a:buChar char="•"/>
            </a:pPr>
            <a:r>
              <a:rPr lang="en-AU" sz="2400" dirty="0" smtClean="0"/>
              <a:t> </a:t>
            </a:r>
            <a:r>
              <a:rPr lang="en-AU" sz="2400" dirty="0"/>
              <a:t>Unstructured observation errors (the good case) are called </a:t>
            </a:r>
            <a:r>
              <a:rPr lang="en-AU" sz="2400" i="1" dirty="0"/>
              <a:t>homoscedastic</a:t>
            </a:r>
            <a:r>
              <a:rPr lang="en-AU" sz="2400" dirty="0"/>
              <a:t>, and structured observation errors are called </a:t>
            </a:r>
            <a:r>
              <a:rPr lang="en-AU" sz="2400" i="1" dirty="0"/>
              <a:t>heteroscedastic</a:t>
            </a:r>
            <a:r>
              <a:rPr lang="en-AU" sz="2400" dirty="0"/>
              <a:t> and introduce prediction bias.</a:t>
            </a:r>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R-squared</a:t>
            </a:r>
            <a:endParaRPr lang="en-AU" dirty="0"/>
          </a:p>
        </p:txBody>
      </p:sp>
      <p:sp>
        <p:nvSpPr>
          <p:cNvPr id="3" name="Content Placeholder 2"/>
          <p:cNvSpPr>
            <a:spLocks noGrp="1"/>
          </p:cNvSpPr>
          <p:nvPr>
            <p:ph idx="1"/>
          </p:nvPr>
        </p:nvSpPr>
        <p:spPr>
          <a:xfrm>
            <a:off x="186267" y="1710269"/>
            <a:ext cx="11751733" cy="4588934"/>
          </a:xfrm>
        </p:spPr>
        <p:txBody>
          <a:bodyPr>
            <a:noAutofit/>
          </a:bodyPr>
          <a:lstStyle/>
          <a:p>
            <a:pPr marL="355600" indent="-355600">
              <a:buFont typeface="Arial" panose="020B0604020202020204" pitchFamily="34" charset="0"/>
              <a:buChar char="•"/>
            </a:pPr>
            <a:r>
              <a:rPr lang="en-AU" sz="2500" dirty="0"/>
              <a:t>In addition to inspecting graphs, you should produce quantitative summaries of the quality of the predictions and the residuals. One standard measure of quality of a prediction is called R-squared</a:t>
            </a:r>
            <a:r>
              <a:rPr lang="en-AU" sz="2500" dirty="0" smtClean="0"/>
              <a:t>.</a:t>
            </a:r>
          </a:p>
          <a:p>
            <a:pPr marL="355600" indent="-355600">
              <a:buFont typeface="Arial" panose="020B0604020202020204" pitchFamily="34" charset="0"/>
              <a:buChar char="•"/>
            </a:pPr>
            <a:r>
              <a:rPr lang="en-AU" sz="2500" dirty="0"/>
              <a:t>You want R-squared to be fairly large (1.0 is the largest you can achieve) and R-</a:t>
            </a:r>
            <a:r>
              <a:rPr lang="en-AU" sz="2500" dirty="0" err="1"/>
              <a:t>squareds</a:t>
            </a:r>
            <a:r>
              <a:rPr lang="en-AU" sz="2500" dirty="0"/>
              <a:t> that are similar on test and training. </a:t>
            </a:r>
            <a:endParaRPr lang="en-AU" sz="2500" dirty="0" smtClean="0"/>
          </a:p>
          <a:p>
            <a:pPr marL="355600" indent="-355600">
              <a:buFont typeface="Arial" panose="020B0604020202020204" pitchFamily="34" charset="0"/>
              <a:buChar char="•"/>
            </a:pPr>
            <a:r>
              <a:rPr lang="en-AU" sz="2500" dirty="0" smtClean="0"/>
              <a:t>A </a:t>
            </a:r>
            <a:r>
              <a:rPr lang="en-AU" sz="2500" dirty="0"/>
              <a:t>significantly lower R-squared on test data is a symptom of an overfit model that looks good in training and won’t work in production. </a:t>
            </a:r>
            <a:endParaRPr lang="en-AU" sz="2500" dirty="0" smtClean="0"/>
          </a:p>
          <a:p>
            <a:pPr marL="355600" indent="-355600">
              <a:buFont typeface="Arial" panose="020B0604020202020204" pitchFamily="34" charset="0"/>
              <a:buChar char="•"/>
            </a:pPr>
            <a:r>
              <a:rPr lang="en-AU" sz="2500" dirty="0" smtClean="0"/>
              <a:t>R-squared </a:t>
            </a:r>
            <a:r>
              <a:rPr lang="en-AU" sz="2500" dirty="0"/>
              <a:t>can be thought of as what fraction of the y variation is explained by the model</a:t>
            </a:r>
            <a:r>
              <a:rPr lang="en-AU" sz="2500" dirty="0" smtClean="0"/>
              <a:t>.</a:t>
            </a:r>
          </a:p>
          <a:p>
            <a:pPr marL="355600" indent="-355600">
              <a:buFont typeface="Arial" panose="020B0604020202020204" pitchFamily="34" charset="0"/>
              <a:buChar char="•"/>
            </a:pPr>
            <a:r>
              <a:rPr lang="en-AU" sz="2500" dirty="0" smtClean="0"/>
              <a:t>For </a:t>
            </a:r>
            <a:r>
              <a:rPr lang="en-AU" sz="2500" dirty="0"/>
              <a:t>well-fit models, R-squared is also equal to the square of the correlation between the predicted values and actual training values</a:t>
            </a:r>
            <a:r>
              <a:rPr lang="en-AU" sz="2500" dirty="0" smtClean="0"/>
              <a:t>.</a:t>
            </a:r>
            <a:endParaRPr lang="en-AU" sz="2500" dirty="0"/>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R-squared can be overoptimistic</a:t>
            </a:r>
            <a:endParaRPr lang="en-AU" dirty="0"/>
          </a:p>
        </p:txBody>
      </p:sp>
      <p:sp>
        <p:nvSpPr>
          <p:cNvPr id="3" name="Content Placeholder 2"/>
          <p:cNvSpPr>
            <a:spLocks noGrp="1"/>
          </p:cNvSpPr>
          <p:nvPr>
            <p:ph idx="1"/>
          </p:nvPr>
        </p:nvSpPr>
        <p:spPr/>
        <p:txBody>
          <a:bodyPr>
            <a:noAutofit/>
          </a:bodyPr>
          <a:lstStyle/>
          <a:p>
            <a:pPr marL="355600" indent="-355600">
              <a:buFont typeface="Arial" panose="020B0604020202020204" pitchFamily="34" charset="0"/>
              <a:buChar char="•"/>
            </a:pPr>
            <a:r>
              <a:rPr lang="en-AU" sz="2400" dirty="0" smtClean="0"/>
              <a:t>R-squared </a:t>
            </a:r>
            <a:r>
              <a:rPr lang="en-AU" sz="2400" dirty="0"/>
              <a:t>on training data will be higher for models with more input parameters, independently of whether the additional variables actually improve the model or </a:t>
            </a:r>
            <a:r>
              <a:rPr lang="en-AU" sz="2400" dirty="0" smtClean="0"/>
              <a:t>not</a:t>
            </a:r>
          </a:p>
          <a:p>
            <a:pPr marL="355600" indent="-355600">
              <a:buFont typeface="Arial" panose="020B0604020202020204" pitchFamily="34" charset="0"/>
              <a:buChar char="•"/>
            </a:pPr>
            <a:r>
              <a:rPr lang="en-AU" sz="2400" dirty="0" smtClean="0"/>
              <a:t>R-squared </a:t>
            </a:r>
            <a:r>
              <a:rPr lang="en-AU" sz="2400" dirty="0"/>
              <a:t>is related to correlation, and the correlation can be artificially inflated if the model correctly predicts a few outliers (because the increased data range makes the overall data </a:t>
            </a:r>
            <a:r>
              <a:rPr lang="en-AU" sz="2400" dirty="0" smtClean="0"/>
              <a:t>cloud </a:t>
            </a:r>
            <a:r>
              <a:rPr lang="en-AU" sz="2400" dirty="0"/>
              <a:t>appear “tighter” against the line of perfect prediction). </a:t>
            </a:r>
            <a:endParaRPr lang="en-AU" sz="2400" dirty="0" smtClean="0"/>
          </a:p>
          <a:p>
            <a:pPr marL="355600" indent="-355600">
              <a:buFont typeface="Arial" panose="020B0604020202020204" pitchFamily="34" charset="0"/>
              <a:buChar char="•"/>
            </a:pPr>
            <a:r>
              <a:rPr lang="en-AU" sz="2400" u="sng" dirty="0"/>
              <a:t>Another good measure to consider is root mean square error (RMSE</a:t>
            </a:r>
            <a:r>
              <a:rPr lang="en-AU" sz="2400" u="sng" dirty="0" smtClean="0"/>
              <a:t>).</a:t>
            </a:r>
          </a:p>
          <a:p>
            <a:pPr marL="355600" indent="-355600">
              <a:buFont typeface="Arial" panose="020B0604020202020204" pitchFamily="34" charset="0"/>
              <a:buChar char="•"/>
            </a:pPr>
            <a:r>
              <a:rPr lang="en-AU" sz="2400" dirty="0"/>
              <a:t>T</a:t>
            </a:r>
            <a:r>
              <a:rPr lang="en-AU" sz="2400" dirty="0" smtClean="0"/>
              <a:t>he RMSE is  </a:t>
            </a:r>
            <a:r>
              <a:rPr lang="en-AU" sz="2400" dirty="0"/>
              <a:t>as a measure of the width of the data cloud around the line of perfect prediction. We’d like RMSE to be small, and one way to achieve this is to introduce more useful explanatory variables.</a:t>
            </a:r>
            <a:endParaRPr lang="en-AU" sz="2400" u="sng" dirty="0"/>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Finding relations and extracting </a:t>
            </a:r>
            <a:r>
              <a:rPr lang="en-AU" b="1" dirty="0" smtClean="0"/>
              <a:t>advice</a:t>
            </a:r>
            <a:endParaRPr lang="en-AU" dirty="0"/>
          </a:p>
        </p:txBody>
      </p:sp>
      <p:sp>
        <p:nvSpPr>
          <p:cNvPr id="3" name="Content Placeholder 2"/>
          <p:cNvSpPr>
            <a:spLocks noGrp="1"/>
          </p:cNvSpPr>
          <p:nvPr>
            <p:ph idx="1"/>
          </p:nvPr>
        </p:nvSpPr>
        <p:spPr>
          <a:xfrm>
            <a:off x="304794" y="1845734"/>
            <a:ext cx="6251997" cy="4656666"/>
          </a:xfrm>
        </p:spPr>
        <p:txBody>
          <a:bodyPr>
            <a:noAutofit/>
          </a:bodyPr>
          <a:lstStyle/>
          <a:p>
            <a:pPr marL="355600" indent="-355600">
              <a:buFont typeface="Arial" panose="020B0604020202020204" pitchFamily="34" charset="0"/>
              <a:buChar char="•"/>
            </a:pPr>
            <a:r>
              <a:rPr lang="en-AU" sz="2800" dirty="0" smtClean="0"/>
              <a:t>Recalling our goal : find </a:t>
            </a:r>
            <a:r>
              <a:rPr lang="en-AU" sz="2800" dirty="0"/>
              <a:t>the value of having a bachelor’s </a:t>
            </a:r>
            <a:r>
              <a:rPr lang="en-AU" sz="2800" dirty="0" smtClean="0"/>
              <a:t>degree.</a:t>
            </a:r>
          </a:p>
          <a:p>
            <a:pPr marL="355600" indent="-355600">
              <a:buFont typeface="Arial" panose="020B0604020202020204" pitchFamily="34" charset="0"/>
              <a:buChar char="•"/>
            </a:pPr>
            <a:r>
              <a:rPr lang="en-AU" sz="2800" dirty="0" smtClean="0"/>
              <a:t>All of the information in a linear regression model is stored in a block of numbers called the </a:t>
            </a:r>
            <a:r>
              <a:rPr lang="en-AU" sz="2800" i="1" dirty="0" smtClean="0"/>
              <a:t>coefficients</a:t>
            </a:r>
            <a:r>
              <a:rPr lang="en-AU" sz="2800" dirty="0" smtClean="0"/>
              <a:t>. The coefficients are available through the coefficients(model) command. The coefficients of our income model.</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997" y="2181223"/>
            <a:ext cx="5940003" cy="368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144933" y="5913028"/>
            <a:ext cx="2612027" cy="369332"/>
          </a:xfrm>
          <a:prstGeom prst="rect">
            <a:avLst/>
          </a:prstGeom>
        </p:spPr>
        <p:txBody>
          <a:bodyPr wrap="square">
            <a:spAutoFit/>
          </a:bodyPr>
          <a:lstStyle/>
          <a:p>
            <a:r>
              <a:rPr lang="en-AU" b="1" dirty="0"/>
              <a:t>The model coefficients</a:t>
            </a:r>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Reported </a:t>
            </a:r>
            <a:r>
              <a:rPr lang="en-AU" b="1" dirty="0" smtClean="0"/>
              <a:t>coefficients</a:t>
            </a:r>
            <a:endParaRPr lang="en-AU" dirty="0"/>
          </a:p>
        </p:txBody>
      </p:sp>
      <p:sp>
        <p:nvSpPr>
          <p:cNvPr id="3" name="Content Placeholder 2"/>
          <p:cNvSpPr>
            <a:spLocks noGrp="1"/>
          </p:cNvSpPr>
          <p:nvPr>
            <p:ph idx="1"/>
          </p:nvPr>
        </p:nvSpPr>
        <p:spPr>
          <a:xfrm>
            <a:off x="1097280" y="1778002"/>
            <a:ext cx="10058400" cy="5012266"/>
          </a:xfrm>
        </p:spPr>
        <p:txBody>
          <a:bodyPr>
            <a:normAutofit fontScale="77500" lnSpcReduction="20000"/>
          </a:bodyPr>
          <a:lstStyle/>
          <a:p>
            <a:pPr marL="355600" indent="-355600">
              <a:buFont typeface="Arial" panose="020B0604020202020204" pitchFamily="34" charset="0"/>
              <a:buChar char="•"/>
            </a:pPr>
            <a:r>
              <a:rPr lang="en-AU" sz="3100" dirty="0" smtClean="0"/>
              <a:t>Our </a:t>
            </a:r>
            <a:r>
              <a:rPr lang="en-AU" sz="3100" dirty="0"/>
              <a:t>original modelling variables were only </a:t>
            </a:r>
            <a:r>
              <a:rPr lang="en-AU" sz="3100" dirty="0">
                <a:latin typeface="Courier" panose="02060409020205020404" pitchFamily="49" charset="0"/>
              </a:rPr>
              <a:t>AGEP, SEX, COW</a:t>
            </a:r>
            <a:r>
              <a:rPr lang="en-AU" sz="3100" dirty="0"/>
              <a:t>, and</a:t>
            </a:r>
            <a:r>
              <a:rPr lang="en-AU" sz="3100" dirty="0">
                <a:latin typeface="Courier" panose="02060409020205020404" pitchFamily="49" charset="0"/>
              </a:rPr>
              <a:t> SCHL</a:t>
            </a:r>
            <a:r>
              <a:rPr lang="en-AU" sz="3100" dirty="0"/>
              <a:t>; yet the model reports many more coefficients than these four.</a:t>
            </a:r>
          </a:p>
          <a:p>
            <a:pPr marL="355600" indent="-355600">
              <a:buFont typeface="Arial" panose="020B0604020202020204" pitchFamily="34" charset="0"/>
              <a:buChar char="•"/>
            </a:pPr>
            <a:r>
              <a:rPr lang="en-AU" sz="3100" dirty="0"/>
              <a:t>There are eight coefficients that start with </a:t>
            </a:r>
            <a:r>
              <a:rPr lang="en-AU" sz="3100" dirty="0">
                <a:latin typeface="Courier" panose="02060409020205020404" pitchFamily="49" charset="0"/>
              </a:rPr>
              <a:t>SCHL</a:t>
            </a:r>
            <a:r>
              <a:rPr lang="en-AU" sz="3100" dirty="0"/>
              <a:t>. The original variable</a:t>
            </a:r>
            <a:r>
              <a:rPr lang="en-AU" sz="3100" dirty="0">
                <a:latin typeface="Courier" panose="02060409020205020404" pitchFamily="49" charset="0"/>
              </a:rPr>
              <a:t> SCHL </a:t>
            </a:r>
            <a:r>
              <a:rPr lang="en-AU" sz="3100" dirty="0"/>
              <a:t>took on these eight string values plus one more not shown: no high school diploma. </a:t>
            </a:r>
          </a:p>
          <a:p>
            <a:pPr marL="355600" indent="-355600">
              <a:buFont typeface="Arial" panose="020B0604020202020204" pitchFamily="34" charset="0"/>
              <a:buChar char="•"/>
            </a:pPr>
            <a:r>
              <a:rPr lang="en-AU" sz="3100" dirty="0"/>
              <a:t>Each of these possible strings is called a </a:t>
            </a:r>
            <a:r>
              <a:rPr lang="en-AU" sz="3100" i="1" dirty="0"/>
              <a:t>level</a:t>
            </a:r>
            <a:r>
              <a:rPr lang="en-AU" sz="3100" dirty="0"/>
              <a:t>, and SCHL itself is called a </a:t>
            </a:r>
            <a:r>
              <a:rPr lang="en-AU" sz="3100" i="1" dirty="0"/>
              <a:t>categorical variable</a:t>
            </a:r>
            <a:r>
              <a:rPr lang="en-AU" sz="3100" dirty="0"/>
              <a:t> or a </a:t>
            </a:r>
            <a:r>
              <a:rPr lang="en-AU" sz="3100" i="1" dirty="0"/>
              <a:t>factor variable</a:t>
            </a:r>
            <a:r>
              <a:rPr lang="en-AU" sz="3100" dirty="0"/>
              <a:t>. </a:t>
            </a:r>
          </a:p>
          <a:p>
            <a:pPr marL="355600" indent="-355600">
              <a:buFont typeface="Arial" panose="020B0604020202020204" pitchFamily="34" charset="0"/>
              <a:buChar char="•"/>
            </a:pPr>
            <a:r>
              <a:rPr lang="en-AU" sz="3100" dirty="0"/>
              <a:t>The level that isn’t shown is called the </a:t>
            </a:r>
            <a:r>
              <a:rPr lang="en-AU" sz="3100" i="1" dirty="0"/>
              <a:t>reference level</a:t>
            </a:r>
            <a:r>
              <a:rPr lang="en-AU" sz="3100" dirty="0"/>
              <a:t>; the coefficients of the other levels are measured with respect to the reference level.</a:t>
            </a:r>
          </a:p>
          <a:p>
            <a:pPr marL="355600" indent="-355600">
              <a:buFont typeface="Arial" panose="020B0604020202020204" pitchFamily="34" charset="0"/>
              <a:buChar char="•"/>
            </a:pPr>
            <a:r>
              <a:rPr lang="en-AU" sz="3100" dirty="0" err="1" smtClean="0">
                <a:latin typeface="Courier" panose="02060409020205020404" pitchFamily="49" charset="0"/>
              </a:rPr>
              <a:t>SCHLBachelor's</a:t>
            </a:r>
            <a:r>
              <a:rPr lang="en-AU" sz="3100" dirty="0" smtClean="0">
                <a:latin typeface="Courier" panose="02060409020205020404" pitchFamily="49" charset="0"/>
              </a:rPr>
              <a:t> degree</a:t>
            </a:r>
            <a:r>
              <a:rPr lang="en-AU" sz="3100" dirty="0"/>
              <a:t> we find the coefficient 0.39, which is read as “The model gives a 0.39 bonus to log income for having a bachelor’s degree, relative to not having a high school degree.” This means that the income ratio between someone with a bachelor’s degree and the equivalent person (same sex, age, and class of work) without a high school degree is about </a:t>
            </a:r>
            <a:r>
              <a:rPr lang="en-AU" sz="3100" dirty="0">
                <a:latin typeface="Courier" panose="02060409020205020404" pitchFamily="49" charset="0"/>
              </a:rPr>
              <a:t>10^0.39</a:t>
            </a:r>
            <a:r>
              <a:rPr lang="en-AU" sz="3100" dirty="0"/>
              <a:t>, or 2.45 times higher</a:t>
            </a:r>
            <a:r>
              <a:rPr lang="en-AU" sz="3100" dirty="0" smtClean="0"/>
              <a:t>.</a:t>
            </a:r>
          </a:p>
          <a:p>
            <a:pPr marL="355600" indent="-355600">
              <a:buFont typeface="Arial" panose="020B0604020202020204" pitchFamily="34" charset="0"/>
              <a:buChar char="•"/>
            </a:pPr>
            <a:endParaRPr lang="en-AU" dirty="0" smtClean="0"/>
          </a:p>
          <a:p>
            <a:pPr marL="355600" indent="-355600">
              <a:buFont typeface="Arial" panose="020B0604020202020204" pitchFamily="34" charset="0"/>
              <a:buChar char="•"/>
            </a:pPr>
            <a:endParaRPr lang="en-AU" dirty="0"/>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Indicator variables</a:t>
            </a:r>
            <a:endParaRPr lang="en-AU" dirty="0"/>
          </a:p>
        </p:txBody>
      </p:sp>
      <p:sp>
        <p:nvSpPr>
          <p:cNvPr id="3" name="Content Placeholder 2"/>
          <p:cNvSpPr>
            <a:spLocks noGrp="1"/>
          </p:cNvSpPr>
          <p:nvPr>
            <p:ph idx="1"/>
          </p:nvPr>
        </p:nvSpPr>
        <p:spPr/>
        <p:txBody>
          <a:bodyPr>
            <a:normAutofit/>
          </a:bodyPr>
          <a:lstStyle/>
          <a:p>
            <a:pPr marL="355600" indent="-355600">
              <a:buFont typeface="Arial" panose="020B0604020202020204" pitchFamily="34" charset="0"/>
              <a:buChar char="•"/>
            </a:pPr>
            <a:r>
              <a:rPr lang="en-AU" sz="3200" dirty="0"/>
              <a:t>Most </a:t>
            </a:r>
            <a:r>
              <a:rPr lang="en-AU" sz="3200" dirty="0" err="1"/>
              <a:t>modeling</a:t>
            </a:r>
            <a:r>
              <a:rPr lang="en-AU" sz="3200" dirty="0"/>
              <a:t> methods handle a string-valued (categorical) variable with </a:t>
            </a:r>
            <a:r>
              <a:rPr lang="en-AU" sz="3200" i="1" dirty="0"/>
              <a:t>n</a:t>
            </a:r>
            <a:r>
              <a:rPr lang="en-AU" sz="3200" dirty="0"/>
              <a:t> possible levels by converting it to </a:t>
            </a:r>
            <a:r>
              <a:rPr lang="en-AU" sz="3200" i="1" dirty="0"/>
              <a:t>n</a:t>
            </a:r>
            <a:r>
              <a:rPr lang="en-AU" sz="3200" dirty="0"/>
              <a:t> (or </a:t>
            </a:r>
            <a:r>
              <a:rPr lang="en-AU" sz="3200" i="1" dirty="0"/>
              <a:t>n-1</a:t>
            </a:r>
            <a:r>
              <a:rPr lang="en-AU" sz="3200" dirty="0"/>
              <a:t>) binary variables, or </a:t>
            </a:r>
            <a:r>
              <a:rPr lang="en-AU" sz="3200" i="1" dirty="0"/>
              <a:t>indicator variables</a:t>
            </a:r>
            <a:r>
              <a:rPr lang="en-AU" sz="3200" dirty="0"/>
              <a:t>. </a:t>
            </a:r>
            <a:endParaRPr lang="en-AU" sz="3200" dirty="0" smtClean="0"/>
          </a:p>
          <a:p>
            <a:pPr marL="355600" indent="-355600">
              <a:buFont typeface="Arial" panose="020B0604020202020204" pitchFamily="34" charset="0"/>
              <a:buChar char="•"/>
            </a:pPr>
            <a:r>
              <a:rPr lang="en-AU" sz="3200" dirty="0" smtClean="0"/>
              <a:t>R </a:t>
            </a:r>
            <a:r>
              <a:rPr lang="en-AU" sz="3200" dirty="0"/>
              <a:t>has commands to explicitly control the conversion of string-valued variables into well-behaved indicators: </a:t>
            </a:r>
            <a:r>
              <a:rPr lang="en-AU" sz="3200" dirty="0" err="1">
                <a:latin typeface="Courier" panose="02060409020205020404" pitchFamily="49" charset="0"/>
              </a:rPr>
              <a:t>as.factor</a:t>
            </a:r>
            <a:r>
              <a:rPr lang="en-AU" sz="3200" dirty="0">
                <a:latin typeface="Courier" panose="02060409020205020404" pitchFamily="49" charset="0"/>
              </a:rPr>
              <a:t>() </a:t>
            </a:r>
            <a:r>
              <a:rPr lang="en-AU" sz="3200" dirty="0"/>
              <a:t>creates categorical variables from string variables; </a:t>
            </a:r>
            <a:r>
              <a:rPr lang="en-AU" sz="3200" dirty="0">
                <a:latin typeface="Courier" panose="02060409020205020404" pitchFamily="49" charset="0"/>
              </a:rPr>
              <a:t>relevel()</a:t>
            </a:r>
            <a:r>
              <a:rPr lang="en-AU" sz="3200" dirty="0"/>
              <a:t> allows the user to specify the reference level.</a:t>
            </a:r>
          </a:p>
        </p:txBody>
      </p:sp>
    </p:spTree>
    <p:extLst>
      <p:ext uri="{BB962C8B-B14F-4D97-AF65-F5344CB8AC3E}">
        <p14:creationId xmlns:p14="http://schemas.microsoft.com/office/powerpoint/2010/main" val="3255816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solidFill>
                  <a:schemeClr val="tx1">
                    <a:lumMod val="75000"/>
                    <a:lumOff val="25000"/>
                  </a:schemeClr>
                </a:solidFill>
              </a:rPr>
              <a:t>Chapter Objectives</a:t>
            </a:r>
            <a:endParaRPr lang="en-US" dirty="0">
              <a:solidFill>
                <a:schemeClr val="tx1">
                  <a:lumMod val="75000"/>
                  <a:lumOff val="25000"/>
                </a:schemeClr>
              </a:solidFill>
            </a:endParaRPr>
          </a:p>
        </p:txBody>
      </p:sp>
      <p:sp>
        <p:nvSpPr>
          <p:cNvPr id="16386" name="Content Placeholder 4"/>
          <p:cNvSpPr>
            <a:spLocks noGrp="1"/>
          </p:cNvSpPr>
          <p:nvPr>
            <p:ph idx="1"/>
          </p:nvPr>
        </p:nvSpPr>
        <p:spPr>
          <a:xfrm>
            <a:off x="1097280" y="1845734"/>
            <a:ext cx="10058400" cy="4023360"/>
          </a:xfrm>
        </p:spPr>
        <p:txBody>
          <a:bodyPr>
            <a:normAutofit/>
          </a:bodyPr>
          <a:lstStyle/>
          <a:p>
            <a:pPr marL="361950" indent="-361950">
              <a:buFont typeface="Arial" panose="020B0604020202020204" pitchFamily="34" charset="0"/>
              <a:buChar char="•"/>
            </a:pPr>
            <a:r>
              <a:rPr lang="en-AU" sz="3200" dirty="0"/>
              <a:t>Using linear regression to predict quantities</a:t>
            </a:r>
          </a:p>
          <a:p>
            <a:pPr marL="361950" indent="-361950">
              <a:buFont typeface="Arial" panose="020B0604020202020204" pitchFamily="34" charset="0"/>
              <a:buChar char="•"/>
            </a:pPr>
            <a:r>
              <a:rPr lang="en-AU" sz="3200" dirty="0"/>
              <a:t>Using logistic regression to predict probabilities or categories</a:t>
            </a:r>
          </a:p>
          <a:p>
            <a:pPr marL="361950" indent="-361950">
              <a:buFont typeface="Arial" panose="020B0604020202020204" pitchFamily="34" charset="0"/>
              <a:buChar char="•"/>
            </a:pPr>
            <a:r>
              <a:rPr lang="en-AU" sz="3200" dirty="0"/>
              <a:t>Extracting relations and advice from functional models</a:t>
            </a:r>
          </a:p>
          <a:p>
            <a:pPr marL="361950" indent="-361950">
              <a:buFont typeface="Arial" panose="020B0604020202020204" pitchFamily="34" charset="0"/>
              <a:buChar char="•"/>
            </a:pPr>
            <a:r>
              <a:rPr lang="en-AU" sz="3200" dirty="0"/>
              <a:t>Interpreting the diagnostics from R’s </a:t>
            </a:r>
            <a:r>
              <a:rPr lang="en-AU" sz="3200" dirty="0">
                <a:latin typeface="Courier" panose="02060409020205020404" pitchFamily="49" charset="0"/>
              </a:rPr>
              <a:t>lm()</a:t>
            </a:r>
            <a:r>
              <a:rPr lang="en-AU" sz="3200" dirty="0"/>
              <a:t> call</a:t>
            </a:r>
          </a:p>
          <a:p>
            <a:pPr marL="361950" indent="-361950">
              <a:buFont typeface="Arial" panose="020B0604020202020204" pitchFamily="34" charset="0"/>
              <a:buChar char="•"/>
            </a:pPr>
            <a:r>
              <a:rPr lang="en-AU" sz="3200" dirty="0"/>
              <a:t>Interpreting the diagnostics from R’s </a:t>
            </a:r>
            <a:r>
              <a:rPr lang="en-AU" sz="3200" dirty="0" err="1">
                <a:latin typeface="Courier" panose="02060409020205020404" pitchFamily="49" charset="0"/>
              </a:rPr>
              <a:t>glm</a:t>
            </a:r>
            <a:r>
              <a:rPr lang="en-AU" sz="3200" dirty="0">
                <a:latin typeface="Courier" panose="02060409020205020404" pitchFamily="49" charset="0"/>
              </a:rPr>
              <a:t>()</a:t>
            </a:r>
            <a:r>
              <a:rPr lang="en-AU" sz="3200" dirty="0"/>
              <a:t> call</a:t>
            </a:r>
          </a:p>
          <a:p>
            <a:pPr marL="0" indent="0">
              <a:buNone/>
            </a:pPr>
            <a:endParaRPr lang="en-US" altLang="en-US" sz="3200" dirty="0" smtClean="0"/>
          </a:p>
        </p:txBody>
      </p:sp>
      <p:sp>
        <p:nvSpPr>
          <p:cNvPr id="6" name="Slide Number Placeholder 5"/>
          <p:cNvSpPr>
            <a:spLocks noGrp="1"/>
          </p:cNvSpPr>
          <p:nvPr>
            <p:ph type="sldNum" sz="quarter" idx="12"/>
          </p:nvPr>
        </p:nvSpPr>
        <p:spPr/>
        <p:txBody>
          <a:bodyPr/>
          <a:lstStyle/>
          <a:p>
            <a:pPr>
              <a:defRPr/>
            </a:pPr>
            <a:fld id="{8AFA2B39-644F-9C48-BFE3-7511598D2D91}" type="slidenum">
              <a:rPr lang="en-US"/>
              <a:pPr>
                <a:defRPr/>
              </a:pPr>
              <a:t>2</a:t>
            </a:fld>
            <a:endParaRPr lang="en-US"/>
          </a:p>
        </p:txBody>
      </p:sp>
    </p:spTree>
    <p:extLst>
      <p:ext uri="{BB962C8B-B14F-4D97-AF65-F5344CB8AC3E}">
        <p14:creationId xmlns:p14="http://schemas.microsoft.com/office/powerpoint/2010/main" val="540676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 Reading the model summary and characterizing coefficient </a:t>
            </a:r>
            <a:r>
              <a:rPr lang="en-AU" b="1" dirty="0" smtClean="0"/>
              <a:t>quality</a:t>
            </a:r>
            <a:endParaRPr lang="en-AU" dirty="0"/>
          </a:p>
        </p:txBody>
      </p:sp>
      <p:sp>
        <p:nvSpPr>
          <p:cNvPr id="3" name="Content Placeholder 2"/>
          <p:cNvSpPr>
            <a:spLocks noGrp="1"/>
          </p:cNvSpPr>
          <p:nvPr>
            <p:ph idx="1"/>
          </p:nvPr>
        </p:nvSpPr>
        <p:spPr>
          <a:xfrm>
            <a:off x="254000" y="1727201"/>
            <a:ext cx="6722424" cy="5012267"/>
          </a:xfrm>
        </p:spPr>
        <p:txBody>
          <a:bodyPr>
            <a:normAutofit fontScale="92500" lnSpcReduction="10000"/>
          </a:bodyPr>
          <a:lstStyle/>
          <a:p>
            <a:pPr marL="355600" indent="-355600">
              <a:buFont typeface="Arial" panose="020B0604020202020204" pitchFamily="34" charset="0"/>
              <a:buChar char="•"/>
            </a:pPr>
            <a:r>
              <a:rPr lang="en-AU" sz="2300" dirty="0" smtClean="0"/>
              <a:t>Check how </a:t>
            </a:r>
            <a:r>
              <a:rPr lang="en-AU" sz="2300" dirty="0"/>
              <a:t>to check whether model coefficients are reliable</a:t>
            </a:r>
            <a:r>
              <a:rPr lang="en-AU" sz="2300" dirty="0" smtClean="0"/>
              <a:t>.</a:t>
            </a:r>
          </a:p>
          <a:p>
            <a:pPr marL="355600" indent="-355600">
              <a:buFont typeface="Arial" panose="020B0604020202020204" pitchFamily="34" charset="0"/>
              <a:buChar char="•"/>
            </a:pPr>
            <a:r>
              <a:rPr lang="en-AU" sz="2300" dirty="0"/>
              <a:t>Most of what we need to know is already in the model summary, which is produced </a:t>
            </a:r>
            <a:r>
              <a:rPr lang="en-AU" sz="2300" dirty="0" smtClean="0"/>
              <a:t>using the</a:t>
            </a:r>
            <a:r>
              <a:rPr lang="en-AU" sz="2300" dirty="0">
                <a:latin typeface="Courier" panose="02060409020205020404" pitchFamily="49" charset="0"/>
              </a:rPr>
              <a:t> summary() </a:t>
            </a:r>
            <a:r>
              <a:rPr lang="en-AU" sz="2300" dirty="0"/>
              <a:t>command: </a:t>
            </a:r>
            <a:r>
              <a:rPr lang="en-AU" sz="2300" dirty="0">
                <a:latin typeface="Courier" panose="02060409020205020404" pitchFamily="49" charset="0"/>
              </a:rPr>
              <a:t>summary(model</a:t>
            </a:r>
            <a:r>
              <a:rPr lang="en-AU" sz="2300" dirty="0" smtClean="0">
                <a:latin typeface="Courier" panose="02060409020205020404" pitchFamily="49" charset="0"/>
              </a:rPr>
              <a:t>)</a:t>
            </a:r>
          </a:p>
          <a:p>
            <a:pPr marL="355600" indent="-355600">
              <a:buFont typeface="Arial" panose="020B0604020202020204" pitchFamily="34" charset="0"/>
              <a:buChar char="•"/>
            </a:pPr>
            <a:r>
              <a:rPr lang="en-AU" sz="2300" dirty="0"/>
              <a:t>F</a:t>
            </a:r>
            <a:r>
              <a:rPr lang="en-AU" sz="2300" dirty="0" smtClean="0"/>
              <a:t>irst </a:t>
            </a:r>
            <a:r>
              <a:rPr lang="en-AU" sz="2300" dirty="0"/>
              <a:t>break down the </a:t>
            </a:r>
            <a:r>
              <a:rPr lang="en-AU" sz="2300" dirty="0">
                <a:latin typeface="Courier" panose="02060409020205020404" pitchFamily="49" charset="0"/>
              </a:rPr>
              <a:t>summary()</a:t>
            </a:r>
            <a:r>
              <a:rPr lang="en-AU" sz="2300" dirty="0"/>
              <a:t>into pieces.</a:t>
            </a:r>
          </a:p>
          <a:p>
            <a:r>
              <a:rPr lang="en-AU" sz="2300" b="1" dirty="0" smtClean="0"/>
              <a:t>1- The </a:t>
            </a:r>
            <a:r>
              <a:rPr lang="en-AU" sz="2300" b="1" dirty="0"/>
              <a:t>original model call</a:t>
            </a:r>
          </a:p>
          <a:p>
            <a:pPr marL="355600" indent="-355600">
              <a:buFont typeface="Arial" panose="020B0604020202020204" pitchFamily="34" charset="0"/>
              <a:buChar char="•"/>
            </a:pPr>
            <a:r>
              <a:rPr lang="en-AU" sz="2300" dirty="0"/>
              <a:t>The first part of the </a:t>
            </a:r>
            <a:r>
              <a:rPr lang="en-AU" sz="2300" dirty="0">
                <a:latin typeface="Courier" panose="02060409020205020404" pitchFamily="49" charset="0"/>
              </a:rPr>
              <a:t>summary()</a:t>
            </a:r>
            <a:r>
              <a:rPr lang="en-AU" sz="2300" dirty="0"/>
              <a:t> is how the </a:t>
            </a:r>
            <a:r>
              <a:rPr lang="en-AU" sz="2300" dirty="0">
                <a:latin typeface="Courier" panose="02060409020205020404" pitchFamily="49" charset="0"/>
              </a:rPr>
              <a:t>lm()</a:t>
            </a:r>
            <a:r>
              <a:rPr lang="en-AU" sz="2300" dirty="0"/>
              <a:t> model was constructed:</a:t>
            </a:r>
          </a:p>
          <a:p>
            <a:r>
              <a:rPr lang="en-AU" sz="2300" dirty="0"/>
              <a:t>Call</a:t>
            </a:r>
            <a:r>
              <a:rPr lang="en-AU" sz="2300" dirty="0">
                <a:latin typeface="Courier" panose="02060409020205020404" pitchFamily="49" charset="0"/>
              </a:rPr>
              <a:t>: lm(formula = log(PINCP, base = 10) ~ AGEP + SEX + COW + SCHL, data = </a:t>
            </a:r>
            <a:r>
              <a:rPr lang="en-AU" sz="2300" dirty="0" err="1">
                <a:latin typeface="Courier" panose="02060409020205020404" pitchFamily="49" charset="0"/>
              </a:rPr>
              <a:t>dtrain</a:t>
            </a:r>
            <a:r>
              <a:rPr lang="en-AU" sz="2300" dirty="0" smtClean="0">
                <a:latin typeface="Courier" panose="02060409020205020404" pitchFamily="49" charset="0"/>
              </a:rPr>
              <a:t>)</a:t>
            </a:r>
          </a:p>
          <a:p>
            <a:pPr marL="355600" indent="-355600">
              <a:buFont typeface="Arial" panose="020B0604020202020204" pitchFamily="34" charset="0"/>
              <a:buChar char="•"/>
            </a:pPr>
            <a:r>
              <a:rPr lang="en-AU" sz="2300" dirty="0" smtClean="0"/>
              <a:t>This </a:t>
            </a:r>
            <a:r>
              <a:rPr lang="en-AU" sz="2300" dirty="0"/>
              <a:t>is a good place to double-check whether we used the correct data frame, performed our intended transformations, and used the right variables</a:t>
            </a:r>
            <a:r>
              <a:rPr lang="en-AU" sz="2300" dirty="0" smtClean="0"/>
              <a:t>.</a:t>
            </a:r>
          </a:p>
          <a:p>
            <a:pPr marL="355600" indent="-355600">
              <a:buFont typeface="Arial" panose="020B0604020202020204" pitchFamily="34" charset="0"/>
              <a:buChar char="•"/>
            </a:pPr>
            <a:endParaRPr lang="en-A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423" y="1800227"/>
            <a:ext cx="5215577" cy="460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392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 </a:t>
            </a:r>
            <a:r>
              <a:rPr lang="en-AU" b="1" dirty="0"/>
              <a:t>The residuals </a:t>
            </a:r>
            <a:r>
              <a:rPr lang="en-AU" b="1" dirty="0" smtClean="0"/>
              <a:t>summary</a:t>
            </a:r>
            <a:endParaRPr lang="en-AU" dirty="0"/>
          </a:p>
        </p:txBody>
      </p:sp>
      <p:sp>
        <p:nvSpPr>
          <p:cNvPr id="3" name="Content Placeholder 2"/>
          <p:cNvSpPr>
            <a:spLocks noGrp="1"/>
          </p:cNvSpPr>
          <p:nvPr>
            <p:ph idx="1"/>
          </p:nvPr>
        </p:nvSpPr>
        <p:spPr>
          <a:xfrm>
            <a:off x="186268" y="1778001"/>
            <a:ext cx="12005732" cy="4809067"/>
          </a:xfrm>
        </p:spPr>
        <p:txBody>
          <a:bodyPr>
            <a:noAutofit/>
          </a:bodyPr>
          <a:lstStyle/>
          <a:p>
            <a:pPr marL="355600" indent="-355600">
              <a:buFont typeface="Arial" panose="020B0604020202020204" pitchFamily="34" charset="0"/>
              <a:buChar char="•"/>
            </a:pPr>
            <a:r>
              <a:rPr lang="en-AU" dirty="0" smtClean="0">
                <a:latin typeface="Courier" panose="02060409020205020404" pitchFamily="49" charset="0"/>
              </a:rPr>
              <a:t>Residuals</a:t>
            </a:r>
            <a:r>
              <a:rPr lang="en-AU" dirty="0">
                <a:latin typeface="Courier" panose="02060409020205020404" pitchFamily="49" charset="0"/>
              </a:rPr>
              <a:t>: Min 1Q Median 3Q Max -1.29220 -0.14153 0.02458 0.17632 </a:t>
            </a:r>
            <a:r>
              <a:rPr lang="en-AU" dirty="0" smtClean="0">
                <a:latin typeface="Courier" panose="02060409020205020404" pitchFamily="49" charset="0"/>
              </a:rPr>
              <a:t>0.62532</a:t>
            </a:r>
          </a:p>
          <a:p>
            <a:pPr marL="355600" indent="-355600">
              <a:buFont typeface="Arial" panose="020B0604020202020204" pitchFamily="34" charset="0"/>
              <a:buChar char="•"/>
            </a:pPr>
            <a:r>
              <a:rPr lang="en-AU" dirty="0" smtClean="0"/>
              <a:t>In </a:t>
            </a:r>
            <a:r>
              <a:rPr lang="en-AU" dirty="0"/>
              <a:t>linear regression, the residuals are everything. Most of what we want to know about the quality of our model fit is in the residuals. The residuals are our errors in prediction: </a:t>
            </a:r>
            <a:endParaRPr lang="en-AU" dirty="0" smtClean="0"/>
          </a:p>
          <a:p>
            <a:pPr marL="355600" indent="-355600">
              <a:buFont typeface="Arial" panose="020B0604020202020204" pitchFamily="34" charset="0"/>
              <a:buChar char="•"/>
            </a:pPr>
            <a:r>
              <a:rPr lang="en-AU" dirty="0" smtClean="0">
                <a:latin typeface="Courier" panose="02060409020205020404" pitchFamily="49" charset="0"/>
              </a:rPr>
              <a:t>log(</a:t>
            </a:r>
            <a:r>
              <a:rPr lang="en-AU" dirty="0" err="1" smtClean="0">
                <a:latin typeface="Courier" panose="02060409020205020404" pitchFamily="49" charset="0"/>
              </a:rPr>
              <a:t>dtrain$PINCP,base</a:t>
            </a:r>
            <a:r>
              <a:rPr lang="en-AU" dirty="0" smtClean="0">
                <a:latin typeface="Courier" panose="02060409020205020404" pitchFamily="49" charset="0"/>
              </a:rPr>
              <a:t>=10</a:t>
            </a:r>
            <a:r>
              <a:rPr lang="en-AU" dirty="0">
                <a:latin typeface="Courier" panose="02060409020205020404" pitchFamily="49" charset="0"/>
              </a:rPr>
              <a:t>) - predict(</a:t>
            </a:r>
            <a:r>
              <a:rPr lang="en-AU" dirty="0" err="1">
                <a:latin typeface="Courier" panose="02060409020205020404" pitchFamily="49" charset="0"/>
              </a:rPr>
              <a:t>model,newdata</a:t>
            </a:r>
            <a:r>
              <a:rPr lang="en-AU" dirty="0">
                <a:latin typeface="Courier" panose="02060409020205020404" pitchFamily="49" charset="0"/>
              </a:rPr>
              <a:t>=</a:t>
            </a:r>
            <a:r>
              <a:rPr lang="en-AU" dirty="0" err="1">
                <a:latin typeface="Courier" panose="02060409020205020404" pitchFamily="49" charset="0"/>
              </a:rPr>
              <a:t>dtrain</a:t>
            </a:r>
            <a:r>
              <a:rPr lang="en-AU" dirty="0" smtClean="0">
                <a:latin typeface="Courier" panose="02060409020205020404" pitchFamily="49" charset="0"/>
              </a:rPr>
              <a:t>) </a:t>
            </a:r>
          </a:p>
          <a:p>
            <a:pPr marL="355600" indent="-355600">
              <a:buFont typeface="Arial" panose="020B0604020202020204" pitchFamily="34" charset="0"/>
              <a:buChar char="•"/>
            </a:pPr>
            <a:r>
              <a:rPr lang="en-AU" dirty="0" smtClean="0"/>
              <a:t>We </a:t>
            </a:r>
            <a:r>
              <a:rPr lang="en-AU" dirty="0"/>
              <a:t>can find useful summaries of the residuals for both the training and test </a:t>
            </a:r>
            <a:r>
              <a:rPr lang="en-AU" dirty="0" smtClean="0"/>
              <a:t>sets.</a:t>
            </a:r>
          </a:p>
          <a:p>
            <a:pPr marL="355600" indent="-355600">
              <a:buFont typeface="Arial" panose="020B0604020202020204" pitchFamily="34" charset="0"/>
              <a:buChar char="•"/>
            </a:pPr>
            <a:r>
              <a:rPr lang="en-AU" dirty="0"/>
              <a:t>I</a:t>
            </a:r>
            <a:r>
              <a:rPr lang="en-AU" dirty="0" smtClean="0"/>
              <a:t>n </a:t>
            </a:r>
            <a:r>
              <a:rPr lang="en-AU" dirty="0"/>
              <a:t>linear regression, the coefficients are chosen to minimize the sum of squares of the residuals</a:t>
            </a:r>
            <a:r>
              <a:rPr lang="en-AU" dirty="0" smtClean="0"/>
              <a:t>.</a:t>
            </a:r>
          </a:p>
          <a:p>
            <a:pPr marL="355600" indent="-355600">
              <a:buFont typeface="Arial" panose="020B0604020202020204" pitchFamily="34" charset="0"/>
              <a:buChar char="•"/>
            </a:pPr>
            <a:r>
              <a:rPr lang="en-AU" dirty="0" smtClean="0"/>
              <a:t> </a:t>
            </a:r>
            <a:r>
              <a:rPr lang="en-AU" dirty="0"/>
              <a:t>This is the why the method is also often called the </a:t>
            </a:r>
            <a:r>
              <a:rPr lang="en-AU" i="1" dirty="0"/>
              <a:t>least squares method</a:t>
            </a:r>
            <a:r>
              <a:rPr lang="en-AU" dirty="0"/>
              <a:t>. So for good models, we expect the residuals to be </a:t>
            </a:r>
            <a:r>
              <a:rPr lang="en-AU" dirty="0" smtClean="0"/>
              <a:t>small.</a:t>
            </a:r>
          </a:p>
          <a:p>
            <a:pPr marL="355600" indent="-355600">
              <a:buFont typeface="Arial" panose="020B0604020202020204" pitchFamily="34" charset="0"/>
              <a:buChar char="•"/>
            </a:pPr>
            <a:r>
              <a:rPr lang="en-AU" dirty="0" smtClean="0"/>
              <a:t>In </a:t>
            </a:r>
            <a:r>
              <a:rPr lang="en-AU" dirty="0"/>
              <a:t>the residual summary, you’re given the Min. and Max., which are the smallest and largest residuals seen. </a:t>
            </a:r>
          </a:p>
          <a:p>
            <a:pPr marL="355600" indent="-355600">
              <a:buFont typeface="Arial" panose="020B0604020202020204" pitchFamily="34" charset="0"/>
              <a:buChar char="•"/>
            </a:pPr>
            <a:r>
              <a:rPr lang="en-AU" dirty="0" smtClean="0"/>
              <a:t>Also </a:t>
            </a:r>
            <a:r>
              <a:rPr lang="en-AU" dirty="0"/>
              <a:t>given three quantiles of the residuals: </a:t>
            </a:r>
            <a:r>
              <a:rPr lang="en-AU" dirty="0">
                <a:latin typeface="Courier" panose="02060409020205020404" pitchFamily="49" charset="0"/>
              </a:rPr>
              <a:t>1st. Qu., Median</a:t>
            </a:r>
            <a:r>
              <a:rPr lang="en-AU" dirty="0"/>
              <a:t>, and </a:t>
            </a:r>
            <a:r>
              <a:rPr lang="en-AU" dirty="0">
                <a:latin typeface="Courier" panose="02060409020205020404" pitchFamily="49" charset="0"/>
              </a:rPr>
              <a:t>3rd Qu</a:t>
            </a:r>
            <a:r>
              <a:rPr lang="en-AU" dirty="0"/>
              <a:t>. An r-quantile is a number </a:t>
            </a:r>
            <a:r>
              <a:rPr lang="en-AU" i="1" dirty="0"/>
              <a:t>r</a:t>
            </a:r>
            <a:r>
              <a:rPr lang="en-AU" dirty="0"/>
              <a:t> such that an r-fraction of the residuals is less than x and a (1-r)-fraction of residuals is greater than x. The </a:t>
            </a:r>
            <a:r>
              <a:rPr lang="en-AU" dirty="0">
                <a:latin typeface="Courier" panose="02060409020205020404" pitchFamily="49" charset="0"/>
              </a:rPr>
              <a:t>1st. Qu</a:t>
            </a:r>
            <a:r>
              <a:rPr lang="en-AU" dirty="0"/>
              <a:t>., </a:t>
            </a:r>
            <a:r>
              <a:rPr lang="en-AU" dirty="0">
                <a:latin typeface="Courier" panose="02060409020205020404" pitchFamily="49" charset="0"/>
              </a:rPr>
              <a:t>Median</a:t>
            </a:r>
            <a:r>
              <a:rPr lang="en-AU" dirty="0"/>
              <a:t>, and </a:t>
            </a:r>
            <a:r>
              <a:rPr lang="en-AU" dirty="0">
                <a:latin typeface="Courier" panose="02060409020205020404" pitchFamily="49" charset="0"/>
              </a:rPr>
              <a:t>3rd Qu</a:t>
            </a:r>
            <a:r>
              <a:rPr lang="en-AU" dirty="0"/>
              <a:t>. quantiles’ values are the values of the 0.25, 0.5, and 0.75 quantiles.</a:t>
            </a:r>
          </a:p>
        </p:txBody>
      </p:sp>
    </p:spTree>
    <p:extLst>
      <p:ext uri="{BB962C8B-B14F-4D97-AF65-F5344CB8AC3E}">
        <p14:creationId xmlns:p14="http://schemas.microsoft.com/office/powerpoint/2010/main" val="2043392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a:t>
            </a:r>
            <a:r>
              <a:rPr lang="en-AU" b="1" dirty="0"/>
              <a:t>The coefficients </a:t>
            </a:r>
            <a:r>
              <a:rPr lang="en-AU" b="1" dirty="0" smtClean="0"/>
              <a:t>table</a:t>
            </a:r>
            <a:endParaRPr lang="en-AU" dirty="0"/>
          </a:p>
        </p:txBody>
      </p:sp>
      <p:sp>
        <p:nvSpPr>
          <p:cNvPr id="3" name="Content Placeholder 2"/>
          <p:cNvSpPr>
            <a:spLocks noGrp="1"/>
          </p:cNvSpPr>
          <p:nvPr>
            <p:ph idx="1"/>
          </p:nvPr>
        </p:nvSpPr>
        <p:spPr>
          <a:xfrm>
            <a:off x="423333" y="1845734"/>
            <a:ext cx="6341762" cy="4402666"/>
          </a:xfrm>
        </p:spPr>
        <p:txBody>
          <a:bodyPr>
            <a:noAutofit/>
          </a:bodyPr>
          <a:lstStyle/>
          <a:p>
            <a:pPr marL="355600" indent="-355600">
              <a:buFont typeface="Arial" panose="020B0604020202020204" pitchFamily="34" charset="0"/>
              <a:buChar char="•"/>
            </a:pPr>
            <a:r>
              <a:rPr lang="en-AU" sz="2300" dirty="0"/>
              <a:t>Each model coefficient forms a row of the summary coefficients table. </a:t>
            </a:r>
            <a:endParaRPr lang="en-AU" sz="2300" dirty="0" smtClean="0"/>
          </a:p>
          <a:p>
            <a:pPr marL="355600" indent="-355600">
              <a:buFont typeface="Arial" panose="020B0604020202020204" pitchFamily="34" charset="0"/>
              <a:buChar char="•"/>
            </a:pPr>
            <a:r>
              <a:rPr lang="en-AU" sz="2300" dirty="0" smtClean="0"/>
              <a:t>The </a:t>
            </a:r>
            <a:r>
              <a:rPr lang="en-AU" sz="2300" dirty="0"/>
              <a:t>columns report the estimated coefficient, the uncertainty of the estimate, how large the coefficient is relative to the uncertainty, and how likely such a ratio would be due to mere </a:t>
            </a:r>
            <a:r>
              <a:rPr lang="en-AU" sz="2300" dirty="0" smtClean="0"/>
              <a:t>chance.</a:t>
            </a:r>
          </a:p>
          <a:p>
            <a:pPr marL="355600" indent="-355600">
              <a:buFont typeface="Arial" panose="020B0604020202020204" pitchFamily="34" charset="0"/>
              <a:buChar char="•"/>
            </a:pPr>
            <a:r>
              <a:rPr lang="en-AU" sz="2300" dirty="0" smtClean="0"/>
              <a:t>For </a:t>
            </a:r>
            <a:r>
              <a:rPr lang="en-AU" sz="2300" dirty="0"/>
              <a:t>example, the coefficient of -0.093 for </a:t>
            </a:r>
            <a:r>
              <a:rPr lang="en-AU" sz="2300" dirty="0">
                <a:latin typeface="Courier" panose="02060409020205020404" pitchFamily="49" charset="0"/>
              </a:rPr>
              <a:t>SEXF</a:t>
            </a:r>
            <a:r>
              <a:rPr lang="en-AU" sz="2300" dirty="0"/>
              <a:t> means that our model learned a penalty of -0.093 to </a:t>
            </a:r>
            <a:r>
              <a:rPr lang="en-AU" sz="2300" dirty="0">
                <a:latin typeface="Courier" panose="02060409020205020404" pitchFamily="49" charset="0"/>
              </a:rPr>
              <a:t>log(</a:t>
            </a:r>
            <a:r>
              <a:rPr lang="en-AU" sz="2300" dirty="0" err="1">
                <a:latin typeface="Courier" panose="02060409020205020404" pitchFamily="49" charset="0"/>
              </a:rPr>
              <a:t>PINCP,base</a:t>
            </a:r>
            <a:r>
              <a:rPr lang="en-AU" sz="2300" dirty="0">
                <a:latin typeface="Courier" panose="02060409020205020404" pitchFamily="49" charset="0"/>
              </a:rPr>
              <a:t>=10)</a:t>
            </a:r>
            <a:r>
              <a:rPr lang="en-AU" sz="2300" dirty="0"/>
              <a:t> for being female. Females are </a:t>
            </a:r>
            <a:r>
              <a:rPr lang="en-AU" sz="2300" dirty="0" err="1"/>
              <a:t>modeled</a:t>
            </a:r>
            <a:r>
              <a:rPr lang="en-AU" sz="2300" dirty="0"/>
              <a:t> as earning </a:t>
            </a:r>
            <a:r>
              <a:rPr lang="en-AU" sz="2300" dirty="0">
                <a:latin typeface="Courier" panose="02060409020205020404" pitchFamily="49" charset="0"/>
              </a:rPr>
              <a:t>1-10^-0.093</a:t>
            </a:r>
            <a:r>
              <a:rPr lang="en-AU" sz="2300" dirty="0"/>
              <a:t> relative to males, or 19% less, all other model parameters being equal. </a:t>
            </a:r>
            <a:endParaRPr lang="en-AU" sz="2300" dirty="0" smtClean="0"/>
          </a:p>
          <a:p>
            <a:pPr marL="355600" indent="-355600">
              <a:buFont typeface="Arial" panose="020B0604020202020204" pitchFamily="34" charset="0"/>
              <a:buChar char="•"/>
            </a:pPr>
            <a:endParaRPr lang="en-AU" sz="23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095" y="1845734"/>
            <a:ext cx="5426906" cy="325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392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P-value</a:t>
            </a:r>
            <a:endParaRPr lang="en-AU" dirty="0"/>
          </a:p>
        </p:txBody>
      </p:sp>
      <p:sp>
        <p:nvSpPr>
          <p:cNvPr id="3" name="Content Placeholder 2"/>
          <p:cNvSpPr>
            <a:spLocks noGrp="1"/>
          </p:cNvSpPr>
          <p:nvPr>
            <p:ph idx="1"/>
          </p:nvPr>
        </p:nvSpPr>
        <p:spPr/>
        <p:txBody>
          <a:bodyPr>
            <a:noAutofit/>
          </a:bodyPr>
          <a:lstStyle/>
          <a:p>
            <a:pPr marL="355600" indent="-355600">
              <a:buFont typeface="Arial" panose="020B0604020202020204" pitchFamily="34" charset="0"/>
              <a:buChar char="•"/>
            </a:pPr>
            <a:r>
              <a:rPr lang="en-AU" sz="2800" dirty="0"/>
              <a:t>The </a:t>
            </a:r>
            <a:r>
              <a:rPr lang="en-AU" sz="2800" i="1" dirty="0"/>
              <a:t>p-value</a:t>
            </a:r>
            <a:r>
              <a:rPr lang="en-AU" sz="2800" dirty="0"/>
              <a:t> (also called the </a:t>
            </a:r>
            <a:r>
              <a:rPr lang="en-AU" sz="2800" i="1" dirty="0"/>
              <a:t>significance</a:t>
            </a:r>
            <a:r>
              <a:rPr lang="en-AU" sz="2800" dirty="0"/>
              <a:t>) is one of the most important diagnostic columns in the coefficient summary. </a:t>
            </a:r>
            <a:endParaRPr lang="en-AU" sz="2800" dirty="0" smtClean="0"/>
          </a:p>
          <a:p>
            <a:pPr marL="355600" indent="-355600">
              <a:buFont typeface="Arial" panose="020B0604020202020204" pitchFamily="34" charset="0"/>
              <a:buChar char="•"/>
            </a:pPr>
            <a:r>
              <a:rPr lang="en-AU" sz="2800" dirty="0" smtClean="0"/>
              <a:t>The </a:t>
            </a:r>
            <a:r>
              <a:rPr lang="en-AU" sz="2800" dirty="0"/>
              <a:t>p-value estimates the probability of seeing a coefficient with a magnitude as large as we observe if the true coefficient is really 0 (if the variable has no effect on the outcome). </a:t>
            </a:r>
            <a:endParaRPr lang="en-AU" sz="2800" dirty="0" smtClean="0"/>
          </a:p>
          <a:p>
            <a:pPr marL="355600" indent="-355600">
              <a:buFont typeface="Arial" panose="020B0604020202020204" pitchFamily="34" charset="0"/>
              <a:buChar char="•"/>
            </a:pPr>
            <a:r>
              <a:rPr lang="en-AU" sz="2800" dirty="0"/>
              <a:t>Don’t trust the estimate of any coefficient with a large p-value</a:t>
            </a:r>
            <a:r>
              <a:rPr lang="en-AU" sz="2800" dirty="0" smtClean="0"/>
              <a:t>.</a:t>
            </a:r>
          </a:p>
          <a:p>
            <a:pPr marL="355600" indent="-355600">
              <a:buFont typeface="Arial" panose="020B0604020202020204" pitchFamily="34" charset="0"/>
              <a:buChar char="•"/>
            </a:pPr>
            <a:r>
              <a:rPr lang="en-AU" sz="2800" dirty="0" smtClean="0"/>
              <a:t> </a:t>
            </a:r>
            <a:r>
              <a:rPr lang="en-AU" sz="2800" dirty="0"/>
              <a:t>The general rule of thumb, p&gt;=0.05, is not to be trusted</a:t>
            </a:r>
          </a:p>
        </p:txBody>
      </p:sp>
    </p:spTree>
    <p:extLst>
      <p:ext uri="{BB962C8B-B14F-4D97-AF65-F5344CB8AC3E}">
        <p14:creationId xmlns:p14="http://schemas.microsoft.com/office/powerpoint/2010/main" val="204339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Collinearity also lowers significance</a:t>
            </a:r>
            <a:endParaRPr lang="en-AU" dirty="0"/>
          </a:p>
        </p:txBody>
      </p:sp>
      <p:sp>
        <p:nvSpPr>
          <p:cNvPr id="3" name="Content Placeholder 2"/>
          <p:cNvSpPr>
            <a:spLocks noGrp="1"/>
          </p:cNvSpPr>
          <p:nvPr>
            <p:ph idx="1"/>
          </p:nvPr>
        </p:nvSpPr>
        <p:spPr>
          <a:xfrm>
            <a:off x="1097280" y="1845734"/>
            <a:ext cx="10058400" cy="4301066"/>
          </a:xfrm>
        </p:spPr>
        <p:txBody>
          <a:bodyPr>
            <a:noAutofit/>
          </a:bodyPr>
          <a:lstStyle/>
          <a:p>
            <a:pPr marL="355600" indent="-355600">
              <a:buFont typeface="Arial" panose="020B0604020202020204" pitchFamily="34" charset="0"/>
              <a:buChar char="•"/>
            </a:pPr>
            <a:r>
              <a:rPr lang="en-AU" sz="2600" dirty="0"/>
              <a:t>Sometimes, a predictive variable won’t appear significant because it’s collinear (or correlated) with another predictive variable</a:t>
            </a:r>
            <a:r>
              <a:rPr lang="en-AU" sz="2600" dirty="0" smtClean="0"/>
              <a:t>.</a:t>
            </a:r>
          </a:p>
          <a:p>
            <a:pPr marL="355600" indent="-355600">
              <a:buFont typeface="Arial" panose="020B0604020202020204" pitchFamily="34" charset="0"/>
              <a:buChar char="•"/>
            </a:pPr>
            <a:r>
              <a:rPr lang="en-AU" sz="2600" dirty="0" smtClean="0"/>
              <a:t> </a:t>
            </a:r>
            <a:r>
              <a:rPr lang="en-AU" sz="2600" dirty="0"/>
              <a:t>For example, if we did try to use both age and number of years in the workforce to predict income, neither variable may appear significant</a:t>
            </a:r>
            <a:r>
              <a:rPr lang="en-AU" sz="2600" dirty="0" smtClean="0"/>
              <a:t>.</a:t>
            </a:r>
          </a:p>
          <a:p>
            <a:pPr marL="355600" indent="-355600">
              <a:buFont typeface="Arial" panose="020B0604020202020204" pitchFamily="34" charset="0"/>
              <a:buChar char="•"/>
            </a:pPr>
            <a:r>
              <a:rPr lang="en-AU" sz="2600" dirty="0" smtClean="0"/>
              <a:t> </a:t>
            </a:r>
            <a:r>
              <a:rPr lang="en-AU" sz="2600" dirty="0"/>
              <a:t>This is because age tends to be correlated with number of years in the workforce. If you remove one of the variables and the other one gains significance, this is a good indicator of correlation.</a:t>
            </a:r>
          </a:p>
          <a:p>
            <a:pPr marL="355600" indent="-355600">
              <a:buFont typeface="Arial" panose="020B0604020202020204" pitchFamily="34" charset="0"/>
              <a:buChar char="•"/>
            </a:pPr>
            <a:r>
              <a:rPr lang="en-AU" sz="2600" dirty="0"/>
              <a:t>Another possible indication of collinearity in the inputs is seeing coefficients with an unexpected sign: for example, seeing that income is </a:t>
            </a:r>
            <a:r>
              <a:rPr lang="en-AU" sz="2600" i="1" dirty="0"/>
              <a:t>negatively</a:t>
            </a:r>
            <a:r>
              <a:rPr lang="en-AU" sz="2600" dirty="0"/>
              <a:t> correlated with years in the workforce.</a:t>
            </a:r>
          </a:p>
          <a:p>
            <a:pPr marL="355600" indent="-355600">
              <a:buFont typeface="Arial" panose="020B0604020202020204" pitchFamily="34" charset="0"/>
              <a:buChar char="•"/>
            </a:pPr>
            <a:endParaRPr lang="en-AU" sz="2600" dirty="0"/>
          </a:p>
        </p:txBody>
      </p:sp>
    </p:spTree>
    <p:extLst>
      <p:ext uri="{BB962C8B-B14F-4D97-AF65-F5344CB8AC3E}">
        <p14:creationId xmlns:p14="http://schemas.microsoft.com/office/powerpoint/2010/main" val="2043392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Overall model quality </a:t>
            </a:r>
            <a:r>
              <a:rPr lang="en-AU" b="1" dirty="0" smtClean="0"/>
              <a:t>summaries</a:t>
            </a:r>
            <a:endParaRPr lang="en-AU" dirty="0"/>
          </a:p>
        </p:txBody>
      </p:sp>
      <p:sp>
        <p:nvSpPr>
          <p:cNvPr id="3" name="Content Placeholder 2"/>
          <p:cNvSpPr>
            <a:spLocks noGrp="1"/>
          </p:cNvSpPr>
          <p:nvPr>
            <p:ph idx="1"/>
          </p:nvPr>
        </p:nvSpPr>
        <p:spPr>
          <a:xfrm>
            <a:off x="640080" y="1855891"/>
            <a:ext cx="11094720" cy="4707466"/>
          </a:xfrm>
        </p:spPr>
        <p:txBody>
          <a:bodyPr>
            <a:normAutofit fontScale="92500" lnSpcReduction="10000"/>
          </a:bodyPr>
          <a:lstStyle/>
          <a:p>
            <a:pPr marL="355600" indent="-355600">
              <a:buFont typeface="Arial" panose="020B0604020202020204" pitchFamily="34" charset="0"/>
              <a:buChar char="•"/>
            </a:pPr>
            <a:r>
              <a:rPr lang="en-AU" dirty="0"/>
              <a:t>The last part of the </a:t>
            </a:r>
            <a:r>
              <a:rPr lang="en-AU" dirty="0" smtClean="0">
                <a:latin typeface="Courier" panose="02060409020205020404" pitchFamily="49" charset="0"/>
              </a:rPr>
              <a:t>summary(model)</a:t>
            </a:r>
            <a:r>
              <a:rPr lang="en-AU" dirty="0" smtClean="0"/>
              <a:t>report </a:t>
            </a:r>
            <a:r>
              <a:rPr lang="en-AU" dirty="0"/>
              <a:t>is the overall model quality statistics. </a:t>
            </a:r>
            <a:endParaRPr lang="en-AU" dirty="0" smtClean="0"/>
          </a:p>
          <a:p>
            <a:pPr marL="355600" indent="-355600">
              <a:buFont typeface="Arial" panose="020B0604020202020204" pitchFamily="34" charset="0"/>
              <a:buChar char="•"/>
            </a:pPr>
            <a:r>
              <a:rPr lang="en-AU" dirty="0" smtClean="0"/>
              <a:t>It’s </a:t>
            </a:r>
            <a:r>
              <a:rPr lang="en-AU" dirty="0"/>
              <a:t>a good idea to check the overall model quality before sharing any predictions or coefficients. The summaries are as follows:</a:t>
            </a:r>
          </a:p>
          <a:p>
            <a:pPr marL="0" indent="0">
              <a:lnSpc>
                <a:spcPct val="110000"/>
              </a:lnSpc>
              <a:spcBef>
                <a:spcPts val="0"/>
              </a:spcBef>
              <a:spcAft>
                <a:spcPts val="0"/>
              </a:spcAft>
              <a:buNone/>
            </a:pPr>
            <a:r>
              <a:rPr lang="en-AU" dirty="0">
                <a:latin typeface="Courier" panose="02060409020205020404" pitchFamily="49" charset="0"/>
              </a:rPr>
              <a:t>Residual standard error: 0.2691 on 578 </a:t>
            </a:r>
            <a:endParaRPr lang="en-AU" dirty="0" smtClean="0">
              <a:latin typeface="Courier" panose="02060409020205020404" pitchFamily="49" charset="0"/>
            </a:endParaRPr>
          </a:p>
          <a:p>
            <a:pPr marL="0" indent="0">
              <a:lnSpc>
                <a:spcPct val="110000"/>
              </a:lnSpc>
              <a:spcBef>
                <a:spcPts val="0"/>
              </a:spcBef>
              <a:spcAft>
                <a:spcPts val="0"/>
              </a:spcAft>
              <a:buNone/>
            </a:pPr>
            <a:r>
              <a:rPr lang="en-AU" dirty="0" smtClean="0">
                <a:latin typeface="Courier" panose="02060409020205020404" pitchFamily="49" charset="0"/>
              </a:rPr>
              <a:t>degrees </a:t>
            </a:r>
            <a:r>
              <a:rPr lang="en-AU" dirty="0">
                <a:latin typeface="Courier" panose="02060409020205020404" pitchFamily="49" charset="0"/>
              </a:rPr>
              <a:t>of </a:t>
            </a:r>
            <a:r>
              <a:rPr lang="en-AU" dirty="0" smtClean="0">
                <a:latin typeface="Courier" panose="02060409020205020404" pitchFamily="49" charset="0"/>
              </a:rPr>
              <a:t>freedom</a:t>
            </a:r>
          </a:p>
          <a:p>
            <a:pPr marL="0" indent="0">
              <a:lnSpc>
                <a:spcPct val="110000"/>
              </a:lnSpc>
              <a:spcBef>
                <a:spcPts val="0"/>
              </a:spcBef>
              <a:spcAft>
                <a:spcPts val="0"/>
              </a:spcAft>
              <a:buNone/>
            </a:pPr>
            <a:r>
              <a:rPr lang="en-AU" dirty="0" smtClean="0">
                <a:latin typeface="Courier" panose="02060409020205020404" pitchFamily="49" charset="0"/>
              </a:rPr>
              <a:t>Multiple </a:t>
            </a:r>
            <a:r>
              <a:rPr lang="en-AU" dirty="0">
                <a:latin typeface="Courier" panose="02060409020205020404" pitchFamily="49" charset="0"/>
              </a:rPr>
              <a:t>R-squared: 0.3383, </a:t>
            </a:r>
            <a:endParaRPr lang="en-AU" dirty="0" smtClean="0">
              <a:latin typeface="Courier" panose="02060409020205020404" pitchFamily="49" charset="0"/>
            </a:endParaRPr>
          </a:p>
          <a:p>
            <a:pPr marL="0" indent="0">
              <a:lnSpc>
                <a:spcPct val="110000"/>
              </a:lnSpc>
              <a:spcBef>
                <a:spcPts val="0"/>
              </a:spcBef>
              <a:spcAft>
                <a:spcPts val="0"/>
              </a:spcAft>
              <a:buNone/>
            </a:pPr>
            <a:r>
              <a:rPr lang="en-AU" dirty="0" smtClean="0">
                <a:latin typeface="Courier" panose="02060409020205020404" pitchFamily="49" charset="0"/>
              </a:rPr>
              <a:t>Adjusted </a:t>
            </a:r>
            <a:r>
              <a:rPr lang="en-AU" dirty="0">
                <a:latin typeface="Courier" panose="02060409020205020404" pitchFamily="49" charset="0"/>
              </a:rPr>
              <a:t>R-squared: 0.3199 </a:t>
            </a:r>
            <a:endParaRPr lang="en-AU" dirty="0" smtClean="0">
              <a:latin typeface="Courier" panose="02060409020205020404" pitchFamily="49" charset="0"/>
            </a:endParaRPr>
          </a:p>
          <a:p>
            <a:pPr marL="0" indent="0">
              <a:lnSpc>
                <a:spcPct val="110000"/>
              </a:lnSpc>
              <a:spcBef>
                <a:spcPts val="0"/>
              </a:spcBef>
              <a:spcAft>
                <a:spcPts val="0"/>
              </a:spcAft>
              <a:buNone/>
            </a:pPr>
            <a:r>
              <a:rPr lang="en-AU" dirty="0" smtClean="0">
                <a:latin typeface="Courier" panose="02060409020205020404" pitchFamily="49" charset="0"/>
              </a:rPr>
              <a:t>F-statistic</a:t>
            </a:r>
            <a:r>
              <a:rPr lang="en-AU" dirty="0">
                <a:latin typeface="Courier" panose="02060409020205020404" pitchFamily="49" charset="0"/>
              </a:rPr>
              <a:t>: 18.47 on 16 and 578 DF, </a:t>
            </a:r>
            <a:endParaRPr lang="en-AU" dirty="0" smtClean="0">
              <a:latin typeface="Courier" panose="02060409020205020404" pitchFamily="49" charset="0"/>
            </a:endParaRPr>
          </a:p>
          <a:p>
            <a:pPr marL="0" indent="0">
              <a:lnSpc>
                <a:spcPct val="110000"/>
              </a:lnSpc>
              <a:spcBef>
                <a:spcPts val="0"/>
              </a:spcBef>
              <a:spcAft>
                <a:spcPts val="0"/>
              </a:spcAft>
              <a:buNone/>
            </a:pPr>
            <a:r>
              <a:rPr lang="en-AU" dirty="0" smtClean="0">
                <a:latin typeface="Courier" panose="02060409020205020404" pitchFamily="49" charset="0"/>
              </a:rPr>
              <a:t>p-value</a:t>
            </a:r>
            <a:r>
              <a:rPr lang="en-AU" dirty="0">
                <a:latin typeface="Courier" panose="02060409020205020404" pitchFamily="49" charset="0"/>
              </a:rPr>
              <a:t>: &lt; </a:t>
            </a:r>
            <a:r>
              <a:rPr lang="en-AU" dirty="0" smtClean="0">
                <a:latin typeface="Courier" panose="02060409020205020404" pitchFamily="49" charset="0"/>
              </a:rPr>
              <a:t>2.2e-16</a:t>
            </a:r>
          </a:p>
          <a:p>
            <a:pPr marL="355600" indent="-355600">
              <a:buFont typeface="Arial" panose="020B0604020202020204" pitchFamily="34" charset="0"/>
              <a:buChar char="•"/>
            </a:pPr>
            <a:r>
              <a:rPr lang="en-AU" dirty="0" smtClean="0"/>
              <a:t>The</a:t>
            </a:r>
            <a:r>
              <a:rPr lang="en-AU" dirty="0"/>
              <a:t> </a:t>
            </a:r>
            <a:r>
              <a:rPr lang="en-AU" b="1" i="1" dirty="0"/>
              <a:t>degrees of freedom</a:t>
            </a:r>
            <a:r>
              <a:rPr lang="en-AU" dirty="0"/>
              <a:t> is the number of data rows minus the number of coefficients fit; in our case, this:</a:t>
            </a:r>
          </a:p>
          <a:p>
            <a:pPr marL="0" indent="0">
              <a:buNone/>
            </a:pPr>
            <a:r>
              <a:rPr lang="en-AU" dirty="0" err="1">
                <a:latin typeface="Courier" panose="02060409020205020404" pitchFamily="49" charset="0"/>
              </a:rPr>
              <a:t>df</a:t>
            </a:r>
            <a:r>
              <a:rPr lang="en-AU" dirty="0">
                <a:latin typeface="Courier" panose="02060409020205020404" pitchFamily="49" charset="0"/>
              </a:rPr>
              <a:t> &lt;- dim(</a:t>
            </a:r>
            <a:r>
              <a:rPr lang="en-AU" dirty="0" err="1">
                <a:latin typeface="Courier" panose="02060409020205020404" pitchFamily="49" charset="0"/>
              </a:rPr>
              <a:t>dtrain</a:t>
            </a:r>
            <a:r>
              <a:rPr lang="en-AU" dirty="0">
                <a:latin typeface="Courier" panose="02060409020205020404" pitchFamily="49" charset="0"/>
              </a:rPr>
              <a:t>)[1] - dim(summary(model)$coefficients)[1</a:t>
            </a:r>
            <a:r>
              <a:rPr lang="en-AU" dirty="0" smtClean="0">
                <a:latin typeface="Courier" panose="02060409020205020404" pitchFamily="49" charset="0"/>
              </a:rPr>
              <a:t>]</a:t>
            </a:r>
          </a:p>
          <a:p>
            <a:pPr marL="355600" indent="-355600">
              <a:buFont typeface="Arial" panose="020B0604020202020204" pitchFamily="34" charset="0"/>
              <a:buChar char="•"/>
            </a:pPr>
            <a:r>
              <a:rPr lang="en-AU" dirty="0"/>
              <a:t>You want the degrees of freedom to be large compared to the number of coefficients fit to avoid overfitting. Overfitting is when you find chance relations in your training data that aren’t present in the general population.</a:t>
            </a:r>
            <a:endParaRPr lang="en-AU" dirty="0">
              <a:latin typeface="Courier" panose="02060409020205020404" pitchFamily="49" charset="0"/>
            </a:endParaRPr>
          </a:p>
        </p:txBody>
      </p:sp>
    </p:spTree>
    <p:extLst>
      <p:ext uri="{BB962C8B-B14F-4D97-AF65-F5344CB8AC3E}">
        <p14:creationId xmlns:p14="http://schemas.microsoft.com/office/powerpoint/2010/main" val="204339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20663"/>
            <a:ext cx="11887200" cy="6078537"/>
          </a:xfrm>
        </p:spPr>
        <p:txBody>
          <a:bodyPr>
            <a:noAutofit/>
          </a:bodyPr>
          <a:lstStyle/>
          <a:p>
            <a:pPr marL="355600" indent="-355600">
              <a:buFont typeface="Arial" panose="020B0604020202020204" pitchFamily="34" charset="0"/>
              <a:buChar char="•"/>
            </a:pPr>
            <a:r>
              <a:rPr lang="en-AU" sz="2100" dirty="0" smtClean="0"/>
              <a:t>T</a:t>
            </a:r>
            <a:r>
              <a:rPr lang="en-AU" sz="2100" dirty="0"/>
              <a:t>he</a:t>
            </a:r>
            <a:r>
              <a:rPr lang="en-AU" sz="2100" b="1" dirty="0"/>
              <a:t> </a:t>
            </a:r>
            <a:r>
              <a:rPr lang="en-AU" sz="2100" b="1" i="1" dirty="0"/>
              <a:t>residual standard error</a:t>
            </a:r>
            <a:r>
              <a:rPr lang="en-AU" sz="2100" dirty="0"/>
              <a:t> is the sum of the square of the residuals (or the sum of squared error) divided by the degrees of freedom. So it’s similar to the RMSE (root mean squared error) that we discussed earlier, except with the number of data rows adjusted to be the degrees of freedom; in R, this:</a:t>
            </a:r>
          </a:p>
          <a:p>
            <a:pPr marL="355600" indent="-355600">
              <a:buFont typeface="Arial" panose="020B0604020202020204" pitchFamily="34" charset="0"/>
              <a:buChar char="•"/>
            </a:pPr>
            <a:r>
              <a:rPr lang="en-AU" sz="2100" dirty="0" err="1">
                <a:latin typeface="Courier" panose="02060409020205020404" pitchFamily="49" charset="0"/>
              </a:rPr>
              <a:t>modelResidualError</a:t>
            </a:r>
            <a:r>
              <a:rPr lang="en-AU" sz="2100" dirty="0">
                <a:latin typeface="Courier" panose="02060409020205020404" pitchFamily="49" charset="0"/>
              </a:rPr>
              <a:t> &lt;- </a:t>
            </a:r>
            <a:r>
              <a:rPr lang="en-AU" sz="2100" dirty="0" err="1">
                <a:latin typeface="Courier" panose="02060409020205020404" pitchFamily="49" charset="0"/>
              </a:rPr>
              <a:t>sqrt</a:t>
            </a:r>
            <a:r>
              <a:rPr lang="en-AU" sz="2100" dirty="0">
                <a:latin typeface="Courier" panose="02060409020205020404" pitchFamily="49" charset="0"/>
              </a:rPr>
              <a:t>(sum(residuals(model)^2)/</a:t>
            </a:r>
            <a:r>
              <a:rPr lang="en-AU" sz="2100" dirty="0" err="1">
                <a:latin typeface="Courier" panose="02060409020205020404" pitchFamily="49" charset="0"/>
              </a:rPr>
              <a:t>df</a:t>
            </a:r>
            <a:r>
              <a:rPr lang="en-AU" sz="2100" dirty="0" smtClean="0">
                <a:latin typeface="Courier" panose="02060409020205020404" pitchFamily="49" charset="0"/>
              </a:rPr>
              <a:t>)</a:t>
            </a:r>
          </a:p>
          <a:p>
            <a:pPr marL="355600" indent="-355600">
              <a:buFont typeface="Arial" panose="020B0604020202020204" pitchFamily="34" charset="0"/>
              <a:buChar char="•"/>
            </a:pPr>
            <a:r>
              <a:rPr lang="en-AU" sz="2100" b="1" i="1" dirty="0" smtClean="0"/>
              <a:t>Multiple </a:t>
            </a:r>
            <a:r>
              <a:rPr lang="en-AU" sz="2100" b="1" i="1" dirty="0"/>
              <a:t>R-squared</a:t>
            </a:r>
            <a:r>
              <a:rPr lang="en-AU" sz="2100" dirty="0"/>
              <a:t> is just the R-squared </a:t>
            </a:r>
            <a:endParaRPr lang="en-AU" sz="2100" dirty="0" smtClean="0"/>
          </a:p>
          <a:p>
            <a:pPr marL="355600" indent="-355600">
              <a:buFont typeface="Arial" panose="020B0604020202020204" pitchFamily="34" charset="0"/>
              <a:buChar char="•"/>
            </a:pPr>
            <a:r>
              <a:rPr lang="en-AU" sz="2100" dirty="0" smtClean="0"/>
              <a:t>The</a:t>
            </a:r>
            <a:r>
              <a:rPr lang="en-AU" sz="2100" dirty="0"/>
              <a:t> </a:t>
            </a:r>
            <a:r>
              <a:rPr lang="en-AU" sz="2100" b="1" i="1" dirty="0"/>
              <a:t>adjusted R-squared</a:t>
            </a:r>
            <a:r>
              <a:rPr lang="en-AU" sz="2100" dirty="0"/>
              <a:t> is the multiple R-squared penalized by the ratio of the degrees of freedom to the number of training examples</a:t>
            </a:r>
            <a:r>
              <a:rPr lang="en-AU" sz="2100" dirty="0" smtClean="0"/>
              <a:t>.</a:t>
            </a:r>
          </a:p>
          <a:p>
            <a:pPr marL="355600" indent="-355600">
              <a:buFont typeface="Arial" panose="020B0604020202020204" pitchFamily="34" charset="0"/>
              <a:buChar char="•"/>
            </a:pPr>
            <a:r>
              <a:rPr lang="en-AU" sz="2100" dirty="0" smtClean="0"/>
              <a:t> </a:t>
            </a:r>
            <a:r>
              <a:rPr lang="en-AU" sz="2100" dirty="0"/>
              <a:t>This attempts to correct the fact that more complex models tend to look better on training data due to overfitting. Usually it’s better to rely on the adjusted R-squared.</a:t>
            </a:r>
          </a:p>
          <a:p>
            <a:pPr marL="355600" indent="-355600">
              <a:buFont typeface="Arial" panose="020B0604020202020204" pitchFamily="34" charset="0"/>
              <a:buChar char="•"/>
            </a:pPr>
            <a:r>
              <a:rPr lang="en-AU" sz="2100" dirty="0"/>
              <a:t>The </a:t>
            </a:r>
            <a:r>
              <a:rPr lang="en-AU" sz="2100" b="1" i="1" dirty="0"/>
              <a:t>F-statistic</a:t>
            </a:r>
            <a:r>
              <a:rPr lang="en-AU" sz="2100" dirty="0"/>
              <a:t> is similar to the p-values we saw with the model coefficients. </a:t>
            </a:r>
            <a:endParaRPr lang="en-AU" sz="2100" dirty="0" smtClean="0"/>
          </a:p>
          <a:p>
            <a:pPr marL="355600" indent="-355600">
              <a:buFont typeface="Arial" panose="020B0604020202020204" pitchFamily="34" charset="0"/>
              <a:buChar char="•"/>
            </a:pPr>
            <a:r>
              <a:rPr lang="en-AU" sz="2100" dirty="0" smtClean="0"/>
              <a:t>It’s </a:t>
            </a:r>
            <a:r>
              <a:rPr lang="en-AU" sz="2100" dirty="0"/>
              <a:t>used to measure whether the linear regression model predicts outcome better than the constant mode (the mean value of </a:t>
            </a:r>
            <a:r>
              <a:rPr lang="en-AU" sz="2100" i="1" dirty="0"/>
              <a:t>y</a:t>
            </a:r>
            <a:r>
              <a:rPr lang="en-AU" sz="2100" dirty="0" smtClean="0"/>
              <a:t>).</a:t>
            </a:r>
          </a:p>
          <a:p>
            <a:pPr marL="355600" indent="-355600">
              <a:buFont typeface="Arial" panose="020B0604020202020204" pitchFamily="34" charset="0"/>
              <a:buChar char="•"/>
            </a:pPr>
            <a:r>
              <a:rPr lang="en-AU" sz="2100" dirty="0"/>
              <a:t>The corresponding p-value is the estimate of the probability that we would’ve observed an F-statistic this large or larger if the two variances in question are in reality the same. </a:t>
            </a:r>
            <a:endParaRPr lang="en-AU" sz="2100" dirty="0" smtClean="0"/>
          </a:p>
          <a:p>
            <a:pPr marL="355600" indent="-355600">
              <a:buFont typeface="Arial" panose="020B0604020202020204" pitchFamily="34" charset="0"/>
              <a:buChar char="•"/>
            </a:pPr>
            <a:r>
              <a:rPr lang="en-AU" sz="2100" dirty="0" smtClean="0"/>
              <a:t>So </a:t>
            </a:r>
            <a:r>
              <a:rPr lang="en-AU" sz="2100" dirty="0"/>
              <a:t>you want the p-value to be small (rule of thumb: less than 0.05).</a:t>
            </a:r>
          </a:p>
        </p:txBody>
      </p:sp>
    </p:spTree>
    <p:extLst>
      <p:ext uri="{BB962C8B-B14F-4D97-AF65-F5344CB8AC3E}">
        <p14:creationId xmlns:p14="http://schemas.microsoft.com/office/powerpoint/2010/main" val="2043392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Interpreting model </a:t>
            </a:r>
            <a:r>
              <a:rPr lang="en-AU" b="1" dirty="0" smtClean="0"/>
              <a:t>significances</a:t>
            </a:r>
            <a:endParaRPr lang="en-AU" dirty="0"/>
          </a:p>
        </p:txBody>
      </p:sp>
      <p:sp>
        <p:nvSpPr>
          <p:cNvPr id="3" name="Content Placeholder 2"/>
          <p:cNvSpPr>
            <a:spLocks noGrp="1"/>
          </p:cNvSpPr>
          <p:nvPr>
            <p:ph idx="1"/>
          </p:nvPr>
        </p:nvSpPr>
        <p:spPr/>
        <p:txBody>
          <a:bodyPr/>
          <a:lstStyle/>
          <a:p>
            <a:pPr marL="355600" indent="-355600">
              <a:buFont typeface="Arial" panose="020B0604020202020204" pitchFamily="34" charset="0"/>
              <a:buChar char="•"/>
            </a:pPr>
            <a:r>
              <a:rPr lang="en-AU" sz="3200" dirty="0" smtClean="0"/>
              <a:t>Most </a:t>
            </a:r>
            <a:r>
              <a:rPr lang="en-AU" sz="3200" dirty="0"/>
              <a:t>of the tests of linear regression, including the tests for coefficient and model significance, are based on the error terms, or residuals are normally distributed</a:t>
            </a:r>
            <a:r>
              <a:rPr lang="en-AU" sz="3200" dirty="0" smtClean="0"/>
              <a:t>.</a:t>
            </a:r>
          </a:p>
          <a:p>
            <a:pPr marL="355600" indent="-355600">
              <a:buFont typeface="Arial" panose="020B0604020202020204" pitchFamily="34" charset="0"/>
              <a:buChar char="•"/>
            </a:pPr>
            <a:r>
              <a:rPr lang="en-AU" sz="3200" dirty="0" smtClean="0"/>
              <a:t> </a:t>
            </a:r>
            <a:r>
              <a:rPr lang="en-AU" sz="3200" dirty="0"/>
              <a:t>It’s important to examine graphically or using quantile analysis to determine if the regression model is appropriate.</a:t>
            </a:r>
          </a:p>
          <a:p>
            <a:pPr marL="355600" indent="-355600">
              <a:buFont typeface="Arial" panose="020B0604020202020204" pitchFamily="34" charset="0"/>
              <a:buChar char="•"/>
            </a:pPr>
            <a:endParaRPr lang="en-AU" dirty="0"/>
          </a:p>
        </p:txBody>
      </p:sp>
    </p:spTree>
    <p:extLst>
      <p:ext uri="{BB962C8B-B14F-4D97-AF65-F5344CB8AC3E}">
        <p14:creationId xmlns:p14="http://schemas.microsoft.com/office/powerpoint/2010/main" val="2043392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AU" b="1" dirty="0"/>
              <a:t> Linear regression </a:t>
            </a:r>
            <a:r>
              <a:rPr lang="en-AU" b="1" dirty="0" smtClean="0"/>
              <a:t>takeaways</a:t>
            </a:r>
            <a:endParaRPr lang="en-US" dirty="0">
              <a:solidFill>
                <a:schemeClr val="tx1">
                  <a:lumMod val="75000"/>
                  <a:lumOff val="25000"/>
                </a:schemeClr>
              </a:solidFill>
            </a:endParaRPr>
          </a:p>
        </p:txBody>
      </p:sp>
      <p:sp>
        <p:nvSpPr>
          <p:cNvPr id="16386" name="Content Placeholder 4"/>
          <p:cNvSpPr>
            <a:spLocks noGrp="1"/>
          </p:cNvSpPr>
          <p:nvPr>
            <p:ph idx="1"/>
          </p:nvPr>
        </p:nvSpPr>
        <p:spPr>
          <a:xfrm>
            <a:off x="457200" y="1737360"/>
            <a:ext cx="11396133" cy="4722425"/>
          </a:xfrm>
        </p:spPr>
        <p:txBody>
          <a:bodyPr>
            <a:noAutofit/>
          </a:bodyPr>
          <a:lstStyle/>
          <a:p>
            <a:pPr marL="355600" indent="-355600">
              <a:buFont typeface="Arial" panose="020B0604020202020204" pitchFamily="34" charset="0"/>
              <a:buChar char="•"/>
            </a:pPr>
            <a:r>
              <a:rPr lang="en-AU" sz="2600" dirty="0"/>
              <a:t>Linear regression is the go-to statistical </a:t>
            </a:r>
            <a:r>
              <a:rPr lang="en-AU" sz="2600" dirty="0" err="1"/>
              <a:t>modeling</a:t>
            </a:r>
            <a:r>
              <a:rPr lang="en-AU" sz="2600" dirty="0"/>
              <a:t> method for quantities.</a:t>
            </a:r>
          </a:p>
          <a:p>
            <a:pPr marL="355600" indent="-355600">
              <a:buFont typeface="Arial" panose="020B0604020202020204" pitchFamily="34" charset="0"/>
              <a:buChar char="•"/>
            </a:pPr>
            <a:r>
              <a:rPr lang="en-AU" sz="2600" dirty="0"/>
              <a:t>You should always try linear regression first, and only use more complicated methods if they actually outperform a linear regression model.</a:t>
            </a:r>
          </a:p>
          <a:p>
            <a:pPr marL="355600" indent="-355600">
              <a:buFont typeface="Arial" panose="020B0604020202020204" pitchFamily="34" charset="0"/>
              <a:buChar char="•"/>
            </a:pPr>
            <a:r>
              <a:rPr lang="en-AU" sz="2600" dirty="0"/>
              <a:t>Linear regression will have trouble with problems that have a very large number of variables, or categorical variables with a very large number of levels.</a:t>
            </a:r>
          </a:p>
          <a:p>
            <a:pPr marL="355600" indent="-355600">
              <a:buFont typeface="Arial" panose="020B0604020202020204" pitchFamily="34" charset="0"/>
              <a:buChar char="•"/>
            </a:pPr>
            <a:r>
              <a:rPr lang="en-AU" sz="2600" dirty="0"/>
              <a:t>You can enhance linear regression by adding new variables or transforming variables (like we did with the log() transform of y, but always be wary when transforming </a:t>
            </a:r>
            <a:r>
              <a:rPr lang="en-AU" sz="2600" dirty="0" err="1"/>
              <a:t>yas</a:t>
            </a:r>
            <a:r>
              <a:rPr lang="en-AU" sz="2600" dirty="0"/>
              <a:t> it changes the error model).</a:t>
            </a:r>
          </a:p>
          <a:p>
            <a:pPr marL="355600" indent="-355600">
              <a:buFont typeface="Arial" panose="020B0604020202020204" pitchFamily="34" charset="0"/>
              <a:buChar char="•"/>
            </a:pPr>
            <a:r>
              <a:rPr lang="en-AU" sz="2600" dirty="0"/>
              <a:t>With linear regression, you think in terms of residuals. You look for variables that correlate with your errors </a:t>
            </a:r>
            <a:r>
              <a:rPr lang="en-AU" sz="2600" dirty="0" smtClean="0"/>
              <a:t>and</a:t>
            </a:r>
            <a:endParaRPr lang="en-AU" sz="2600" dirty="0"/>
          </a:p>
        </p:txBody>
      </p:sp>
      <p:sp>
        <p:nvSpPr>
          <p:cNvPr id="6" name="Slide Number Placeholder 5"/>
          <p:cNvSpPr>
            <a:spLocks noGrp="1"/>
          </p:cNvSpPr>
          <p:nvPr>
            <p:ph type="sldNum" sz="quarter" idx="12"/>
          </p:nvPr>
        </p:nvSpPr>
        <p:spPr/>
        <p:txBody>
          <a:bodyPr/>
          <a:lstStyle/>
          <a:p>
            <a:pPr>
              <a:defRPr/>
            </a:pPr>
            <a:fld id="{8AFA2B39-644F-9C48-BFE3-7511598D2D91}" type="slidenum">
              <a:rPr lang="en-US"/>
              <a:pPr>
                <a:defRPr/>
              </a:pPr>
              <a:t>28</a:t>
            </a:fld>
            <a:endParaRPr lang="en-US"/>
          </a:p>
        </p:txBody>
      </p:sp>
    </p:spTree>
    <p:extLst>
      <p:ext uri="{BB962C8B-B14F-4D97-AF65-F5344CB8AC3E}">
        <p14:creationId xmlns:p14="http://schemas.microsoft.com/office/powerpoint/2010/main" val="1720334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 Linear regression </a:t>
            </a:r>
            <a:r>
              <a:rPr lang="en-AU" b="1" dirty="0" smtClean="0"/>
              <a:t>takeaways Cont.</a:t>
            </a:r>
            <a:endParaRPr lang="en-AU" dirty="0"/>
          </a:p>
        </p:txBody>
      </p:sp>
      <p:sp>
        <p:nvSpPr>
          <p:cNvPr id="3" name="Content Placeholder 2"/>
          <p:cNvSpPr>
            <a:spLocks noGrp="1"/>
          </p:cNvSpPr>
          <p:nvPr>
            <p:ph idx="1"/>
          </p:nvPr>
        </p:nvSpPr>
        <p:spPr/>
        <p:txBody>
          <a:bodyPr>
            <a:noAutofit/>
          </a:bodyPr>
          <a:lstStyle/>
          <a:p>
            <a:pPr marL="355600" indent="-355600">
              <a:buFont typeface="Arial" panose="020B0604020202020204" pitchFamily="34" charset="0"/>
              <a:buChar char="•"/>
            </a:pPr>
            <a:r>
              <a:rPr lang="en-AU" sz="2800" dirty="0"/>
              <a:t>add them to try and eliminate systematic </a:t>
            </a:r>
            <a:r>
              <a:rPr lang="en-AU" sz="2800" dirty="0" err="1"/>
              <a:t>modeling</a:t>
            </a:r>
            <a:r>
              <a:rPr lang="en-AU" sz="2800" dirty="0"/>
              <a:t> errors.</a:t>
            </a:r>
          </a:p>
          <a:p>
            <a:pPr marL="355600" indent="-355600">
              <a:buFont typeface="Arial" panose="020B0604020202020204" pitchFamily="34" charset="0"/>
              <a:buChar char="•"/>
            </a:pPr>
            <a:r>
              <a:rPr lang="en-AU" sz="2800" dirty="0"/>
              <a:t>Linear regression can predict well even in the presence of correlated variables, but correlated variables lower the quality of the advice.</a:t>
            </a:r>
          </a:p>
          <a:p>
            <a:pPr marL="355600" indent="-355600">
              <a:buFont typeface="Arial" panose="020B0604020202020204" pitchFamily="34" charset="0"/>
              <a:buChar char="•"/>
            </a:pPr>
            <a:r>
              <a:rPr lang="en-AU" sz="2800" dirty="0"/>
              <a:t>Overly large coefficient magnitudes, overly large standard errors on the coefficient estimates, and the wrong sign on a coefficient could be indications of correlated inputs.</a:t>
            </a:r>
          </a:p>
          <a:p>
            <a:pPr marL="355600" indent="-355600">
              <a:buFont typeface="Arial" panose="020B0604020202020204" pitchFamily="34" charset="0"/>
              <a:buChar char="•"/>
            </a:pPr>
            <a:r>
              <a:rPr lang="en-AU" sz="2800" dirty="0"/>
              <a:t>Linear regression packages have some of the best built-in diagnostics available, but rechecking your model on test data is still your most effective safety check.</a:t>
            </a:r>
          </a:p>
          <a:p>
            <a:pPr marL="0" indent="0">
              <a:buNone/>
            </a:pPr>
            <a:endParaRPr lang="en-AU" sz="2800" dirty="0"/>
          </a:p>
        </p:txBody>
      </p:sp>
    </p:spTree>
    <p:extLst>
      <p:ext uri="{BB962C8B-B14F-4D97-AF65-F5344CB8AC3E}">
        <p14:creationId xmlns:p14="http://schemas.microsoft.com/office/powerpoint/2010/main" val="4002438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Content Placeholder 2"/>
          <p:cNvSpPr>
            <a:spLocks noGrp="1"/>
          </p:cNvSpPr>
          <p:nvPr>
            <p:ph idx="1"/>
          </p:nvPr>
        </p:nvSpPr>
        <p:spPr/>
        <p:txBody>
          <a:bodyPr>
            <a:noAutofit/>
          </a:bodyPr>
          <a:lstStyle/>
          <a:p>
            <a:pPr marL="355600" indent="-355600">
              <a:buFont typeface="Arial" panose="020B0604020202020204" pitchFamily="34" charset="0"/>
              <a:buChar char="•"/>
            </a:pPr>
            <a:r>
              <a:rPr lang="en-AU" sz="2800" dirty="0"/>
              <a:t>functional </a:t>
            </a:r>
            <a:r>
              <a:rPr lang="en-AU" sz="2800" dirty="0" smtClean="0"/>
              <a:t>methods are different </a:t>
            </a:r>
            <a:r>
              <a:rPr lang="en-AU" sz="2800" dirty="0"/>
              <a:t>class of methods for both scoring and </a:t>
            </a:r>
            <a:r>
              <a:rPr lang="en-AU" sz="2800" dirty="0" smtClean="0"/>
              <a:t>classification. </a:t>
            </a:r>
          </a:p>
          <a:p>
            <a:pPr marL="355600" indent="-355600">
              <a:buFont typeface="Arial" panose="020B0604020202020204" pitchFamily="34" charset="0"/>
              <a:buChar char="•"/>
            </a:pPr>
            <a:r>
              <a:rPr lang="en-AU" sz="2800" dirty="0" smtClean="0"/>
              <a:t>These </a:t>
            </a:r>
            <a:r>
              <a:rPr lang="en-AU" sz="2800" dirty="0"/>
              <a:t>are methods that learn a model that is a continuous function of its inputs (versus being a mere lookup table). </a:t>
            </a:r>
            <a:endParaRPr lang="en-AU" sz="2800" dirty="0" smtClean="0"/>
          </a:p>
          <a:p>
            <a:pPr marL="355600" indent="-355600">
              <a:buFont typeface="Arial" panose="020B0604020202020204" pitchFamily="34" charset="0"/>
              <a:buChar char="•"/>
            </a:pPr>
            <a:r>
              <a:rPr lang="en-AU" sz="2800" dirty="0" smtClean="0"/>
              <a:t>This </a:t>
            </a:r>
            <a:r>
              <a:rPr lang="en-AU" sz="2800" dirty="0"/>
              <a:t>class of methods is especially useful when you don’t just want to predict an outcome, but you also want to know the relationship between the input variables and the outcome. </a:t>
            </a:r>
            <a:endParaRPr lang="en-AU" sz="2800" dirty="0" smtClean="0"/>
          </a:p>
          <a:p>
            <a:pPr marL="355600" indent="-355600">
              <a:buFont typeface="Arial" panose="020B0604020202020204" pitchFamily="34" charset="0"/>
              <a:buChar char="•"/>
            </a:pPr>
            <a:r>
              <a:rPr lang="en-AU" sz="2800" dirty="0" smtClean="0"/>
              <a:t>This </a:t>
            </a:r>
            <a:r>
              <a:rPr lang="en-AU" sz="2800" dirty="0"/>
              <a:t>knowledge can prove useful because this relationship can often be used as </a:t>
            </a:r>
            <a:r>
              <a:rPr lang="en-AU" sz="2800" i="1" dirty="0"/>
              <a:t>advice</a:t>
            </a:r>
            <a:r>
              <a:rPr lang="en-AU" sz="2800" dirty="0"/>
              <a:t> on how to get the outcome that you want.</a:t>
            </a:r>
          </a:p>
        </p:txBody>
      </p:sp>
    </p:spTree>
    <p:extLst>
      <p:ext uri="{BB962C8B-B14F-4D97-AF65-F5344CB8AC3E}">
        <p14:creationId xmlns:p14="http://schemas.microsoft.com/office/powerpoint/2010/main" val="3572313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Using logistic </a:t>
            </a:r>
            <a:r>
              <a:rPr lang="en-AU" b="1" dirty="0" smtClean="0"/>
              <a:t>regression</a:t>
            </a:r>
            <a:endParaRPr lang="en-AU" dirty="0"/>
          </a:p>
        </p:txBody>
      </p:sp>
      <p:sp>
        <p:nvSpPr>
          <p:cNvPr id="3" name="Content Placeholder 2"/>
          <p:cNvSpPr>
            <a:spLocks noGrp="1"/>
          </p:cNvSpPr>
          <p:nvPr>
            <p:ph idx="1"/>
          </p:nvPr>
        </p:nvSpPr>
        <p:spPr/>
        <p:txBody>
          <a:bodyPr>
            <a:noAutofit/>
          </a:bodyPr>
          <a:lstStyle/>
          <a:p>
            <a:pPr marL="355600" indent="-355600">
              <a:buFont typeface="Arial" panose="020B0604020202020204" pitchFamily="34" charset="0"/>
              <a:buChar char="•"/>
            </a:pPr>
            <a:r>
              <a:rPr lang="en-AU" sz="2800" dirty="0"/>
              <a:t>Logistic regression is the most important (and probably most used) member of a class of models called </a:t>
            </a:r>
            <a:r>
              <a:rPr lang="en-AU" sz="2800" i="1" dirty="0"/>
              <a:t>generalized linear models</a:t>
            </a:r>
            <a:r>
              <a:rPr lang="en-AU" sz="2800" dirty="0" smtClean="0"/>
              <a:t>.</a:t>
            </a:r>
          </a:p>
          <a:p>
            <a:pPr marL="355600" indent="-355600">
              <a:buFont typeface="Arial" panose="020B0604020202020204" pitchFamily="34" charset="0"/>
              <a:buChar char="•"/>
            </a:pPr>
            <a:r>
              <a:rPr lang="en-AU" sz="2800" dirty="0"/>
              <a:t>Unlike linear regression, logistic regression can directly predict values that are restricted to the (0,1) interval, such as </a:t>
            </a:r>
            <a:r>
              <a:rPr lang="en-AU" sz="2800" dirty="0" smtClean="0"/>
              <a:t>probabilities</a:t>
            </a:r>
          </a:p>
          <a:p>
            <a:pPr marL="355600" indent="-355600">
              <a:buFont typeface="Arial" panose="020B0604020202020204" pitchFamily="34" charset="0"/>
              <a:buChar char="•"/>
            </a:pPr>
            <a:r>
              <a:rPr lang="en-AU" sz="2800" dirty="0"/>
              <a:t>It’s the go-to method for predicting probabilities or rates, and like linear regression, the coefficients of a logistic regression model can be treated as </a:t>
            </a:r>
            <a:r>
              <a:rPr lang="en-AU" sz="2800" i="1" dirty="0"/>
              <a:t>advice</a:t>
            </a:r>
            <a:r>
              <a:rPr lang="en-AU" sz="2800" dirty="0"/>
              <a:t>. </a:t>
            </a:r>
            <a:endParaRPr lang="en-AU" sz="2800" dirty="0" smtClean="0"/>
          </a:p>
          <a:p>
            <a:pPr marL="355600" indent="-355600">
              <a:buFont typeface="Arial" panose="020B0604020202020204" pitchFamily="34" charset="0"/>
              <a:buChar char="•"/>
            </a:pPr>
            <a:r>
              <a:rPr lang="en-AU" sz="2800" dirty="0" smtClean="0"/>
              <a:t>It’s </a:t>
            </a:r>
            <a:r>
              <a:rPr lang="en-AU" sz="2800" dirty="0"/>
              <a:t>also a good first choice for binary classification problems.</a:t>
            </a:r>
          </a:p>
        </p:txBody>
      </p:sp>
    </p:spTree>
    <p:extLst>
      <p:ext uri="{BB962C8B-B14F-4D97-AF65-F5344CB8AC3E}">
        <p14:creationId xmlns:p14="http://schemas.microsoft.com/office/powerpoint/2010/main" val="3294497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Understanding logistic </a:t>
            </a:r>
            <a:r>
              <a:rPr lang="en-AU" b="1" dirty="0" smtClean="0"/>
              <a:t>regression</a:t>
            </a:r>
            <a:endParaRPr lang="en-AU" dirty="0"/>
          </a:p>
        </p:txBody>
      </p:sp>
      <p:sp>
        <p:nvSpPr>
          <p:cNvPr id="3" name="Content Placeholder 2"/>
          <p:cNvSpPr>
            <a:spLocks noGrp="1"/>
          </p:cNvSpPr>
          <p:nvPr>
            <p:ph idx="1"/>
          </p:nvPr>
        </p:nvSpPr>
        <p:spPr>
          <a:xfrm>
            <a:off x="355600" y="1845733"/>
            <a:ext cx="11599333" cy="4673599"/>
          </a:xfrm>
        </p:spPr>
        <p:txBody>
          <a:bodyPr>
            <a:noAutofit/>
          </a:bodyPr>
          <a:lstStyle/>
          <a:p>
            <a:pPr marL="355600" indent="-355600">
              <a:buFont typeface="Arial" panose="020B0604020202020204" pitchFamily="34" charset="0"/>
              <a:buChar char="•"/>
            </a:pPr>
            <a:r>
              <a:rPr lang="en-AU" sz="2300" dirty="0" smtClean="0"/>
              <a:t>Logistic </a:t>
            </a:r>
            <a:r>
              <a:rPr lang="en-AU" sz="2300" dirty="0"/>
              <a:t>regression predicts the probability y that an instance belongs to a specific category—for instance, the probability that a flight will be delayed. </a:t>
            </a:r>
            <a:endParaRPr lang="en-AU" sz="2300" dirty="0" smtClean="0"/>
          </a:p>
          <a:p>
            <a:pPr marL="355600" indent="-355600">
              <a:buFont typeface="Arial" panose="020B0604020202020204" pitchFamily="34" charset="0"/>
              <a:buChar char="•"/>
            </a:pPr>
            <a:r>
              <a:rPr lang="en-AU" sz="2300" dirty="0" smtClean="0"/>
              <a:t>When</a:t>
            </a:r>
            <a:r>
              <a:rPr lang="en-AU" sz="2300" dirty="0"/>
              <a:t> </a:t>
            </a:r>
            <a:r>
              <a:rPr lang="en-AU" sz="2300" dirty="0">
                <a:latin typeface="Courier" panose="02060409020205020404" pitchFamily="49" charset="0"/>
              </a:rPr>
              <a:t>x[</a:t>
            </a:r>
            <a:r>
              <a:rPr lang="en-AU" sz="2300" dirty="0" err="1">
                <a:latin typeface="Courier" panose="02060409020205020404" pitchFamily="49" charset="0"/>
              </a:rPr>
              <a:t>i</a:t>
            </a:r>
            <a:r>
              <a:rPr lang="en-AU" sz="2300" dirty="0">
                <a:latin typeface="Courier" panose="02060409020205020404" pitchFamily="49" charset="0"/>
              </a:rPr>
              <a:t>,] </a:t>
            </a:r>
            <a:r>
              <a:rPr lang="en-AU" sz="2300" dirty="0"/>
              <a:t>is a row of inputs (for example, a flight’s origin and destination, the time of year, the weather, the air carrier), logistic regression finds a fit function </a:t>
            </a:r>
            <a:r>
              <a:rPr lang="en-AU" sz="2300" dirty="0">
                <a:latin typeface="Courier" panose="02060409020205020404" pitchFamily="49" charset="0"/>
              </a:rPr>
              <a:t>f(x)</a:t>
            </a:r>
            <a:r>
              <a:rPr lang="en-AU" sz="2300" dirty="0"/>
              <a:t> such that</a:t>
            </a:r>
          </a:p>
          <a:p>
            <a:pPr marL="355600" indent="-355600">
              <a:buFont typeface="Arial" panose="020B0604020202020204" pitchFamily="34" charset="0"/>
              <a:buChar char="•"/>
            </a:pPr>
            <a:r>
              <a:rPr lang="en-AU" sz="2300" dirty="0">
                <a:latin typeface="Courier" panose="02060409020205020404" pitchFamily="49" charset="0"/>
              </a:rPr>
              <a:t>P[y[</a:t>
            </a:r>
            <a:r>
              <a:rPr lang="en-AU" sz="2300" dirty="0" err="1">
                <a:latin typeface="Courier" panose="02060409020205020404" pitchFamily="49" charset="0"/>
              </a:rPr>
              <a:t>i</a:t>
            </a:r>
            <a:r>
              <a:rPr lang="en-AU" sz="2300" dirty="0">
                <a:latin typeface="Courier" panose="02060409020205020404" pitchFamily="49" charset="0"/>
              </a:rPr>
              <a:t>] in class] ~ f(x[</a:t>
            </a:r>
            <a:r>
              <a:rPr lang="en-AU" sz="2300" dirty="0" err="1">
                <a:latin typeface="Courier" panose="02060409020205020404" pitchFamily="49" charset="0"/>
              </a:rPr>
              <a:t>i</a:t>
            </a:r>
            <a:r>
              <a:rPr lang="en-AU" sz="2300" dirty="0">
                <a:latin typeface="Courier" panose="02060409020205020404" pitchFamily="49" charset="0"/>
              </a:rPr>
              <a:t>,]) = s(</a:t>
            </a:r>
            <a:r>
              <a:rPr lang="en-AU" sz="2300" dirty="0" err="1">
                <a:latin typeface="Courier" panose="02060409020205020404" pitchFamily="49" charset="0"/>
              </a:rPr>
              <a:t>a+b</a:t>
            </a:r>
            <a:r>
              <a:rPr lang="en-AU" sz="2300" dirty="0">
                <a:latin typeface="Courier" panose="02060409020205020404" pitchFamily="49" charset="0"/>
              </a:rPr>
              <a:t>[1] x[i,1] + ... b[n] x[</a:t>
            </a:r>
            <a:r>
              <a:rPr lang="en-AU" sz="2300" dirty="0" err="1">
                <a:latin typeface="Courier" panose="02060409020205020404" pitchFamily="49" charset="0"/>
              </a:rPr>
              <a:t>i,n</a:t>
            </a:r>
            <a:r>
              <a:rPr lang="en-AU" sz="2300" dirty="0" smtClean="0">
                <a:latin typeface="Courier" panose="02060409020205020404" pitchFamily="49" charset="0"/>
              </a:rPr>
              <a:t>])</a:t>
            </a:r>
          </a:p>
          <a:p>
            <a:pPr marL="355600" indent="-355600">
              <a:buFont typeface="Arial" panose="020B0604020202020204" pitchFamily="34" charset="0"/>
              <a:buChar char="•"/>
            </a:pPr>
            <a:r>
              <a:rPr lang="en-AU" sz="2300" dirty="0" smtClean="0"/>
              <a:t>Here</a:t>
            </a:r>
            <a:r>
              <a:rPr lang="en-AU" sz="2300" dirty="0"/>
              <a:t>, s(z) is the so-called </a:t>
            </a:r>
            <a:r>
              <a:rPr lang="en-AU" sz="2300" i="1" dirty="0"/>
              <a:t>sigmoid function</a:t>
            </a:r>
            <a:r>
              <a:rPr lang="en-AU" sz="2300" dirty="0"/>
              <a:t>, defined as s(z) = 1/(1+exp(z)). </a:t>
            </a:r>
            <a:endParaRPr lang="en-AU" sz="2300" dirty="0" smtClean="0"/>
          </a:p>
          <a:p>
            <a:pPr marL="355600" indent="-355600">
              <a:buFont typeface="Arial" panose="020B0604020202020204" pitchFamily="34" charset="0"/>
              <a:buChar char="•"/>
            </a:pPr>
            <a:r>
              <a:rPr lang="en-AU" sz="2300" dirty="0" smtClean="0"/>
              <a:t>If </a:t>
            </a:r>
            <a:r>
              <a:rPr lang="en-AU" sz="2300" dirty="0"/>
              <a:t>the </a:t>
            </a:r>
            <a:r>
              <a:rPr lang="en-AU" sz="2300" dirty="0">
                <a:latin typeface="Courier" panose="02060409020205020404" pitchFamily="49" charset="0"/>
              </a:rPr>
              <a:t>y[</a:t>
            </a:r>
            <a:r>
              <a:rPr lang="en-AU" sz="2300" dirty="0" err="1">
                <a:latin typeface="Courier" panose="02060409020205020404" pitchFamily="49" charset="0"/>
              </a:rPr>
              <a:t>i</a:t>
            </a:r>
            <a:r>
              <a:rPr lang="en-AU" sz="2300" dirty="0">
                <a:latin typeface="Courier" panose="02060409020205020404" pitchFamily="49" charset="0"/>
              </a:rPr>
              <a:t>]</a:t>
            </a:r>
            <a:r>
              <a:rPr lang="en-AU" sz="2300" dirty="0"/>
              <a:t> are the probabilities that the </a:t>
            </a:r>
            <a:r>
              <a:rPr lang="en-AU" sz="2300" dirty="0">
                <a:latin typeface="Courier" panose="02060409020205020404" pitchFamily="49" charset="0"/>
              </a:rPr>
              <a:t>x[</a:t>
            </a:r>
            <a:r>
              <a:rPr lang="en-AU" sz="2300" dirty="0" err="1">
                <a:latin typeface="Courier" panose="02060409020205020404" pitchFamily="49" charset="0"/>
              </a:rPr>
              <a:t>i</a:t>
            </a:r>
            <a:r>
              <a:rPr lang="en-AU" sz="2300" dirty="0">
                <a:latin typeface="Courier" panose="02060409020205020404" pitchFamily="49" charset="0"/>
              </a:rPr>
              <a:t>,]</a:t>
            </a:r>
            <a:r>
              <a:rPr lang="en-AU" sz="2300" dirty="0"/>
              <a:t> belong to the class of interest (in our example, that a flight with certain characteristics will be delayed), then the task of fitting is to find the </a:t>
            </a:r>
            <a:r>
              <a:rPr lang="en-AU" sz="2300" dirty="0">
                <a:latin typeface="Courier" panose="02060409020205020404" pitchFamily="49" charset="0"/>
              </a:rPr>
              <a:t>b[1], ..., b[n] </a:t>
            </a:r>
            <a:r>
              <a:rPr lang="en-AU" sz="2300" dirty="0"/>
              <a:t>such that</a:t>
            </a:r>
            <a:r>
              <a:rPr lang="en-AU" sz="2300" dirty="0">
                <a:latin typeface="Courier" panose="02060409020205020404" pitchFamily="49" charset="0"/>
              </a:rPr>
              <a:t> f(x[</a:t>
            </a:r>
            <a:r>
              <a:rPr lang="en-AU" sz="2300" dirty="0" err="1">
                <a:latin typeface="Courier" panose="02060409020205020404" pitchFamily="49" charset="0"/>
              </a:rPr>
              <a:t>i</a:t>
            </a:r>
            <a:r>
              <a:rPr lang="en-AU" sz="2300" dirty="0">
                <a:latin typeface="Courier" panose="02060409020205020404" pitchFamily="49" charset="0"/>
              </a:rPr>
              <a:t>,]) </a:t>
            </a:r>
            <a:r>
              <a:rPr lang="en-AU" sz="2300" dirty="0"/>
              <a:t>is the best possible estimate of</a:t>
            </a:r>
            <a:r>
              <a:rPr lang="en-AU" sz="2300" dirty="0">
                <a:latin typeface="Courier" panose="02060409020205020404" pitchFamily="49" charset="0"/>
              </a:rPr>
              <a:t> y[</a:t>
            </a:r>
            <a:r>
              <a:rPr lang="en-AU" sz="2300" dirty="0" err="1">
                <a:latin typeface="Courier" panose="02060409020205020404" pitchFamily="49" charset="0"/>
              </a:rPr>
              <a:t>i</a:t>
            </a:r>
            <a:r>
              <a:rPr lang="en-AU" sz="2300" dirty="0">
                <a:latin typeface="Courier" panose="02060409020205020404" pitchFamily="49" charset="0"/>
              </a:rPr>
              <a:t>]. </a:t>
            </a:r>
            <a:endParaRPr lang="en-AU" sz="2300" dirty="0" smtClean="0">
              <a:latin typeface="Courier" panose="02060409020205020404" pitchFamily="49" charset="0"/>
            </a:endParaRPr>
          </a:p>
          <a:p>
            <a:pPr marL="355600" indent="-355600">
              <a:buFont typeface="Arial" panose="020B0604020202020204" pitchFamily="34" charset="0"/>
              <a:buChar char="•"/>
            </a:pPr>
            <a:r>
              <a:rPr lang="en-AU" sz="2300" dirty="0" smtClean="0"/>
              <a:t>R </a:t>
            </a:r>
            <a:r>
              <a:rPr lang="en-AU" sz="2300" dirty="0"/>
              <a:t>supplies a one-line command to find these coefficients: </a:t>
            </a:r>
            <a:r>
              <a:rPr lang="en-AU" sz="2300" dirty="0" err="1">
                <a:latin typeface="Courier" panose="02060409020205020404" pitchFamily="49" charset="0"/>
              </a:rPr>
              <a:t>glm</a:t>
            </a:r>
            <a:r>
              <a:rPr lang="en-AU" sz="2300" dirty="0">
                <a:latin typeface="Courier" panose="02060409020205020404" pitchFamily="49" charset="0"/>
              </a:rPr>
              <a:t>()</a:t>
            </a:r>
          </a:p>
          <a:p>
            <a:pPr marL="355600" indent="-355600">
              <a:buFont typeface="Arial" panose="020B0604020202020204" pitchFamily="34" charset="0"/>
              <a:buChar char="•"/>
            </a:pPr>
            <a:endParaRPr lang="en-AU" sz="2200" dirty="0"/>
          </a:p>
        </p:txBody>
      </p:sp>
    </p:spTree>
    <p:extLst>
      <p:ext uri="{BB962C8B-B14F-4D97-AF65-F5344CB8AC3E}">
        <p14:creationId xmlns:p14="http://schemas.microsoft.com/office/powerpoint/2010/main" val="2967307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Understanding logistic </a:t>
            </a:r>
            <a:r>
              <a:rPr lang="en-AU" b="1" dirty="0" smtClean="0"/>
              <a:t>regression-Cont</a:t>
            </a:r>
            <a:r>
              <a:rPr lang="en-AU" b="1" dirty="0"/>
              <a:t>.</a:t>
            </a:r>
            <a:endParaRPr lang="en-AU" dirty="0"/>
          </a:p>
        </p:txBody>
      </p:sp>
      <p:sp>
        <p:nvSpPr>
          <p:cNvPr id="3" name="Content Placeholder 2"/>
          <p:cNvSpPr>
            <a:spLocks noGrp="1"/>
          </p:cNvSpPr>
          <p:nvPr>
            <p:ph idx="1"/>
          </p:nvPr>
        </p:nvSpPr>
        <p:spPr/>
        <p:txBody>
          <a:bodyPr>
            <a:normAutofit/>
          </a:bodyPr>
          <a:lstStyle/>
          <a:p>
            <a:pPr marL="355600" indent="-355600">
              <a:buFont typeface="Arial" panose="020B0604020202020204" pitchFamily="34" charset="0"/>
              <a:buChar char="•"/>
            </a:pPr>
            <a:r>
              <a:rPr lang="en-AU" sz="3200" dirty="0"/>
              <a:t>think of logistic regression as a linear regression that </a:t>
            </a:r>
            <a:r>
              <a:rPr lang="en-AU" sz="3200" dirty="0" smtClean="0"/>
              <a:t> </a:t>
            </a:r>
            <a:r>
              <a:rPr lang="en-AU" sz="3200" dirty="0"/>
              <a:t>finds the log-odds of the probability that you’re interested in</a:t>
            </a:r>
            <a:r>
              <a:rPr lang="en-AU" sz="3200" dirty="0" smtClean="0"/>
              <a:t>.</a:t>
            </a:r>
          </a:p>
          <a:p>
            <a:pPr marL="355600" indent="-355600">
              <a:buFont typeface="Arial" panose="020B0604020202020204" pitchFamily="34" charset="0"/>
              <a:buChar char="•"/>
            </a:pPr>
            <a:r>
              <a:rPr lang="en-AU" sz="3200" dirty="0"/>
              <a:t> logistic regression assumes that </a:t>
            </a:r>
            <a:r>
              <a:rPr lang="en-AU" sz="3200" dirty="0" smtClean="0">
                <a:latin typeface="Courier" panose="02060409020205020404" pitchFamily="49" charset="0"/>
              </a:rPr>
              <a:t>logit(y)</a:t>
            </a:r>
            <a:r>
              <a:rPr lang="en-AU" sz="3200" dirty="0" smtClean="0"/>
              <a:t>is </a:t>
            </a:r>
            <a:r>
              <a:rPr lang="en-AU" sz="3200" dirty="0"/>
              <a:t>linear in the values of</a:t>
            </a:r>
            <a:r>
              <a:rPr lang="en-AU" sz="3200" dirty="0">
                <a:latin typeface="Courier" panose="02060409020205020404" pitchFamily="49" charset="0"/>
              </a:rPr>
              <a:t> x</a:t>
            </a:r>
            <a:r>
              <a:rPr lang="en-AU" sz="3200" dirty="0" smtClean="0"/>
              <a:t>.</a:t>
            </a:r>
          </a:p>
          <a:p>
            <a:pPr marL="355600" indent="-355600">
              <a:buFont typeface="Arial" panose="020B0604020202020204" pitchFamily="34" charset="0"/>
              <a:buChar char="•"/>
            </a:pPr>
            <a:r>
              <a:rPr lang="en-AU" sz="3200" dirty="0" smtClean="0"/>
              <a:t> </a:t>
            </a:r>
            <a:r>
              <a:rPr lang="en-AU" sz="3200" dirty="0"/>
              <a:t>Like linear regression, logistic regression will find the best coefficients to predict</a:t>
            </a:r>
            <a:r>
              <a:rPr lang="en-AU" sz="3200" dirty="0">
                <a:latin typeface="Courier" panose="02060409020205020404" pitchFamily="49" charset="0"/>
              </a:rPr>
              <a:t> y</a:t>
            </a:r>
            <a:r>
              <a:rPr lang="en-AU" sz="3200" dirty="0"/>
              <a:t>, including finding advantageous </a:t>
            </a:r>
            <a:r>
              <a:rPr lang="en-AU" sz="3200" dirty="0" smtClean="0"/>
              <a:t>combinations </a:t>
            </a:r>
            <a:r>
              <a:rPr lang="en-AU" sz="3200" dirty="0"/>
              <a:t>and cancellations when the inputs are correlated</a:t>
            </a:r>
            <a:r>
              <a:rPr lang="en-AU" sz="3200" dirty="0" smtClean="0"/>
              <a:t>.</a:t>
            </a:r>
          </a:p>
          <a:p>
            <a:pPr marL="355600" indent="-355600">
              <a:buFont typeface="Arial" panose="020B0604020202020204" pitchFamily="34" charset="0"/>
              <a:buChar char="•"/>
            </a:pPr>
            <a:endParaRPr lang="en-AU" sz="3200" dirty="0" smtClean="0"/>
          </a:p>
        </p:txBody>
      </p:sp>
    </p:spTree>
    <p:extLst>
      <p:ext uri="{BB962C8B-B14F-4D97-AF65-F5344CB8AC3E}">
        <p14:creationId xmlns:p14="http://schemas.microsoft.com/office/powerpoint/2010/main" val="239483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a:t>
            </a:r>
            <a:endParaRPr lang="en-AU" dirty="0"/>
          </a:p>
        </p:txBody>
      </p:sp>
      <p:sp>
        <p:nvSpPr>
          <p:cNvPr id="3" name="Content Placeholder 2"/>
          <p:cNvSpPr>
            <a:spLocks noGrp="1"/>
          </p:cNvSpPr>
          <p:nvPr>
            <p:ph idx="1"/>
          </p:nvPr>
        </p:nvSpPr>
        <p:spPr/>
        <p:txBody>
          <a:bodyPr>
            <a:noAutofit/>
          </a:bodyPr>
          <a:lstStyle/>
          <a:p>
            <a:r>
              <a:rPr lang="en-AU" sz="2500" dirty="0" smtClean="0"/>
              <a:t>Imagine </a:t>
            </a:r>
            <a:r>
              <a:rPr lang="en-AU" sz="2500" dirty="0"/>
              <a:t>that you’re working at a hospital. </a:t>
            </a:r>
            <a:r>
              <a:rPr lang="en-AU" sz="2500" b="1" dirty="0"/>
              <a:t>The goal is to design a plan that provisions neonatal emergency equipment to delivery rooms</a:t>
            </a:r>
            <a:r>
              <a:rPr lang="en-AU" sz="2500" dirty="0"/>
              <a:t>. Newborn babies are assessed at one and five minutes after birth using what’s called the </a:t>
            </a:r>
            <a:r>
              <a:rPr lang="en-AU" sz="2500" i="1" dirty="0"/>
              <a:t>Apgar test</a:t>
            </a:r>
            <a:r>
              <a:rPr lang="en-AU" sz="2500" dirty="0"/>
              <a:t>, which is designed to determine if a baby needs immediate emergency care or extra medical attention. A baby who scores below 7 (on a scale from 0 to 10) on the Apgar scale needs extra attention.</a:t>
            </a:r>
          </a:p>
          <a:p>
            <a:r>
              <a:rPr lang="en-AU" sz="2500" dirty="0"/>
              <a:t>Such at-risk babies are rare, so the hospital doesn’t want to provision extra emergency equipment for every delivery. On the other hand, at-risk babies may need attention quickly, so provisioning resources proactively to appropriate deliveries can save lives. </a:t>
            </a:r>
            <a:r>
              <a:rPr lang="en-AU" sz="2500" b="1" dirty="0"/>
              <a:t>The goal of this project is to identify ahead of time situations with a higher probability of risk</a:t>
            </a:r>
            <a:r>
              <a:rPr lang="en-AU" sz="2500" dirty="0"/>
              <a:t>, so that resources can be allocated appropriately.</a:t>
            </a:r>
          </a:p>
          <a:p>
            <a:pPr marL="355600" indent="-355600">
              <a:buFont typeface="Arial" panose="020B0604020202020204" pitchFamily="34" charset="0"/>
              <a:buChar char="•"/>
            </a:pPr>
            <a:endParaRPr lang="en-AU" sz="2500" dirty="0"/>
          </a:p>
        </p:txBody>
      </p:sp>
    </p:spTree>
    <p:extLst>
      <p:ext uri="{BB962C8B-B14F-4D97-AF65-F5344CB8AC3E}">
        <p14:creationId xmlns:p14="http://schemas.microsoft.com/office/powerpoint/2010/main" val="239483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Cont.</a:t>
            </a:r>
            <a:endParaRPr lang="en-AU" dirty="0"/>
          </a:p>
        </p:txBody>
      </p:sp>
      <p:sp>
        <p:nvSpPr>
          <p:cNvPr id="3" name="Content Placeholder 2"/>
          <p:cNvSpPr>
            <a:spLocks noGrp="1"/>
          </p:cNvSpPr>
          <p:nvPr>
            <p:ph idx="1"/>
          </p:nvPr>
        </p:nvSpPr>
        <p:spPr>
          <a:xfrm>
            <a:off x="541867" y="1845733"/>
            <a:ext cx="7001721" cy="4826000"/>
          </a:xfrm>
        </p:spPr>
        <p:txBody>
          <a:bodyPr>
            <a:noAutofit/>
          </a:bodyPr>
          <a:lstStyle/>
          <a:p>
            <a:pPr marL="0" indent="0">
              <a:buNone/>
            </a:pPr>
            <a:r>
              <a:rPr lang="en-AU" sz="2600" dirty="0" smtClean="0"/>
              <a:t>The table lists </a:t>
            </a:r>
            <a:r>
              <a:rPr lang="en-AU" sz="2600" dirty="0"/>
              <a:t>the columns of the dataset that we’ll use. Because the goal is to anticipate at-risk infants ahead of time, we’ll restrict variables to those whose values are known before delivery or can be determined during </a:t>
            </a:r>
            <a:r>
              <a:rPr lang="en-AU" sz="2600" dirty="0" smtClean="0"/>
              <a:t>labour. </a:t>
            </a:r>
            <a:r>
              <a:rPr lang="en-AU" sz="2600" dirty="0"/>
              <a:t>For example, facts about the mother’s weight or health history are valid inputs, but </a:t>
            </a:r>
            <a:r>
              <a:rPr lang="en-AU" sz="2600" dirty="0" smtClean="0"/>
              <a:t>post-birth </a:t>
            </a:r>
            <a:r>
              <a:rPr lang="en-AU" sz="2600" dirty="0"/>
              <a:t>facts like infant birth weight are not. We can consider </a:t>
            </a:r>
            <a:r>
              <a:rPr lang="en-AU" sz="2600" dirty="0" smtClean="0"/>
              <a:t>in-labour</a:t>
            </a:r>
            <a:r>
              <a:rPr lang="en-AU" sz="2600" dirty="0"/>
              <a:t> </a:t>
            </a:r>
            <a:r>
              <a:rPr lang="en-AU" sz="2600" dirty="0" smtClean="0"/>
              <a:t>complications </a:t>
            </a:r>
            <a:r>
              <a:rPr lang="en-AU" sz="2600" dirty="0"/>
              <a:t>like breech birth by reasoning that the model can be updated in the delivery room (via a protocol or checklist) in time for emergency resources to be allocated before delivery.</a:t>
            </a:r>
            <a:endParaRPr lang="en-AU" sz="2600" dirty="0" smtClean="0"/>
          </a:p>
          <a:p>
            <a:pPr marL="355600" indent="-355600">
              <a:buFont typeface="Arial" panose="020B0604020202020204" pitchFamily="34" charset="0"/>
              <a:buChar char="•"/>
            </a:pPr>
            <a:endParaRPr lang="en-AU" sz="2600" dirty="0"/>
          </a:p>
          <a:p>
            <a:pPr marL="355600" indent="-355600">
              <a:buFont typeface="Arial" panose="020B0604020202020204" pitchFamily="34" charset="0"/>
              <a:buChar char="•"/>
            </a:pPr>
            <a:endParaRPr lang="en-AU" sz="26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588" y="1805092"/>
            <a:ext cx="4428279" cy="413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085337" y="5929961"/>
            <a:ext cx="3409010" cy="369332"/>
          </a:xfrm>
          <a:prstGeom prst="rect">
            <a:avLst/>
          </a:prstGeom>
        </p:spPr>
        <p:txBody>
          <a:bodyPr wrap="none">
            <a:spAutoFit/>
          </a:bodyPr>
          <a:lstStyle/>
          <a:p>
            <a:r>
              <a:rPr lang="en-AU" b="1" dirty="0"/>
              <a:t>Some variables in natality dataset</a:t>
            </a:r>
          </a:p>
        </p:txBody>
      </p:sp>
    </p:spTree>
    <p:extLst>
      <p:ext uri="{BB962C8B-B14F-4D97-AF65-F5344CB8AC3E}">
        <p14:creationId xmlns:p14="http://schemas.microsoft.com/office/powerpoint/2010/main" val="239483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Building a logistic regression </a:t>
            </a:r>
            <a:r>
              <a:rPr lang="en-AU" b="1" dirty="0" smtClean="0"/>
              <a:t>model</a:t>
            </a:r>
            <a:endParaRPr lang="en-AU" dirty="0"/>
          </a:p>
        </p:txBody>
      </p:sp>
      <p:sp>
        <p:nvSpPr>
          <p:cNvPr id="3" name="Content Placeholder 2"/>
          <p:cNvSpPr>
            <a:spLocks noGrp="1"/>
          </p:cNvSpPr>
          <p:nvPr>
            <p:ph idx="1"/>
          </p:nvPr>
        </p:nvSpPr>
        <p:spPr/>
        <p:txBody>
          <a:bodyPr>
            <a:normAutofit/>
          </a:bodyPr>
          <a:lstStyle/>
          <a:p>
            <a:pPr marL="355600" indent="-355600">
              <a:buFont typeface="Arial" panose="020B0604020202020204" pitchFamily="34" charset="0"/>
              <a:buChar char="•"/>
            </a:pPr>
            <a:r>
              <a:rPr lang="en-AU" sz="3200" dirty="0" smtClean="0"/>
              <a:t>The </a:t>
            </a:r>
            <a:r>
              <a:rPr lang="en-AU" sz="3200" dirty="0"/>
              <a:t>command to build a logistic regression model in R is </a:t>
            </a:r>
            <a:r>
              <a:rPr lang="en-AU" sz="3200" dirty="0" err="1">
                <a:latin typeface="Courier" panose="02060409020205020404" pitchFamily="49" charset="0"/>
              </a:rPr>
              <a:t>glm</a:t>
            </a:r>
            <a:r>
              <a:rPr lang="en-AU" sz="3200" dirty="0" smtClean="0">
                <a:latin typeface="Courier" panose="02060409020205020404" pitchFamily="49" charset="0"/>
              </a:rPr>
              <a:t>(). </a:t>
            </a:r>
            <a:endParaRPr lang="en-AU" sz="3200" dirty="0" smtClean="0">
              <a:latin typeface="Courier" panose="02060409020205020404" pitchFamily="49" charset="0"/>
            </a:endParaRPr>
          </a:p>
          <a:p>
            <a:pPr marL="355600" indent="-355600">
              <a:buFont typeface="Arial" panose="020B0604020202020204" pitchFamily="34" charset="0"/>
              <a:buChar char="•"/>
            </a:pPr>
            <a:r>
              <a:rPr lang="en-AU" sz="3200" dirty="0" smtClean="0"/>
              <a:t>In </a:t>
            </a:r>
            <a:r>
              <a:rPr lang="en-AU" sz="3200" dirty="0"/>
              <a:t>our case, the dependent variable y is the logical (or Boolean</a:t>
            </a:r>
            <a:r>
              <a:rPr lang="en-AU" sz="3200" dirty="0" smtClean="0"/>
              <a:t>)</a:t>
            </a:r>
          </a:p>
          <a:p>
            <a:pPr marL="355600" indent="-355600">
              <a:buFont typeface="Arial" panose="020B0604020202020204" pitchFamily="34" charset="0"/>
              <a:buChar char="•"/>
            </a:pPr>
            <a:r>
              <a:rPr lang="en-AU" sz="3200" dirty="0"/>
              <a:t>In our case, the dependent variable y is the logical (or Boolean) </a:t>
            </a:r>
            <a:r>
              <a:rPr lang="en-AU" sz="3200" dirty="0" err="1">
                <a:latin typeface="Courier" panose="02060409020205020404" pitchFamily="49" charset="0"/>
              </a:rPr>
              <a:t>atRisk</a:t>
            </a:r>
            <a:r>
              <a:rPr lang="en-AU" sz="3200" dirty="0"/>
              <a:t>; all the other variables in </a:t>
            </a:r>
            <a:r>
              <a:rPr lang="en-AU" sz="3200" dirty="0" smtClean="0"/>
              <a:t>the table </a:t>
            </a:r>
            <a:r>
              <a:rPr lang="en-AU" sz="3200" dirty="0"/>
              <a:t> are the independent variables x. </a:t>
            </a:r>
          </a:p>
          <a:p>
            <a:pPr marL="355600" indent="-355600">
              <a:buFont typeface="Arial" panose="020B0604020202020204" pitchFamily="34" charset="0"/>
              <a:buChar char="•"/>
            </a:pPr>
            <a:endParaRPr lang="en-AU" sz="3200" dirty="0"/>
          </a:p>
        </p:txBody>
      </p:sp>
    </p:spTree>
    <p:extLst>
      <p:ext uri="{BB962C8B-B14F-4D97-AF65-F5344CB8AC3E}">
        <p14:creationId xmlns:p14="http://schemas.microsoft.com/office/powerpoint/2010/main" val="3122781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3999" y="237596"/>
            <a:ext cx="11717867" cy="6010804"/>
          </a:xfrm>
        </p:spPr>
        <p:txBody>
          <a:bodyPr>
            <a:normAutofit lnSpcReduction="10000"/>
          </a:bodyPr>
          <a:lstStyle/>
          <a:p>
            <a:r>
              <a:rPr lang="en-AU" b="1" dirty="0"/>
              <a:t>Building the model formula</a:t>
            </a:r>
          </a:p>
          <a:p>
            <a:r>
              <a:rPr lang="en-AU" dirty="0">
                <a:latin typeface="Courier" panose="02060409020205020404" pitchFamily="49" charset="0"/>
              </a:rPr>
              <a:t>complications &lt;- </a:t>
            </a:r>
            <a:endParaRPr lang="en-AU" dirty="0" smtClean="0">
              <a:latin typeface="Courier" panose="02060409020205020404" pitchFamily="49" charset="0"/>
            </a:endParaRPr>
          </a:p>
          <a:p>
            <a:r>
              <a:rPr lang="en-AU" dirty="0" smtClean="0">
                <a:latin typeface="Courier" panose="02060409020205020404" pitchFamily="49" charset="0"/>
              </a:rPr>
              <a:t>c</a:t>
            </a:r>
            <a:r>
              <a:rPr lang="en-AU" dirty="0">
                <a:latin typeface="Courier" panose="02060409020205020404" pitchFamily="49" charset="0"/>
              </a:rPr>
              <a:t>("ULD_MECO","ULD_PRECIP","ULD_BREECH") </a:t>
            </a:r>
            <a:r>
              <a:rPr lang="en-AU" dirty="0" err="1">
                <a:latin typeface="Courier" panose="02060409020205020404" pitchFamily="49" charset="0"/>
              </a:rPr>
              <a:t>riskfactors</a:t>
            </a:r>
            <a:r>
              <a:rPr lang="en-AU" dirty="0">
                <a:latin typeface="Courier" panose="02060409020205020404" pitchFamily="49" charset="0"/>
              </a:rPr>
              <a:t> &lt;- c("URF_DIAB", "URF_CHYPER", "URF_PHYPER", "URF_ECLAM") </a:t>
            </a:r>
            <a:endParaRPr lang="en-AU" dirty="0" smtClean="0">
              <a:latin typeface="Courier" panose="02060409020205020404" pitchFamily="49" charset="0"/>
            </a:endParaRPr>
          </a:p>
          <a:p>
            <a:r>
              <a:rPr lang="en-AU" dirty="0" smtClean="0">
                <a:latin typeface="Courier" panose="02060409020205020404" pitchFamily="49" charset="0"/>
              </a:rPr>
              <a:t>y </a:t>
            </a:r>
            <a:r>
              <a:rPr lang="en-AU" dirty="0">
                <a:latin typeface="Courier" panose="02060409020205020404" pitchFamily="49" charset="0"/>
              </a:rPr>
              <a:t>&lt;- "</a:t>
            </a:r>
            <a:r>
              <a:rPr lang="en-AU" dirty="0" err="1">
                <a:latin typeface="Courier" panose="02060409020205020404" pitchFamily="49" charset="0"/>
              </a:rPr>
              <a:t>atRisk</a:t>
            </a:r>
            <a:r>
              <a:rPr lang="en-AU" dirty="0">
                <a:latin typeface="Courier" panose="02060409020205020404" pitchFamily="49" charset="0"/>
              </a:rPr>
              <a:t>" </a:t>
            </a:r>
            <a:endParaRPr lang="en-AU" dirty="0" smtClean="0">
              <a:latin typeface="Courier" panose="02060409020205020404" pitchFamily="49" charset="0"/>
            </a:endParaRPr>
          </a:p>
          <a:p>
            <a:r>
              <a:rPr lang="en-AU" dirty="0" smtClean="0">
                <a:latin typeface="Courier" panose="02060409020205020404" pitchFamily="49" charset="0"/>
              </a:rPr>
              <a:t>x </a:t>
            </a:r>
            <a:r>
              <a:rPr lang="en-AU" dirty="0">
                <a:latin typeface="Courier" panose="02060409020205020404" pitchFamily="49" charset="0"/>
              </a:rPr>
              <a:t>&lt;- c("PWGT", "UPREVIS", "CIG_REC", "GESTREC3", "DPLURAL", complications, </a:t>
            </a:r>
            <a:r>
              <a:rPr lang="en-AU" dirty="0" err="1">
                <a:latin typeface="Courier" panose="02060409020205020404" pitchFamily="49" charset="0"/>
              </a:rPr>
              <a:t>riskfactors</a:t>
            </a:r>
            <a:r>
              <a:rPr lang="en-AU" dirty="0" smtClean="0">
                <a:latin typeface="Courier" panose="02060409020205020404" pitchFamily="49" charset="0"/>
              </a:rPr>
              <a:t>)</a:t>
            </a:r>
          </a:p>
          <a:p>
            <a:r>
              <a:rPr lang="en-AU" dirty="0" smtClean="0">
                <a:latin typeface="Courier" panose="02060409020205020404" pitchFamily="49" charset="0"/>
              </a:rPr>
              <a:t> </a:t>
            </a:r>
            <a:r>
              <a:rPr lang="en-AU" dirty="0" err="1">
                <a:latin typeface="Courier" panose="02060409020205020404" pitchFamily="49" charset="0"/>
              </a:rPr>
              <a:t>fmla</a:t>
            </a:r>
            <a:r>
              <a:rPr lang="en-AU" dirty="0">
                <a:latin typeface="Courier" panose="02060409020205020404" pitchFamily="49" charset="0"/>
              </a:rPr>
              <a:t> &lt;- paste(y, paste(x, collapse="+"), </a:t>
            </a:r>
            <a:r>
              <a:rPr lang="en-AU" dirty="0" err="1">
                <a:latin typeface="Courier" panose="02060409020205020404" pitchFamily="49" charset="0"/>
              </a:rPr>
              <a:t>sep</a:t>
            </a:r>
            <a:r>
              <a:rPr lang="en-AU" dirty="0" smtClean="0">
                <a:latin typeface="Courier" panose="02060409020205020404" pitchFamily="49" charset="0"/>
              </a:rPr>
              <a:t>="~")</a:t>
            </a:r>
          </a:p>
          <a:p>
            <a:r>
              <a:rPr lang="en-AU" dirty="0" smtClean="0"/>
              <a:t>Now </a:t>
            </a:r>
            <a:r>
              <a:rPr lang="en-AU" dirty="0"/>
              <a:t>we build the logistic regression model, using the training dataset.</a:t>
            </a:r>
          </a:p>
          <a:p>
            <a:r>
              <a:rPr lang="en-AU" b="1" dirty="0"/>
              <a:t> Fitting the logistic regression model</a:t>
            </a:r>
          </a:p>
          <a:p>
            <a:r>
              <a:rPr lang="en-AU" dirty="0">
                <a:latin typeface="Courier" panose="02060409020205020404" pitchFamily="49" charset="0"/>
              </a:rPr>
              <a:t>print(</a:t>
            </a:r>
            <a:r>
              <a:rPr lang="en-AU" dirty="0" err="1">
                <a:latin typeface="Courier" panose="02060409020205020404" pitchFamily="49" charset="0"/>
              </a:rPr>
              <a:t>fmla</a:t>
            </a:r>
            <a:r>
              <a:rPr lang="en-AU" dirty="0">
                <a:latin typeface="Courier" panose="02060409020205020404" pitchFamily="49" charset="0"/>
              </a:rPr>
              <a:t>) </a:t>
            </a:r>
            <a:endParaRPr lang="en-AU" dirty="0" smtClean="0">
              <a:latin typeface="Courier" panose="02060409020205020404" pitchFamily="49" charset="0"/>
            </a:endParaRPr>
          </a:p>
          <a:p>
            <a:r>
              <a:rPr lang="en-AU" dirty="0" smtClean="0">
                <a:latin typeface="Courier" panose="02060409020205020404" pitchFamily="49" charset="0"/>
              </a:rPr>
              <a:t>[</a:t>
            </a:r>
            <a:r>
              <a:rPr lang="en-AU" dirty="0">
                <a:latin typeface="Courier" panose="02060409020205020404" pitchFamily="49" charset="0"/>
              </a:rPr>
              <a:t>1] "</a:t>
            </a:r>
            <a:r>
              <a:rPr lang="en-AU" dirty="0" err="1">
                <a:latin typeface="Courier" panose="02060409020205020404" pitchFamily="49" charset="0"/>
              </a:rPr>
              <a:t>atRisk</a:t>
            </a:r>
            <a:r>
              <a:rPr lang="en-AU" dirty="0">
                <a:latin typeface="Courier" panose="02060409020205020404" pitchFamily="49" charset="0"/>
              </a:rPr>
              <a:t> ~ PWGT+UPREVIS+CIG_REC+GESTREC3+DPLURAL+ULD_MECO+ULD_PRECIP+ ULD_BREECH+URF_DIAB+URF_CHYPER+URF_PHYPER+URF_ECLAM" </a:t>
            </a:r>
            <a:endParaRPr lang="en-AU" dirty="0" smtClean="0">
              <a:latin typeface="Courier" panose="02060409020205020404" pitchFamily="49" charset="0"/>
            </a:endParaRPr>
          </a:p>
          <a:p>
            <a:r>
              <a:rPr lang="en-AU" dirty="0" smtClean="0">
                <a:latin typeface="Courier" panose="02060409020205020404" pitchFamily="49" charset="0"/>
              </a:rPr>
              <a:t>model </a:t>
            </a:r>
            <a:r>
              <a:rPr lang="en-AU" dirty="0">
                <a:latin typeface="Courier" panose="02060409020205020404" pitchFamily="49" charset="0"/>
              </a:rPr>
              <a:t>&lt;- </a:t>
            </a:r>
            <a:r>
              <a:rPr lang="en-AU" dirty="0" err="1">
                <a:latin typeface="Courier" panose="02060409020205020404" pitchFamily="49" charset="0"/>
              </a:rPr>
              <a:t>glm</a:t>
            </a:r>
            <a:r>
              <a:rPr lang="en-AU" dirty="0">
                <a:latin typeface="Courier" panose="02060409020205020404" pitchFamily="49" charset="0"/>
              </a:rPr>
              <a:t>(</a:t>
            </a:r>
            <a:r>
              <a:rPr lang="en-AU" dirty="0" err="1">
                <a:latin typeface="Courier" panose="02060409020205020404" pitchFamily="49" charset="0"/>
              </a:rPr>
              <a:t>fmla</a:t>
            </a:r>
            <a:r>
              <a:rPr lang="en-AU" dirty="0">
                <a:latin typeface="Courier" panose="02060409020205020404" pitchFamily="49" charset="0"/>
              </a:rPr>
              <a:t>, data=train, </a:t>
            </a:r>
            <a:r>
              <a:rPr lang="en-AU" b="1" u="sng" dirty="0">
                <a:latin typeface="Courier" panose="02060409020205020404" pitchFamily="49" charset="0"/>
              </a:rPr>
              <a:t>family</a:t>
            </a:r>
            <a:r>
              <a:rPr lang="en-AU" dirty="0">
                <a:latin typeface="Courier" panose="02060409020205020404" pitchFamily="49" charset="0"/>
              </a:rPr>
              <a:t>=binomial(link="logit</a:t>
            </a:r>
            <a:r>
              <a:rPr lang="en-AU" dirty="0" smtClean="0">
                <a:latin typeface="Courier" panose="02060409020205020404" pitchFamily="49" charset="0"/>
              </a:rPr>
              <a:t>"))</a:t>
            </a:r>
          </a:p>
          <a:p>
            <a:pPr>
              <a:buFont typeface="Arial" panose="020B0604020202020204" pitchFamily="34" charset="0"/>
              <a:buChar char="•"/>
            </a:pPr>
            <a:r>
              <a:rPr lang="en-AU" dirty="0" smtClean="0"/>
              <a:t>    Without </a:t>
            </a:r>
            <a:r>
              <a:rPr lang="en-AU" dirty="0"/>
              <a:t>an explicit </a:t>
            </a:r>
            <a:r>
              <a:rPr lang="en-AU" b="1" u="sng" dirty="0">
                <a:latin typeface="Courier" panose="02060409020205020404" pitchFamily="49" charset="0"/>
              </a:rPr>
              <a:t>family</a:t>
            </a:r>
            <a:r>
              <a:rPr lang="en-AU" dirty="0">
                <a:latin typeface="Courier" panose="02060409020205020404" pitchFamily="49" charset="0"/>
              </a:rPr>
              <a:t> </a:t>
            </a:r>
            <a:r>
              <a:rPr lang="en-AU" dirty="0"/>
              <a:t>argument, </a:t>
            </a:r>
            <a:r>
              <a:rPr lang="en-AU" dirty="0" err="1"/>
              <a:t>glm</a:t>
            </a:r>
            <a:r>
              <a:rPr lang="en-AU" dirty="0"/>
              <a:t> defaults to standard linear regression (like </a:t>
            </a:r>
            <a:r>
              <a:rPr lang="en-AU" dirty="0">
                <a:latin typeface="Courier" panose="02060409020205020404" pitchFamily="49" charset="0"/>
              </a:rPr>
              <a:t>lm</a:t>
            </a:r>
            <a:r>
              <a:rPr lang="en-AU" dirty="0"/>
              <a:t>).</a:t>
            </a:r>
            <a:endParaRPr lang="en-AU" dirty="0" smtClean="0">
              <a:latin typeface="Courier" panose="02060409020205020404" pitchFamily="49" charset="0"/>
            </a:endParaRPr>
          </a:p>
          <a:p>
            <a:endParaRPr lang="en-AU" dirty="0"/>
          </a:p>
        </p:txBody>
      </p:sp>
    </p:spTree>
    <p:extLst>
      <p:ext uri="{BB962C8B-B14F-4D97-AF65-F5344CB8AC3E}">
        <p14:creationId xmlns:p14="http://schemas.microsoft.com/office/powerpoint/2010/main" val="239483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Making </a:t>
            </a:r>
            <a:r>
              <a:rPr lang="en-AU" b="1" dirty="0" smtClean="0"/>
              <a:t>predictions</a:t>
            </a:r>
            <a:endParaRPr lang="en-AU" dirty="0"/>
          </a:p>
        </p:txBody>
      </p:sp>
      <p:sp>
        <p:nvSpPr>
          <p:cNvPr id="3" name="Content Placeholder 2"/>
          <p:cNvSpPr>
            <a:spLocks noGrp="1"/>
          </p:cNvSpPr>
          <p:nvPr>
            <p:ph idx="1"/>
          </p:nvPr>
        </p:nvSpPr>
        <p:spPr>
          <a:xfrm>
            <a:off x="778933" y="1845733"/>
            <a:ext cx="10935547" cy="4521199"/>
          </a:xfrm>
        </p:spPr>
        <p:txBody>
          <a:bodyPr>
            <a:noAutofit/>
          </a:bodyPr>
          <a:lstStyle/>
          <a:p>
            <a:pPr marL="355600" indent="-355600">
              <a:buFont typeface="Arial" panose="020B0604020202020204" pitchFamily="34" charset="0"/>
              <a:buChar char="•"/>
            </a:pPr>
            <a:r>
              <a:rPr lang="en-AU" sz="2200" dirty="0"/>
              <a:t>Making predictions with a logistic model is similar to making predictions with a linear model—use the predict()function</a:t>
            </a:r>
            <a:r>
              <a:rPr lang="en-AU" sz="2200" dirty="0" smtClean="0"/>
              <a:t>.</a:t>
            </a:r>
          </a:p>
          <a:p>
            <a:pPr marL="0" indent="0">
              <a:buNone/>
            </a:pPr>
            <a:r>
              <a:rPr lang="en-AU" sz="2200" dirty="0" err="1">
                <a:latin typeface="Courier" panose="02060409020205020404" pitchFamily="49" charset="0"/>
              </a:rPr>
              <a:t>train$pred</a:t>
            </a:r>
            <a:r>
              <a:rPr lang="en-AU" sz="2200" dirty="0">
                <a:latin typeface="Courier" panose="02060409020205020404" pitchFamily="49" charset="0"/>
              </a:rPr>
              <a:t> &lt;- predict(model, </a:t>
            </a:r>
            <a:r>
              <a:rPr lang="en-AU" sz="2200" dirty="0" err="1">
                <a:latin typeface="Courier" panose="02060409020205020404" pitchFamily="49" charset="0"/>
              </a:rPr>
              <a:t>newdata</a:t>
            </a:r>
            <a:r>
              <a:rPr lang="en-AU" sz="2200" dirty="0">
                <a:latin typeface="Courier" panose="02060409020205020404" pitchFamily="49" charset="0"/>
              </a:rPr>
              <a:t>=train, type="response") </a:t>
            </a:r>
            <a:endParaRPr lang="en-AU" sz="2200" dirty="0" smtClean="0">
              <a:latin typeface="Courier" panose="02060409020205020404" pitchFamily="49" charset="0"/>
            </a:endParaRPr>
          </a:p>
          <a:p>
            <a:pPr marL="0" indent="0">
              <a:buNone/>
            </a:pPr>
            <a:r>
              <a:rPr lang="en-AU" sz="2200" dirty="0" err="1" smtClean="0">
                <a:latin typeface="Courier" panose="02060409020205020404" pitchFamily="49" charset="0"/>
              </a:rPr>
              <a:t>test$pred</a:t>
            </a:r>
            <a:r>
              <a:rPr lang="en-AU" sz="2200" dirty="0" smtClean="0">
                <a:latin typeface="Courier" panose="02060409020205020404" pitchFamily="49" charset="0"/>
              </a:rPr>
              <a:t> </a:t>
            </a:r>
            <a:r>
              <a:rPr lang="en-AU" sz="2200" dirty="0">
                <a:latin typeface="Courier" panose="02060409020205020404" pitchFamily="49" charset="0"/>
              </a:rPr>
              <a:t>&lt;- predict(model, </a:t>
            </a:r>
            <a:r>
              <a:rPr lang="en-AU" sz="2200" dirty="0" err="1">
                <a:latin typeface="Courier" panose="02060409020205020404" pitchFamily="49" charset="0"/>
              </a:rPr>
              <a:t>newdata</a:t>
            </a:r>
            <a:r>
              <a:rPr lang="en-AU" sz="2200" dirty="0">
                <a:latin typeface="Courier" panose="02060409020205020404" pitchFamily="49" charset="0"/>
              </a:rPr>
              <a:t>=test, type="response</a:t>
            </a:r>
            <a:r>
              <a:rPr lang="en-AU" sz="2200" dirty="0" smtClean="0">
                <a:latin typeface="Courier" panose="02060409020205020404" pitchFamily="49" charset="0"/>
              </a:rPr>
              <a:t>")</a:t>
            </a:r>
          </a:p>
          <a:p>
            <a:pPr marL="355600" indent="-355600">
              <a:buFont typeface="Arial" panose="020B0604020202020204" pitchFamily="34" charset="0"/>
              <a:buChar char="•"/>
            </a:pPr>
            <a:r>
              <a:rPr lang="en-AU" sz="2200" dirty="0"/>
              <a:t>We’ve again stored the predictions for the training and test sets as the column </a:t>
            </a:r>
            <a:r>
              <a:rPr lang="en-AU" sz="2200" dirty="0" err="1">
                <a:latin typeface="Courier" panose="02060409020205020404" pitchFamily="49" charset="0"/>
              </a:rPr>
              <a:t>pred</a:t>
            </a:r>
            <a:r>
              <a:rPr lang="en-AU" sz="2200" dirty="0"/>
              <a:t> in the respective data frames. Note the additional parameter </a:t>
            </a:r>
            <a:r>
              <a:rPr lang="en-AU" sz="2200" dirty="0">
                <a:latin typeface="Courier" panose="02060409020205020404" pitchFamily="49" charset="0"/>
              </a:rPr>
              <a:t>type="response". </a:t>
            </a:r>
            <a:endParaRPr lang="en-AU" sz="2200" dirty="0" smtClean="0">
              <a:latin typeface="Courier" panose="02060409020205020404" pitchFamily="49" charset="0"/>
            </a:endParaRPr>
          </a:p>
          <a:p>
            <a:pPr marL="355600" indent="-355600">
              <a:buFont typeface="Arial" panose="020B0604020202020204" pitchFamily="34" charset="0"/>
              <a:buChar char="•"/>
            </a:pPr>
            <a:r>
              <a:rPr lang="en-AU" sz="2200" dirty="0" smtClean="0"/>
              <a:t>This </a:t>
            </a:r>
            <a:r>
              <a:rPr lang="en-AU" sz="2200" dirty="0"/>
              <a:t>tells the </a:t>
            </a:r>
            <a:r>
              <a:rPr lang="en-AU" sz="2200" dirty="0">
                <a:latin typeface="Courier" panose="02060409020205020404" pitchFamily="49" charset="0"/>
              </a:rPr>
              <a:t>predict() </a:t>
            </a:r>
            <a:r>
              <a:rPr lang="en-AU" sz="2200" dirty="0"/>
              <a:t>function to return the predicted probabilities y. If you don’t specify type="response", then by default predict() will return the output of the link function, </a:t>
            </a:r>
            <a:r>
              <a:rPr lang="en-AU" sz="2200" dirty="0" smtClean="0">
                <a:latin typeface="Courier" panose="02060409020205020404" pitchFamily="49" charset="0"/>
              </a:rPr>
              <a:t>logit(y).</a:t>
            </a:r>
          </a:p>
          <a:p>
            <a:pPr marL="355600" indent="-355600">
              <a:buFont typeface="Arial" panose="020B0604020202020204" pitchFamily="34" charset="0"/>
              <a:buChar char="•"/>
            </a:pPr>
            <a:r>
              <a:rPr lang="en-AU" sz="2200" dirty="0" smtClean="0"/>
              <a:t>If </a:t>
            </a:r>
            <a:r>
              <a:rPr lang="en-AU" sz="2200" dirty="0"/>
              <a:t>you sum up the predicted probability scores for the entire training set, that quantity will be equal to the number of positive outcomes </a:t>
            </a:r>
            <a:r>
              <a:rPr lang="en-AU" sz="2200" dirty="0">
                <a:latin typeface="Courier" panose="02060409020205020404" pitchFamily="49" charset="0"/>
              </a:rPr>
              <a:t>(</a:t>
            </a:r>
            <a:r>
              <a:rPr lang="en-AU" sz="2200" dirty="0" err="1">
                <a:latin typeface="Courier" panose="02060409020205020404" pitchFamily="49" charset="0"/>
              </a:rPr>
              <a:t>atRisk</a:t>
            </a:r>
            <a:r>
              <a:rPr lang="en-AU" sz="2200" dirty="0">
                <a:latin typeface="Courier" panose="02060409020205020404" pitchFamily="49" charset="0"/>
              </a:rPr>
              <a:t> == T) </a:t>
            </a:r>
            <a:r>
              <a:rPr lang="en-AU" sz="2200" dirty="0"/>
              <a:t>in the training </a:t>
            </a:r>
            <a:r>
              <a:rPr lang="en-AU" sz="2200" dirty="0" smtClean="0"/>
              <a:t>set.</a:t>
            </a:r>
          </a:p>
          <a:p>
            <a:pPr marL="355600" indent="-355600">
              <a:buFont typeface="Arial" panose="020B0604020202020204" pitchFamily="34" charset="0"/>
              <a:buChar char="•"/>
            </a:pPr>
            <a:endParaRPr lang="en-AU" sz="2200" dirty="0">
              <a:latin typeface="Courier" panose="02060409020205020404" pitchFamily="49" charset="0"/>
            </a:endParaRPr>
          </a:p>
        </p:txBody>
      </p:sp>
    </p:spTree>
    <p:extLst>
      <p:ext uri="{BB962C8B-B14F-4D97-AF65-F5344CB8AC3E}">
        <p14:creationId xmlns:p14="http://schemas.microsoft.com/office/powerpoint/2010/main" val="239483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Characterizing prediction </a:t>
            </a:r>
            <a:r>
              <a:rPr lang="en-AU" b="1" dirty="0" smtClean="0"/>
              <a:t>quality</a:t>
            </a:r>
            <a:endParaRPr lang="en-AU" dirty="0"/>
          </a:p>
        </p:txBody>
      </p:sp>
      <p:sp>
        <p:nvSpPr>
          <p:cNvPr id="3" name="Content Placeholder 2"/>
          <p:cNvSpPr>
            <a:spLocks noGrp="1"/>
          </p:cNvSpPr>
          <p:nvPr>
            <p:ph idx="1"/>
          </p:nvPr>
        </p:nvSpPr>
        <p:spPr>
          <a:xfrm>
            <a:off x="219456" y="1845734"/>
            <a:ext cx="6546285" cy="4404870"/>
          </a:xfrm>
        </p:spPr>
        <p:txBody>
          <a:bodyPr>
            <a:noAutofit/>
          </a:bodyPr>
          <a:lstStyle/>
          <a:p>
            <a:pPr marL="355600" indent="-355600">
              <a:buFont typeface="Arial" panose="020B0604020202020204" pitchFamily="34" charset="0"/>
              <a:buChar char="•"/>
            </a:pPr>
            <a:r>
              <a:rPr lang="en-AU" sz="2100" dirty="0" smtClean="0"/>
              <a:t>If the  </a:t>
            </a:r>
            <a:r>
              <a:rPr lang="en-AU" sz="2100" dirty="0"/>
              <a:t>goal is to use the model to classify new instances into one of two </a:t>
            </a:r>
            <a:r>
              <a:rPr lang="en-AU" sz="2100" dirty="0" smtClean="0"/>
              <a:t>categories, then </a:t>
            </a:r>
            <a:r>
              <a:rPr lang="en-AU" sz="2100" dirty="0"/>
              <a:t>we want the model to give high scores to positive instances and low scores otherwise. </a:t>
            </a:r>
            <a:endParaRPr lang="en-AU" sz="2100" dirty="0" smtClean="0"/>
          </a:p>
          <a:p>
            <a:pPr marL="355600" indent="-355600">
              <a:buFont typeface="Arial" panose="020B0604020202020204" pitchFamily="34" charset="0"/>
              <a:buChar char="•"/>
            </a:pPr>
            <a:r>
              <a:rPr lang="en-AU" sz="2100" dirty="0" smtClean="0"/>
              <a:t>We </a:t>
            </a:r>
            <a:r>
              <a:rPr lang="en-AU" sz="2100" dirty="0"/>
              <a:t>can check if this is so by plotting t</a:t>
            </a:r>
            <a:r>
              <a:rPr lang="en-AU" sz="2100" dirty="0" smtClean="0"/>
              <a:t>he </a:t>
            </a:r>
            <a:r>
              <a:rPr lang="en-AU" sz="2100" dirty="0"/>
              <a:t>distribution of scores for both the positive and negative instances</a:t>
            </a:r>
            <a:r>
              <a:rPr lang="en-AU" sz="2100" dirty="0" smtClean="0"/>
              <a:t>.</a:t>
            </a:r>
          </a:p>
          <a:p>
            <a:pPr marL="0" indent="0">
              <a:buNone/>
            </a:pPr>
            <a:r>
              <a:rPr lang="en-AU" sz="2100" b="1" u="sng" dirty="0" smtClean="0"/>
              <a:t>Plotting </a:t>
            </a:r>
            <a:r>
              <a:rPr lang="en-AU" sz="2100" b="1" u="sng" dirty="0"/>
              <a:t>distribution of prediction score grouped by known </a:t>
            </a:r>
            <a:r>
              <a:rPr lang="en-AU" sz="2100" b="1" u="sng" dirty="0" smtClean="0"/>
              <a:t>outcome</a:t>
            </a:r>
          </a:p>
          <a:p>
            <a:pPr marL="355600" indent="-355600">
              <a:buFont typeface="Arial" panose="020B0604020202020204" pitchFamily="34" charset="0"/>
              <a:buChar char="•"/>
            </a:pPr>
            <a:r>
              <a:rPr lang="en-AU" sz="2100" dirty="0" smtClean="0"/>
              <a:t>Both </a:t>
            </a:r>
            <a:r>
              <a:rPr lang="en-AU" sz="2100" dirty="0"/>
              <a:t>distributions are concentrated on the left, meaning that both positive and negative instances score low. </a:t>
            </a:r>
            <a:endParaRPr lang="en-AU" sz="2100" dirty="0" smtClean="0"/>
          </a:p>
          <a:p>
            <a:pPr marL="355600" indent="-355600">
              <a:buFont typeface="Arial" panose="020B0604020202020204" pitchFamily="34" charset="0"/>
              <a:buChar char="•"/>
            </a:pPr>
            <a:r>
              <a:rPr lang="en-AU" sz="2100" dirty="0" smtClean="0"/>
              <a:t>his </a:t>
            </a:r>
            <a:r>
              <a:rPr lang="en-AU" sz="2100" dirty="0"/>
              <a:t>means that the model did identify subpopulations in the data where the rate of at-risk newborns is higher than the average</a:t>
            </a:r>
            <a:r>
              <a:rPr lang="en-AU" sz="2100" dirty="0" smtClean="0"/>
              <a:t>.</a:t>
            </a:r>
            <a:endParaRPr lang="en-AU"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741" y="1752940"/>
            <a:ext cx="5426259" cy="4482084"/>
          </a:xfrm>
          <a:prstGeom prst="rect">
            <a:avLst/>
          </a:prstGeom>
        </p:spPr>
      </p:pic>
      <p:sp>
        <p:nvSpPr>
          <p:cNvPr id="5" name="Rectangle 4"/>
          <p:cNvSpPr/>
          <p:nvPr/>
        </p:nvSpPr>
        <p:spPr>
          <a:xfrm>
            <a:off x="7015881" y="6154097"/>
            <a:ext cx="4925978" cy="646331"/>
          </a:xfrm>
          <a:prstGeom prst="rect">
            <a:avLst/>
          </a:prstGeom>
        </p:spPr>
        <p:txBody>
          <a:bodyPr wrap="square">
            <a:spAutoFit/>
          </a:bodyPr>
          <a:lstStyle/>
          <a:p>
            <a:r>
              <a:rPr lang="en-US" dirty="0" smtClean="0"/>
              <a:t>Distribution </a:t>
            </a:r>
            <a:r>
              <a:rPr lang="en-US" dirty="0"/>
              <a:t>of score broken up by positive examples (TRUE) and negative examples (</a:t>
            </a:r>
            <a:r>
              <a:rPr lang="en-US" dirty="0" smtClean="0"/>
              <a:t>FALSE)</a:t>
            </a:r>
            <a:endParaRPr lang="en-US" dirty="0"/>
          </a:p>
        </p:txBody>
      </p:sp>
    </p:spTree>
    <p:extLst>
      <p:ext uri="{BB962C8B-B14F-4D97-AF65-F5344CB8AC3E}">
        <p14:creationId xmlns:p14="http://schemas.microsoft.com/office/powerpoint/2010/main" val="239483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6784" y="255207"/>
            <a:ext cx="11923776" cy="6200457"/>
          </a:xfrm>
        </p:spPr>
        <p:txBody>
          <a:bodyPr>
            <a:noAutofit/>
          </a:bodyPr>
          <a:lstStyle/>
          <a:p>
            <a:pPr marL="361950" indent="-361950">
              <a:buFont typeface="Arial" charset="0"/>
              <a:buChar char="•"/>
            </a:pPr>
            <a:r>
              <a:rPr lang="en-US" sz="2400" dirty="0"/>
              <a:t>T</a:t>
            </a:r>
            <a:r>
              <a:rPr lang="en-US" sz="2400" dirty="0" smtClean="0"/>
              <a:t>o </a:t>
            </a:r>
            <a:r>
              <a:rPr lang="en-US" sz="2400" dirty="0"/>
              <a:t>use the model as a classifier, you must pick a threshold; </a:t>
            </a:r>
            <a:endParaRPr lang="en-US" sz="2400" dirty="0" smtClean="0"/>
          </a:p>
          <a:p>
            <a:pPr marL="361950" indent="-361950">
              <a:buFont typeface="Arial" charset="0"/>
              <a:buChar char="•"/>
            </a:pPr>
            <a:r>
              <a:rPr lang="en-US" sz="2400" dirty="0" smtClean="0"/>
              <a:t>scores </a:t>
            </a:r>
            <a:r>
              <a:rPr lang="en-US" sz="2400" dirty="0"/>
              <a:t>above the threshold will be classified as positive, those below as negative. </a:t>
            </a:r>
            <a:endParaRPr lang="en-US" sz="2400" dirty="0" smtClean="0"/>
          </a:p>
          <a:p>
            <a:pPr marL="361950" indent="-361950">
              <a:buFont typeface="Arial" charset="0"/>
              <a:buChar char="•"/>
            </a:pPr>
            <a:r>
              <a:rPr lang="en-US" sz="2400" dirty="0" smtClean="0"/>
              <a:t>When </a:t>
            </a:r>
            <a:r>
              <a:rPr lang="en-US" sz="2400" dirty="0"/>
              <a:t>you pick a threshold, you’re trying to balance the precision of the classifier (what fraction of the predicted positives are true positives) and </a:t>
            </a:r>
            <a:r>
              <a:rPr lang="en-US" sz="2400" dirty="0" smtClean="0"/>
              <a:t>its </a:t>
            </a:r>
            <a:r>
              <a:rPr lang="en-US" sz="2400" dirty="0"/>
              <a:t>recall (how many of the true positives the classifier finds</a:t>
            </a:r>
            <a:r>
              <a:rPr lang="en-US" sz="2400" dirty="0" smtClean="0"/>
              <a:t>).</a:t>
            </a:r>
          </a:p>
          <a:p>
            <a:pPr marL="361950" indent="-361950">
              <a:buFont typeface="Arial" charset="0"/>
              <a:buChar char="•"/>
            </a:pPr>
            <a:r>
              <a:rPr lang="en-US" sz="2400" dirty="0" smtClean="0"/>
              <a:t>In </a:t>
            </a:r>
            <a:r>
              <a:rPr lang="en-US" sz="2400" dirty="0"/>
              <a:t>the current case, the two distributions aren’t well separated, which indicates that the model can’t build a classifier that simultaneously achieves good recall and good precision</a:t>
            </a:r>
            <a:r>
              <a:rPr lang="en-US" sz="2400" dirty="0" smtClean="0"/>
              <a:t>.</a:t>
            </a:r>
          </a:p>
          <a:p>
            <a:pPr marL="361950" indent="-361950">
              <a:buFont typeface="Arial" charset="0"/>
              <a:buChar char="•"/>
            </a:pPr>
            <a:r>
              <a:rPr lang="en-US" sz="2400" dirty="0" smtClean="0"/>
              <a:t> We </a:t>
            </a:r>
            <a:r>
              <a:rPr lang="en-US" sz="2400" dirty="0"/>
              <a:t>can build a classifier that identifies a subset of situations with a higher-than-average rate of at-risk births, so </a:t>
            </a:r>
            <a:r>
              <a:rPr lang="en-US" sz="2400" dirty="0" err="1"/>
              <a:t>preprovisioning</a:t>
            </a:r>
            <a:r>
              <a:rPr lang="en-US" sz="2400" dirty="0"/>
              <a:t> resources to those situations may be advised. </a:t>
            </a:r>
            <a:endParaRPr lang="en-US" sz="2400" dirty="0" smtClean="0"/>
          </a:p>
          <a:p>
            <a:pPr marL="361950" indent="-361950">
              <a:buFont typeface="Arial" charset="0"/>
              <a:buChar char="•"/>
            </a:pPr>
            <a:r>
              <a:rPr lang="en-US" sz="2400" dirty="0" smtClean="0"/>
              <a:t>We’ll </a:t>
            </a:r>
            <a:r>
              <a:rPr lang="en-US" sz="2400" dirty="0"/>
              <a:t>call the ratio of the classifier precision to the average rate of positives the </a:t>
            </a:r>
            <a:r>
              <a:rPr lang="en-US" sz="2400" i="1" dirty="0"/>
              <a:t>enrichment rate</a:t>
            </a:r>
            <a:r>
              <a:rPr lang="en-US" sz="2400" i="1" dirty="0" smtClean="0"/>
              <a:t>.</a:t>
            </a:r>
          </a:p>
          <a:p>
            <a:pPr marL="361950" indent="-361950">
              <a:buFont typeface="Arial" charset="0"/>
              <a:buChar char="•"/>
            </a:pPr>
            <a:r>
              <a:rPr lang="en-US" sz="2400" dirty="0" smtClean="0"/>
              <a:t> The </a:t>
            </a:r>
            <a:r>
              <a:rPr lang="en-US" sz="2400" dirty="0"/>
              <a:t>higher we set the threshold, the more precise the classifier will be (we’ll identify a set of situations with a much higher-than-average rate of at-risk births); but we’ll also miss a higher percentage of at-risk situations, as </a:t>
            </a:r>
            <a:r>
              <a:rPr lang="en-US" sz="2400" dirty="0" smtClean="0"/>
              <a:t>well. </a:t>
            </a:r>
            <a:endParaRPr lang="en-US" sz="2400" dirty="0"/>
          </a:p>
        </p:txBody>
      </p:sp>
    </p:spTree>
    <p:extLst>
      <p:ext uri="{BB962C8B-B14F-4D97-AF65-F5344CB8AC3E}">
        <p14:creationId xmlns:p14="http://schemas.microsoft.com/office/powerpoint/2010/main" val="81646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Using linear regression</a:t>
            </a:r>
          </a:p>
        </p:txBody>
      </p:sp>
      <p:sp>
        <p:nvSpPr>
          <p:cNvPr id="3" name="Content Placeholder 2"/>
          <p:cNvSpPr>
            <a:spLocks noGrp="1"/>
          </p:cNvSpPr>
          <p:nvPr>
            <p:ph idx="1"/>
          </p:nvPr>
        </p:nvSpPr>
        <p:spPr>
          <a:xfrm>
            <a:off x="1097280" y="1845733"/>
            <a:ext cx="10058400" cy="4728487"/>
          </a:xfrm>
        </p:spPr>
        <p:txBody>
          <a:bodyPr>
            <a:normAutofit fontScale="85000" lnSpcReduction="10000"/>
          </a:bodyPr>
          <a:lstStyle/>
          <a:p>
            <a:pPr marL="355600" indent="-355600">
              <a:buFont typeface="Arial" panose="020B0604020202020204" pitchFamily="34" charset="0"/>
              <a:buChar char="•"/>
            </a:pPr>
            <a:r>
              <a:rPr lang="en-AU" dirty="0"/>
              <a:t>Linear regression is the bread and butter prediction method for statisticians and data scientists. </a:t>
            </a:r>
            <a:endParaRPr lang="en-AU" dirty="0" smtClean="0"/>
          </a:p>
          <a:p>
            <a:pPr marL="355600" indent="-355600">
              <a:buFont typeface="Arial" panose="020B0604020202020204" pitchFamily="34" charset="0"/>
              <a:buChar char="•"/>
            </a:pPr>
            <a:r>
              <a:rPr lang="en-AU" dirty="0" smtClean="0"/>
              <a:t>Liner regression are useful if </a:t>
            </a:r>
            <a:r>
              <a:rPr lang="en-AU" dirty="0"/>
              <a:t>you’re trying to predict a numerical quantity like profit, cost, or sales </a:t>
            </a:r>
            <a:r>
              <a:rPr lang="en-AU" dirty="0" smtClean="0"/>
              <a:t>volume.</a:t>
            </a:r>
          </a:p>
          <a:p>
            <a:pPr marL="355600" indent="-355600">
              <a:buFont typeface="Arial" panose="020B0604020202020204" pitchFamily="34" charset="0"/>
              <a:buChar char="•"/>
            </a:pPr>
            <a:r>
              <a:rPr lang="en-AU" b="1" u="sng" dirty="0" smtClean="0"/>
              <a:t>Understanding  linear regression:</a:t>
            </a:r>
          </a:p>
          <a:p>
            <a:pPr marL="355600" indent="-355600">
              <a:buFont typeface="Arial" panose="020B0604020202020204" pitchFamily="34" charset="0"/>
              <a:buChar char="•"/>
            </a:pPr>
            <a:r>
              <a:rPr lang="en-AU" dirty="0"/>
              <a:t>Linear regression models the expected value of a numeric quantity (called the </a:t>
            </a:r>
            <a:r>
              <a:rPr lang="en-AU" i="1" dirty="0"/>
              <a:t>dependent</a:t>
            </a:r>
            <a:r>
              <a:rPr lang="en-AU" dirty="0"/>
              <a:t> or </a:t>
            </a:r>
            <a:r>
              <a:rPr lang="en-AU" i="1" dirty="0"/>
              <a:t>response</a:t>
            </a:r>
            <a:r>
              <a:rPr lang="en-AU" dirty="0"/>
              <a:t> variable) in terms of numeric and categorical inputs (called the </a:t>
            </a:r>
            <a:r>
              <a:rPr lang="en-AU" i="1" dirty="0"/>
              <a:t>independent</a:t>
            </a:r>
            <a:r>
              <a:rPr lang="en-AU" dirty="0"/>
              <a:t> or </a:t>
            </a:r>
            <a:r>
              <a:rPr lang="en-AU" i="1" dirty="0"/>
              <a:t>explanatory</a:t>
            </a:r>
            <a:r>
              <a:rPr lang="en-AU" dirty="0"/>
              <a:t> variables</a:t>
            </a:r>
            <a:r>
              <a:rPr lang="en-AU" dirty="0" smtClean="0"/>
              <a:t>).</a:t>
            </a:r>
          </a:p>
          <a:p>
            <a:pPr marL="355600" indent="-355600">
              <a:buFont typeface="Arial" panose="020B0604020202020204" pitchFamily="34" charset="0"/>
              <a:buChar char="•"/>
            </a:pPr>
            <a:r>
              <a:rPr lang="en-AU" dirty="0"/>
              <a:t> For example, suppose we’re trying to predict how many pounds a person on a diet and exercise plan will lose in a </a:t>
            </a:r>
            <a:r>
              <a:rPr lang="en-AU" dirty="0" smtClean="0"/>
              <a:t>month</a:t>
            </a:r>
            <a:r>
              <a:rPr lang="en-AU" dirty="0"/>
              <a:t>:</a:t>
            </a:r>
            <a:endParaRPr lang="en-AU" dirty="0" smtClean="0"/>
          </a:p>
          <a:p>
            <a:r>
              <a:rPr lang="en-AU" dirty="0"/>
              <a:t>F</a:t>
            </a:r>
            <a:r>
              <a:rPr lang="en-AU" dirty="0" smtClean="0"/>
              <a:t>or </a:t>
            </a:r>
            <a:r>
              <a:rPr lang="en-AU" dirty="0"/>
              <a:t>every person </a:t>
            </a:r>
            <a:r>
              <a:rPr lang="en-AU" dirty="0" err="1">
                <a:latin typeface="Courier" panose="02060409020205020404" pitchFamily="49" charset="0"/>
              </a:rPr>
              <a:t>i</a:t>
            </a:r>
            <a:r>
              <a:rPr lang="en-AU" dirty="0"/>
              <a:t>, we want to predict </a:t>
            </a:r>
            <a:r>
              <a:rPr lang="en-AU" dirty="0" err="1">
                <a:latin typeface="Courier" panose="02060409020205020404" pitchFamily="49" charset="0"/>
              </a:rPr>
              <a:t>pounds.lost</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a:t>
            </a:r>
            <a:r>
              <a:rPr lang="en-AU" dirty="0"/>
              <a:t> based on </a:t>
            </a:r>
            <a:r>
              <a:rPr lang="en-AU" dirty="0" err="1">
                <a:latin typeface="Courier" panose="02060409020205020404" pitchFamily="49" charset="0"/>
              </a:rPr>
              <a:t>daily.cals</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a:t>
            </a:r>
            <a:r>
              <a:rPr lang="en-AU" dirty="0"/>
              <a:t> and </a:t>
            </a:r>
            <a:r>
              <a:rPr lang="en-AU" dirty="0" err="1"/>
              <a:t>daily.exercise</a:t>
            </a:r>
            <a:r>
              <a:rPr lang="en-AU" dirty="0"/>
              <a:t>[</a:t>
            </a:r>
            <a:r>
              <a:rPr lang="en-AU" dirty="0" err="1"/>
              <a:t>i</a:t>
            </a:r>
            <a:r>
              <a:rPr lang="en-AU" dirty="0"/>
              <a:t>]. Linear regression assumes that </a:t>
            </a:r>
            <a:r>
              <a:rPr lang="en-AU" dirty="0" err="1">
                <a:latin typeface="Courier" panose="02060409020205020404" pitchFamily="49" charset="0"/>
              </a:rPr>
              <a:t>pounds.lost</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a:t>
            </a:r>
            <a:r>
              <a:rPr lang="en-AU" dirty="0"/>
              <a:t> is a linear combination of </a:t>
            </a:r>
            <a:r>
              <a:rPr lang="en-AU" dirty="0" err="1">
                <a:latin typeface="Courier" panose="02060409020205020404" pitchFamily="49" charset="0"/>
              </a:rPr>
              <a:t>daily.cals</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a:t>
            </a:r>
            <a:r>
              <a:rPr lang="en-AU" dirty="0"/>
              <a:t> and </a:t>
            </a:r>
            <a:r>
              <a:rPr lang="en-AU" dirty="0" err="1">
                <a:latin typeface="Courier" panose="02060409020205020404" pitchFamily="49" charset="0"/>
              </a:rPr>
              <a:t>daily.exercise</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a:t>
            </a:r>
          </a:p>
          <a:p>
            <a:r>
              <a:rPr lang="en-AU" dirty="0" err="1">
                <a:latin typeface="Courier" panose="02060409020205020404" pitchFamily="49" charset="0"/>
              </a:rPr>
              <a:t>pounds.lost</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 = </a:t>
            </a:r>
            <a:r>
              <a:rPr lang="en-AU" dirty="0" err="1">
                <a:latin typeface="Courier" panose="02060409020205020404" pitchFamily="49" charset="0"/>
              </a:rPr>
              <a:t>b.cals</a:t>
            </a:r>
            <a:r>
              <a:rPr lang="en-AU" dirty="0">
                <a:latin typeface="Courier" panose="02060409020205020404" pitchFamily="49" charset="0"/>
              </a:rPr>
              <a:t> * </a:t>
            </a:r>
            <a:r>
              <a:rPr lang="en-AU" dirty="0" err="1">
                <a:latin typeface="Courier" panose="02060409020205020404" pitchFamily="49" charset="0"/>
              </a:rPr>
              <a:t>daily.cals</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 + </a:t>
            </a:r>
            <a:r>
              <a:rPr lang="en-AU" dirty="0" err="1">
                <a:latin typeface="Courier" panose="02060409020205020404" pitchFamily="49" charset="0"/>
              </a:rPr>
              <a:t>b.exercise</a:t>
            </a:r>
            <a:r>
              <a:rPr lang="en-AU" dirty="0">
                <a:latin typeface="Courier" panose="02060409020205020404" pitchFamily="49" charset="0"/>
              </a:rPr>
              <a:t> * </a:t>
            </a:r>
            <a:r>
              <a:rPr lang="en-AU" dirty="0" err="1">
                <a:latin typeface="Courier" panose="02060409020205020404" pitchFamily="49" charset="0"/>
              </a:rPr>
              <a:t>daily.exercise</a:t>
            </a:r>
            <a:r>
              <a:rPr lang="en-AU" dirty="0">
                <a:latin typeface="Courier" panose="02060409020205020404" pitchFamily="49" charset="0"/>
              </a:rPr>
              <a:t>[</a:t>
            </a:r>
            <a:r>
              <a:rPr lang="en-AU" dirty="0" err="1">
                <a:latin typeface="Courier" panose="02060409020205020404" pitchFamily="49" charset="0"/>
              </a:rPr>
              <a:t>i</a:t>
            </a:r>
            <a:r>
              <a:rPr lang="en-AU" dirty="0" smtClean="0">
                <a:latin typeface="Courier" panose="02060409020205020404" pitchFamily="49" charset="0"/>
              </a:rPr>
              <a:t>]</a:t>
            </a:r>
          </a:p>
          <a:p>
            <a:r>
              <a:rPr lang="en-AU" dirty="0" smtClean="0"/>
              <a:t>The </a:t>
            </a:r>
            <a:r>
              <a:rPr lang="en-AU" dirty="0"/>
              <a:t>goal is to find the values of </a:t>
            </a:r>
            <a:r>
              <a:rPr lang="en-AU" dirty="0" err="1"/>
              <a:t>b.cals</a:t>
            </a:r>
            <a:r>
              <a:rPr lang="en-AU" dirty="0"/>
              <a:t> and </a:t>
            </a:r>
            <a:r>
              <a:rPr lang="en-AU" dirty="0" err="1"/>
              <a:t>b.exercise</a:t>
            </a:r>
            <a:r>
              <a:rPr lang="en-AU" dirty="0"/>
              <a:t> so that the linear combination of </a:t>
            </a:r>
            <a:r>
              <a:rPr lang="en-AU" dirty="0" err="1">
                <a:latin typeface="Courier" panose="02060409020205020404" pitchFamily="49" charset="0"/>
              </a:rPr>
              <a:t>daily.cals</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a:t>
            </a:r>
            <a:r>
              <a:rPr lang="en-AU" dirty="0"/>
              <a:t> and </a:t>
            </a:r>
            <a:r>
              <a:rPr lang="en-AU" dirty="0" err="1">
                <a:latin typeface="Courier" panose="02060409020205020404" pitchFamily="49" charset="0"/>
              </a:rPr>
              <a:t>daily.exercise</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a:t>
            </a:r>
            <a:r>
              <a:rPr lang="en-AU" dirty="0"/>
              <a:t> comes very close to </a:t>
            </a:r>
            <a:r>
              <a:rPr lang="en-AU" dirty="0" err="1">
                <a:latin typeface="Courier" panose="02060409020205020404" pitchFamily="49" charset="0"/>
              </a:rPr>
              <a:t>pounds.lost</a:t>
            </a:r>
            <a:r>
              <a:rPr lang="en-AU" dirty="0">
                <a:latin typeface="Courier" panose="02060409020205020404" pitchFamily="49" charset="0"/>
              </a:rPr>
              <a:t>[</a:t>
            </a:r>
            <a:r>
              <a:rPr lang="en-AU" dirty="0" err="1">
                <a:latin typeface="Courier" panose="02060409020205020404" pitchFamily="49" charset="0"/>
              </a:rPr>
              <a:t>i</a:t>
            </a:r>
            <a:r>
              <a:rPr lang="en-AU" dirty="0">
                <a:latin typeface="Courier" panose="02060409020205020404" pitchFamily="49" charset="0"/>
              </a:rPr>
              <a:t>]</a:t>
            </a:r>
            <a:r>
              <a:rPr lang="en-AU" dirty="0"/>
              <a:t> for all persons </a:t>
            </a:r>
            <a:r>
              <a:rPr lang="en-AU" dirty="0" smtClean="0">
                <a:latin typeface="Courier" panose="02060409020205020404" pitchFamily="49" charset="0"/>
              </a:rPr>
              <a:t>I </a:t>
            </a:r>
            <a:r>
              <a:rPr lang="en-AU" dirty="0" smtClean="0"/>
              <a:t>in </a:t>
            </a:r>
            <a:r>
              <a:rPr lang="en-AU" dirty="0"/>
              <a:t>the training data.</a:t>
            </a:r>
          </a:p>
          <a:p>
            <a:pPr marL="355600" indent="-355600">
              <a:buFont typeface="Arial" panose="020B0604020202020204" pitchFamily="34" charset="0"/>
              <a:buChar char="•"/>
            </a:pPr>
            <a:endParaRPr lang="en-AU" b="1" u="sng" dirty="0" smtClean="0"/>
          </a:p>
          <a:p>
            <a:pPr marL="355600" indent="-355600">
              <a:buFont typeface="Arial" panose="020B0604020202020204" pitchFamily="34" charset="0"/>
              <a:buChar char="•"/>
            </a:pPr>
            <a:endParaRPr lang="en-AU" dirty="0"/>
          </a:p>
        </p:txBody>
      </p:sp>
    </p:spTree>
    <p:extLst>
      <p:ext uri="{BB962C8B-B14F-4D97-AF65-F5344CB8AC3E}">
        <p14:creationId xmlns:p14="http://schemas.microsoft.com/office/powerpoint/2010/main" val="3572313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512" y="250228"/>
            <a:ext cx="5085588" cy="5940088"/>
          </a:xfrm>
          <a:prstGeom prst="rect">
            <a:avLst/>
          </a:prstGeom>
        </p:spPr>
        <p:txBody>
          <a:bodyPr wrap="square">
            <a:spAutoFit/>
          </a:bodyPr>
          <a:lstStyle/>
          <a:p>
            <a:pPr marL="415925" indent="-415925">
              <a:buFont typeface="Arial" charset="0"/>
              <a:buChar char="•"/>
            </a:pPr>
            <a:r>
              <a:rPr lang="en-US" sz="2000" dirty="0"/>
              <a:t>T</a:t>
            </a:r>
            <a:r>
              <a:rPr lang="en-US" sz="2000" dirty="0" smtClean="0"/>
              <a:t>o </a:t>
            </a:r>
            <a:r>
              <a:rPr lang="en-US" sz="2000" dirty="0"/>
              <a:t>help pick the threshold, we can use a plot like figure 7.10, which shows both enrichment and recall as a functions of the threshold</a:t>
            </a:r>
            <a:r>
              <a:rPr lang="en-US" sz="2000" dirty="0" smtClean="0"/>
              <a:t>.</a:t>
            </a:r>
          </a:p>
          <a:p>
            <a:pPr marL="415925" indent="-415925">
              <a:buFont typeface="Arial" charset="0"/>
              <a:buChar char="•"/>
            </a:pPr>
            <a:r>
              <a:rPr lang="en-US" sz="2000" dirty="0"/>
              <a:t> “The best trade-off between precision and recall is a function of how many resources the hospital has available to allocate, and </a:t>
            </a:r>
            <a:r>
              <a:rPr lang="en-US" sz="2000" dirty="0" smtClean="0"/>
              <a:t>how many </a:t>
            </a:r>
            <a:r>
              <a:rPr lang="en-US" sz="2000" dirty="0"/>
              <a:t>they can keep in reserve (or redeploy) for situations that the classifier missed. </a:t>
            </a:r>
            <a:endParaRPr lang="en-US" sz="2000" dirty="0" smtClean="0"/>
          </a:p>
          <a:p>
            <a:pPr marL="415925" indent="-415925">
              <a:buFont typeface="Arial" charset="0"/>
              <a:buChar char="•"/>
            </a:pPr>
            <a:r>
              <a:rPr lang="en-US" sz="2000" dirty="0" smtClean="0"/>
              <a:t>A </a:t>
            </a:r>
            <a:r>
              <a:rPr lang="en-US" sz="2000" dirty="0"/>
              <a:t>threshold of 0.02 (which incidentally is about the overall rate of at-risk births in the training data) might be a good trade-off. </a:t>
            </a:r>
            <a:endParaRPr lang="en-US" sz="2000" dirty="0" smtClean="0"/>
          </a:p>
          <a:p>
            <a:pPr marL="415925" indent="-415925">
              <a:buFont typeface="Arial" charset="0"/>
              <a:buChar char="•"/>
            </a:pPr>
            <a:r>
              <a:rPr lang="en-US" sz="2000" dirty="0" smtClean="0"/>
              <a:t>The </a:t>
            </a:r>
            <a:r>
              <a:rPr lang="en-US" sz="2000" dirty="0"/>
              <a:t>resulting classifier will identify a set of potential at-risk situations that finds about half of all the true at-risk situations, with a true positive rate 2.5 times higher than the overall population</a:t>
            </a:r>
            <a:r>
              <a:rPr lang="en-US" sz="2000" dirty="0" smtClean="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250228"/>
            <a:ext cx="6819900" cy="4826000"/>
          </a:xfrm>
          <a:prstGeom prst="rect">
            <a:avLst/>
          </a:prstGeom>
        </p:spPr>
      </p:pic>
      <p:sp>
        <p:nvSpPr>
          <p:cNvPr id="4" name="Rectangle 3"/>
          <p:cNvSpPr/>
          <p:nvPr/>
        </p:nvSpPr>
        <p:spPr>
          <a:xfrm>
            <a:off x="5862066" y="5381351"/>
            <a:ext cx="6096000" cy="646331"/>
          </a:xfrm>
          <a:prstGeom prst="rect">
            <a:avLst/>
          </a:prstGeom>
        </p:spPr>
        <p:txBody>
          <a:bodyPr>
            <a:spAutoFit/>
          </a:bodyPr>
          <a:lstStyle/>
          <a:p>
            <a:r>
              <a:rPr lang="en-US" smtClean="0"/>
              <a:t>Enrichment </a:t>
            </a:r>
            <a:r>
              <a:rPr lang="en-US" dirty="0"/>
              <a:t>(top) and recall (bottom) plotted as functions of threshold for the </a:t>
            </a:r>
            <a:r>
              <a:rPr lang="en-US"/>
              <a:t>training </a:t>
            </a:r>
            <a:r>
              <a:rPr lang="en-US" smtClean="0"/>
              <a:t>set.</a:t>
            </a:r>
          </a:p>
        </p:txBody>
      </p:sp>
    </p:spTree>
    <p:extLst>
      <p:ext uri="{BB962C8B-B14F-4D97-AF65-F5344CB8AC3E}">
        <p14:creationId xmlns:p14="http://schemas.microsoft.com/office/powerpoint/2010/main" val="1707817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64" y="271194"/>
            <a:ext cx="11545824" cy="5509200"/>
          </a:xfrm>
          <a:prstGeom prst="rect">
            <a:avLst/>
          </a:prstGeom>
        </p:spPr>
        <p:txBody>
          <a:bodyPr wrap="square">
            <a:spAutoFit/>
          </a:bodyPr>
          <a:lstStyle/>
          <a:p>
            <a:pPr marL="285750" indent="-285750">
              <a:buFont typeface="Arial" charset="0"/>
              <a:buChar char="•"/>
            </a:pPr>
            <a:r>
              <a:rPr lang="en-US" sz="3200" dirty="0" smtClean="0"/>
              <a:t>Evaluating </a:t>
            </a:r>
            <a:r>
              <a:rPr lang="en-US" sz="3200" dirty="0"/>
              <a:t>our chosen </a:t>
            </a:r>
            <a:r>
              <a:rPr lang="en-US" sz="3200" dirty="0" smtClean="0"/>
              <a:t>model.</a:t>
            </a:r>
          </a:p>
          <a:p>
            <a:pPr marL="285750" indent="-285750">
              <a:buFont typeface="Arial" charset="0"/>
              <a:buChar char="•"/>
            </a:pPr>
            <a:r>
              <a:rPr lang="en-US" sz="3200" dirty="0"/>
              <a:t>C</a:t>
            </a:r>
            <a:r>
              <a:rPr lang="en-US" sz="3200" dirty="0" smtClean="0"/>
              <a:t>an </a:t>
            </a:r>
            <a:r>
              <a:rPr lang="en-US" sz="3200" dirty="0"/>
              <a:t>evaluate the resulting classifier </a:t>
            </a:r>
            <a:r>
              <a:rPr lang="en-US" sz="3200" dirty="0" smtClean="0"/>
              <a:t>by </a:t>
            </a:r>
            <a:r>
              <a:rPr lang="en-US" sz="3200" dirty="0"/>
              <a:t>looking at the confusion </a:t>
            </a:r>
            <a:r>
              <a:rPr lang="en-US" sz="3200" dirty="0" smtClean="0"/>
              <a:t>matrix. </a:t>
            </a:r>
          </a:p>
          <a:p>
            <a:pPr marL="285750" indent="-285750">
              <a:buFont typeface="Arial" charset="0"/>
              <a:buChar char="•"/>
            </a:pPr>
            <a:r>
              <a:rPr lang="en-US" sz="3200" dirty="0" smtClean="0"/>
              <a:t>Let’s </a:t>
            </a:r>
            <a:r>
              <a:rPr lang="en-US" sz="3200" dirty="0"/>
              <a:t>use the test set to evaluate the classifier, with a threshold of 0.02</a:t>
            </a:r>
            <a:r>
              <a:rPr lang="en-US" sz="3200" dirty="0" smtClean="0"/>
              <a:t>.</a:t>
            </a:r>
          </a:p>
          <a:p>
            <a:pPr marL="285750" indent="-285750">
              <a:buFont typeface="Arial" charset="0"/>
              <a:buChar char="•"/>
            </a:pPr>
            <a:r>
              <a:rPr lang="en-US" sz="3200" dirty="0" smtClean="0"/>
              <a:t>The </a:t>
            </a:r>
            <a:r>
              <a:rPr lang="en-US" sz="3200" dirty="0"/>
              <a:t>resulting classifier is low-precision, but identifies a set of potential at-risk cases that contains 55.5% of the true positive cases in the test set, at a rate 2.66 times higher than the overall </a:t>
            </a:r>
            <a:r>
              <a:rPr lang="en-US" sz="3200" dirty="0" smtClean="0"/>
              <a:t>average. </a:t>
            </a:r>
          </a:p>
          <a:p>
            <a:pPr marL="285750" indent="-285750">
              <a:buFont typeface="Arial" charset="0"/>
              <a:buChar char="•"/>
            </a:pPr>
            <a:r>
              <a:rPr lang="en-US" sz="3200" dirty="0"/>
              <a:t>A</a:t>
            </a:r>
            <a:r>
              <a:rPr lang="en-US" sz="3200" dirty="0" smtClean="0"/>
              <a:t> </a:t>
            </a:r>
            <a:r>
              <a:rPr lang="en-US" sz="3200" dirty="0"/>
              <a:t>logistic regression model also helps you extract useful information and advice</a:t>
            </a:r>
            <a:r>
              <a:rPr lang="en-US" sz="3200" dirty="0" smtClean="0"/>
              <a:t>.</a:t>
            </a:r>
          </a:p>
        </p:txBody>
      </p:sp>
    </p:spTree>
    <p:extLst>
      <p:ext uri="{BB962C8B-B14F-4D97-AF65-F5344CB8AC3E}">
        <p14:creationId xmlns:p14="http://schemas.microsoft.com/office/powerpoint/2010/main" val="2121324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Finding relations and extracting advice from logistic </a:t>
            </a:r>
            <a:r>
              <a:rPr lang="en-US" dirty="0" smtClean="0"/>
              <a:t>models</a:t>
            </a:r>
            <a:endParaRPr lang="en-US" dirty="0"/>
          </a:p>
        </p:txBody>
      </p:sp>
      <p:sp>
        <p:nvSpPr>
          <p:cNvPr id="6" name="Content Placeholder 5"/>
          <p:cNvSpPr>
            <a:spLocks noGrp="1"/>
          </p:cNvSpPr>
          <p:nvPr>
            <p:ph idx="1"/>
          </p:nvPr>
        </p:nvSpPr>
        <p:spPr>
          <a:xfrm>
            <a:off x="425303" y="1760674"/>
            <a:ext cx="10994064" cy="4555066"/>
          </a:xfrm>
        </p:spPr>
        <p:txBody>
          <a:bodyPr>
            <a:noAutofit/>
          </a:bodyPr>
          <a:lstStyle/>
          <a:p>
            <a:pPr marL="415925" indent="-415925">
              <a:buFont typeface="Arial" charset="0"/>
              <a:buChar char="•"/>
            </a:pPr>
            <a:r>
              <a:rPr lang="en-US" sz="2400" dirty="0" smtClean="0"/>
              <a:t>The </a:t>
            </a:r>
            <a:r>
              <a:rPr lang="en-US" sz="2400" dirty="0"/>
              <a:t>coefficients of a logistic regression model encode the relationships between the input variables and the output in a way similar to how the coefficients of a linear regression model do. You can get the model’s coefficients with the call coefficients(model</a:t>
            </a:r>
            <a:r>
              <a:rPr lang="en-US" sz="2400" dirty="0" smtClean="0"/>
              <a:t>).</a:t>
            </a:r>
          </a:p>
          <a:p>
            <a:pPr marL="415925" indent="-415925">
              <a:buFont typeface="Arial" charset="0"/>
              <a:buChar char="•"/>
            </a:pPr>
            <a:r>
              <a:rPr lang="en-US" sz="2400" dirty="0"/>
              <a:t> </a:t>
            </a:r>
            <a:r>
              <a:rPr lang="en-US" sz="2400" dirty="0" smtClean="0"/>
              <a:t>Negative </a:t>
            </a:r>
            <a:r>
              <a:rPr lang="en-US" sz="2400" dirty="0"/>
              <a:t>coefficients that are statistically </a:t>
            </a:r>
            <a:r>
              <a:rPr lang="en-US" sz="2400" dirty="0" smtClean="0"/>
              <a:t>significant correspond </a:t>
            </a:r>
            <a:r>
              <a:rPr lang="en-US" sz="2400" dirty="0"/>
              <a:t>to variables that are negatively correlated to the odds (and hence to the probability) of a positive outcome (the baby being at risk). </a:t>
            </a:r>
            <a:endParaRPr lang="en-US" sz="2400" dirty="0" smtClean="0"/>
          </a:p>
          <a:p>
            <a:pPr marL="415925" indent="-415925">
              <a:buFont typeface="Arial" charset="0"/>
              <a:buChar char="•"/>
            </a:pPr>
            <a:r>
              <a:rPr lang="en-US" sz="2400" dirty="0" smtClean="0"/>
              <a:t>Positive </a:t>
            </a:r>
            <a:r>
              <a:rPr lang="en-US" sz="2400" dirty="0"/>
              <a:t>coefficients that are statistically significant are positively correlated to the odds of a positive </a:t>
            </a:r>
            <a:r>
              <a:rPr lang="en-US" sz="2400" dirty="0" smtClean="0"/>
              <a:t>outcome</a:t>
            </a:r>
          </a:p>
          <a:p>
            <a:pPr marL="415925" indent="-415925">
              <a:buFont typeface="Arial" charset="0"/>
              <a:buChar char="•"/>
            </a:pPr>
            <a:r>
              <a:rPr lang="en-US" sz="2400" dirty="0" smtClean="0"/>
              <a:t>The </a:t>
            </a:r>
            <a:r>
              <a:rPr lang="en-US" sz="2400" dirty="0"/>
              <a:t>original variable has n levels, there will be n-1 indicator variables; the remaining level is the reference level</a:t>
            </a:r>
            <a:r>
              <a:rPr lang="en-US" sz="2400" dirty="0" smtClean="0"/>
              <a:t>.</a:t>
            </a:r>
          </a:p>
          <a:p>
            <a:pPr marL="415925" indent="-415925">
              <a:buFont typeface="Arial" charset="0"/>
              <a:buChar char="•"/>
            </a:pPr>
            <a:r>
              <a:rPr lang="en-US" sz="2400" dirty="0" smtClean="0"/>
              <a:t>Logistic </a:t>
            </a:r>
            <a:r>
              <a:rPr lang="en-US" sz="2400" dirty="0"/>
              <a:t>regression also dislikes a very large variable </a:t>
            </a:r>
            <a:r>
              <a:rPr lang="en-US" sz="2400" dirty="0" smtClean="0"/>
              <a:t>count</a:t>
            </a:r>
          </a:p>
          <a:p>
            <a:pPr marL="415925" indent="-415925">
              <a:buFont typeface="Arial" charset="0"/>
              <a:buChar char="•"/>
            </a:pPr>
            <a:endParaRPr lang="en-US" sz="2400" dirty="0"/>
          </a:p>
        </p:txBody>
      </p:sp>
    </p:spTree>
    <p:extLst>
      <p:ext uri="{BB962C8B-B14F-4D97-AF65-F5344CB8AC3E}">
        <p14:creationId xmlns:p14="http://schemas.microsoft.com/office/powerpoint/2010/main" val="979839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Reading </a:t>
            </a:r>
            <a:r>
              <a:rPr lang="en-US" dirty="0"/>
              <a:t>the model summary and characterizing </a:t>
            </a:r>
            <a:r>
              <a:rPr lang="en-US" dirty="0" smtClean="0"/>
              <a:t>coefficients</a:t>
            </a:r>
            <a:endParaRPr lang="en-US" dirty="0"/>
          </a:p>
        </p:txBody>
      </p:sp>
      <p:sp>
        <p:nvSpPr>
          <p:cNvPr id="3" name="Content Placeholder 2"/>
          <p:cNvSpPr>
            <a:spLocks noGrp="1"/>
          </p:cNvSpPr>
          <p:nvPr>
            <p:ph idx="1"/>
          </p:nvPr>
        </p:nvSpPr>
        <p:spPr/>
        <p:txBody>
          <a:bodyPr>
            <a:normAutofit/>
          </a:bodyPr>
          <a:lstStyle/>
          <a:p>
            <a:pPr marL="361950" indent="-361950">
              <a:buFont typeface="Arial" charset="0"/>
              <a:buChar char="•"/>
            </a:pPr>
            <a:r>
              <a:rPr lang="en-US" sz="2800" dirty="0"/>
              <a:t>C</a:t>
            </a:r>
            <a:r>
              <a:rPr lang="en-US" sz="2800" dirty="0" smtClean="0"/>
              <a:t>onclusions </a:t>
            </a:r>
            <a:r>
              <a:rPr lang="en-US" sz="2800" dirty="0"/>
              <a:t>about the coefficient values are only to be </a:t>
            </a:r>
            <a:r>
              <a:rPr lang="en-US" sz="2800" dirty="0" smtClean="0"/>
              <a:t>trusted </a:t>
            </a:r>
            <a:r>
              <a:rPr lang="en-US" sz="2800" dirty="0"/>
              <a:t>if the coefficient values are statistically significant</a:t>
            </a:r>
            <a:r>
              <a:rPr lang="en-US" sz="2800" dirty="0" smtClean="0"/>
              <a:t>.</a:t>
            </a:r>
          </a:p>
          <a:p>
            <a:pPr marL="361950" indent="-361950">
              <a:buFont typeface="Arial" charset="0"/>
              <a:buChar char="•"/>
            </a:pPr>
            <a:r>
              <a:rPr lang="en-US" sz="2800" dirty="0"/>
              <a:t>M</a:t>
            </a:r>
            <a:r>
              <a:rPr lang="en-US" sz="2800" dirty="0" smtClean="0"/>
              <a:t>odel </a:t>
            </a:r>
            <a:r>
              <a:rPr lang="en-US" sz="2800" dirty="0"/>
              <a:t>is actually explaining something. The diagnostics in the model summary will help us determine some facts about model quality. The call, as before, is </a:t>
            </a:r>
            <a:r>
              <a:rPr lang="en-US" sz="2800" dirty="0">
                <a:latin typeface="Courier" charset="0"/>
                <a:ea typeface="Courier" charset="0"/>
                <a:cs typeface="Courier" charset="0"/>
              </a:rPr>
              <a:t>summary(model</a:t>
            </a:r>
            <a:r>
              <a:rPr lang="en-US" sz="2800" dirty="0" smtClean="0">
                <a:latin typeface="Courier" charset="0"/>
                <a:ea typeface="Courier" charset="0"/>
                <a:cs typeface="Courier" charset="0"/>
              </a:rPr>
              <a:t>).</a:t>
            </a:r>
          </a:p>
          <a:p>
            <a:pPr marL="361950" indent="-361950">
              <a:buFont typeface="Arial" charset="0"/>
              <a:buChar char="•"/>
            </a:pPr>
            <a:r>
              <a:rPr lang="en-US" sz="2800" dirty="0">
                <a:ea typeface="Courier" charset="0"/>
                <a:cs typeface="Courier" charset="0"/>
              </a:rPr>
              <a:t>C</a:t>
            </a:r>
            <a:r>
              <a:rPr lang="en-US" sz="2800" dirty="0" smtClean="0">
                <a:ea typeface="Courier" charset="0"/>
                <a:cs typeface="Courier" charset="0"/>
              </a:rPr>
              <a:t>heck </a:t>
            </a:r>
            <a:r>
              <a:rPr lang="en-US" sz="2800" dirty="0">
                <a:ea typeface="Courier" charset="0"/>
                <a:cs typeface="Courier" charset="0"/>
              </a:rPr>
              <a:t>that we’ve used the correct training set and the correct formula (although in our case, the formula itself is in another variable). We can also verify that we used the correct family and link function to produce a logistic model</a:t>
            </a:r>
            <a:r>
              <a:rPr lang="en-US" sz="2800" dirty="0" smtClean="0">
                <a:ea typeface="Courier" charset="0"/>
                <a:cs typeface="Courier" charset="0"/>
              </a:rPr>
              <a:t>.</a:t>
            </a:r>
          </a:p>
          <a:p>
            <a:pPr marL="361950" indent="-361950">
              <a:buFont typeface="Arial" charset="0"/>
              <a:buChar char="•"/>
            </a:pPr>
            <a:endParaRPr lang="en-US" sz="2800" dirty="0" smtClean="0">
              <a:latin typeface="Courier" charset="0"/>
              <a:ea typeface="Courier" charset="0"/>
              <a:cs typeface="Courier" charset="0"/>
            </a:endParaRPr>
          </a:p>
          <a:p>
            <a:pPr marL="361950" indent="-361950">
              <a:buFont typeface="Arial" charset="0"/>
              <a:buChar char="•"/>
            </a:pPr>
            <a:endParaRPr lang="en-US" sz="2800" dirty="0"/>
          </a:p>
        </p:txBody>
      </p:sp>
    </p:spTree>
    <p:extLst>
      <p:ext uri="{BB962C8B-B14F-4D97-AF65-F5344CB8AC3E}">
        <p14:creationId xmlns:p14="http://schemas.microsoft.com/office/powerpoint/2010/main" val="1795718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deviance </a:t>
            </a:r>
            <a:r>
              <a:rPr lang="en-US" dirty="0" smtClean="0"/>
              <a:t>Residuals </a:t>
            </a:r>
            <a:r>
              <a:rPr lang="en-US" dirty="0"/>
              <a:t>S</a:t>
            </a:r>
            <a:r>
              <a:rPr lang="en-US" dirty="0" smtClean="0"/>
              <a:t>ummary</a:t>
            </a:r>
            <a:endParaRPr lang="en-US" dirty="0"/>
          </a:p>
        </p:txBody>
      </p:sp>
      <p:sp>
        <p:nvSpPr>
          <p:cNvPr id="3" name="Content Placeholder 2"/>
          <p:cNvSpPr>
            <a:spLocks noGrp="1"/>
          </p:cNvSpPr>
          <p:nvPr>
            <p:ph idx="1"/>
          </p:nvPr>
        </p:nvSpPr>
        <p:spPr>
          <a:xfrm>
            <a:off x="182880" y="1845734"/>
            <a:ext cx="11777472" cy="4463626"/>
          </a:xfrm>
        </p:spPr>
        <p:txBody>
          <a:bodyPr>
            <a:noAutofit/>
          </a:bodyPr>
          <a:lstStyle/>
          <a:p>
            <a:pPr marL="415925" indent="-415925">
              <a:buFont typeface="Arial" charset="0"/>
              <a:buChar char="•"/>
            </a:pPr>
            <a:r>
              <a:rPr lang="en-US" sz="2400" dirty="0" smtClean="0"/>
              <a:t>The </a:t>
            </a:r>
            <a:r>
              <a:rPr lang="en-US" sz="2400" dirty="0"/>
              <a:t>deviance residuals are the analog to the residuals of a linear regression model</a:t>
            </a:r>
            <a:r>
              <a:rPr lang="en-US" sz="2400" dirty="0" smtClean="0"/>
              <a:t>:</a:t>
            </a:r>
          </a:p>
          <a:p>
            <a:r>
              <a:rPr lang="en-US" sz="2400" dirty="0" smtClean="0">
                <a:latin typeface="Courier" charset="0"/>
                <a:ea typeface="Courier" charset="0"/>
                <a:cs typeface="Courier" charset="0"/>
              </a:rPr>
              <a:t>Deviance </a:t>
            </a:r>
            <a:r>
              <a:rPr lang="en-US" sz="2400" dirty="0">
                <a:latin typeface="Courier" charset="0"/>
                <a:ea typeface="Courier" charset="0"/>
                <a:cs typeface="Courier" charset="0"/>
              </a:rPr>
              <a:t>Residuals</a:t>
            </a:r>
            <a:r>
              <a:rPr lang="en-US" sz="2400" dirty="0" smtClean="0">
                <a:latin typeface="Courier" charset="0"/>
                <a:ea typeface="Courier" charset="0"/>
                <a:cs typeface="Courier" charset="0"/>
              </a:rPr>
              <a:t>:</a:t>
            </a:r>
          </a:p>
          <a:p>
            <a:r>
              <a:rPr lang="en-US" sz="2400" dirty="0" smtClean="0">
                <a:latin typeface="Courier" charset="0"/>
                <a:ea typeface="Courier" charset="0"/>
                <a:cs typeface="Courier" charset="0"/>
              </a:rPr>
              <a:t>    </a:t>
            </a:r>
            <a:r>
              <a:rPr lang="en-US" sz="2400" dirty="0">
                <a:latin typeface="Courier" charset="0"/>
                <a:ea typeface="Courier" charset="0"/>
                <a:cs typeface="Courier" charset="0"/>
              </a:rPr>
              <a:t>Min       1Q   Median       3Q      </a:t>
            </a:r>
            <a:r>
              <a:rPr lang="en-US" sz="2400" dirty="0" smtClean="0">
                <a:latin typeface="Courier" charset="0"/>
                <a:ea typeface="Courier" charset="0"/>
                <a:cs typeface="Courier" charset="0"/>
              </a:rPr>
              <a:t>Max</a:t>
            </a:r>
          </a:p>
          <a:p>
            <a:r>
              <a:rPr lang="en-US" sz="2400" dirty="0" smtClean="0">
                <a:latin typeface="Courier" charset="0"/>
                <a:ea typeface="Courier" charset="0"/>
                <a:cs typeface="Courier" charset="0"/>
              </a:rPr>
              <a:t>-</a:t>
            </a:r>
            <a:r>
              <a:rPr lang="en-US" sz="2400" dirty="0">
                <a:latin typeface="Courier" charset="0"/>
                <a:ea typeface="Courier" charset="0"/>
                <a:cs typeface="Courier" charset="0"/>
              </a:rPr>
              <a:t>0.9732  -0.1818  -0.1511  -0.1358   </a:t>
            </a:r>
            <a:r>
              <a:rPr lang="en-US" sz="2400" dirty="0" smtClean="0">
                <a:latin typeface="Courier" charset="0"/>
                <a:ea typeface="Courier" charset="0"/>
                <a:cs typeface="Courier" charset="0"/>
              </a:rPr>
              <a:t>3.2641</a:t>
            </a:r>
          </a:p>
          <a:p>
            <a:pPr marL="361950" indent="-361950">
              <a:buFont typeface="Arial" charset="0"/>
              <a:buChar char="•"/>
            </a:pPr>
            <a:r>
              <a:rPr lang="en-US" sz="2200" dirty="0" smtClean="0"/>
              <a:t>In </a:t>
            </a:r>
            <a:r>
              <a:rPr lang="en-US" sz="2200" dirty="0"/>
              <a:t>linear regression, the residuals are the vector of differences between the true </a:t>
            </a:r>
            <a:r>
              <a:rPr lang="en-US" sz="2200" dirty="0" smtClean="0"/>
              <a:t>out come </a:t>
            </a:r>
            <a:r>
              <a:rPr lang="en-US" sz="2200" dirty="0"/>
              <a:t>values and the predicted output values (the errors). </a:t>
            </a:r>
            <a:endParaRPr lang="en-US" sz="2200" dirty="0" smtClean="0"/>
          </a:p>
          <a:p>
            <a:pPr marL="361950" indent="-361950">
              <a:buFont typeface="Arial" charset="0"/>
              <a:buChar char="•"/>
            </a:pPr>
            <a:r>
              <a:rPr lang="en-US" sz="2200" dirty="0" smtClean="0"/>
              <a:t>In </a:t>
            </a:r>
            <a:r>
              <a:rPr lang="en-US" sz="2200" dirty="0"/>
              <a:t>logistic regression, the deviance residuals are related to the log likelihoods of having observed the true outcome, given the predicted probability of that outcome. </a:t>
            </a:r>
            <a:endParaRPr lang="en-US" sz="2200" dirty="0" smtClean="0"/>
          </a:p>
          <a:p>
            <a:pPr marL="361950" indent="-361950">
              <a:buFont typeface="Arial" charset="0"/>
              <a:buChar char="•"/>
            </a:pPr>
            <a:r>
              <a:rPr lang="en-US" sz="2200" dirty="0" smtClean="0"/>
              <a:t>The </a:t>
            </a:r>
            <a:r>
              <a:rPr lang="en-US" sz="2200" dirty="0"/>
              <a:t>idea behind log likelihood is that positive instances y should have high probability </a:t>
            </a:r>
            <a:r>
              <a:rPr lang="en-US" sz="2200" dirty="0" err="1">
                <a:latin typeface="Courier" charset="0"/>
                <a:ea typeface="Courier" charset="0"/>
                <a:cs typeface="Courier" charset="0"/>
              </a:rPr>
              <a:t>py</a:t>
            </a:r>
            <a:r>
              <a:rPr lang="en-US" sz="2200" dirty="0"/>
              <a:t> of occurring under the model; negative instances should have low probability of occurring (or putting it another way, (</a:t>
            </a:r>
            <a:r>
              <a:rPr lang="en-US" sz="2200" dirty="0">
                <a:latin typeface="Courier" charset="0"/>
                <a:ea typeface="Courier" charset="0"/>
                <a:cs typeface="Courier" charset="0"/>
              </a:rPr>
              <a:t>1-py) </a:t>
            </a:r>
            <a:r>
              <a:rPr lang="en-US" sz="2200" dirty="0"/>
              <a:t>should be </a:t>
            </a:r>
            <a:r>
              <a:rPr lang="en-US" sz="2200" dirty="0" smtClean="0"/>
              <a:t>large.</a:t>
            </a:r>
            <a:endParaRPr lang="en-US" sz="2200" dirty="0"/>
          </a:p>
        </p:txBody>
      </p:sp>
    </p:spTree>
    <p:extLst>
      <p:ext uri="{BB962C8B-B14F-4D97-AF65-F5344CB8AC3E}">
        <p14:creationId xmlns:p14="http://schemas.microsoft.com/office/powerpoint/2010/main" val="1091490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255207"/>
            <a:ext cx="11600688" cy="5944425"/>
          </a:xfrm>
        </p:spPr>
        <p:txBody>
          <a:bodyPr>
            <a:normAutofit/>
          </a:bodyPr>
          <a:lstStyle/>
          <a:p>
            <a:pPr marL="361950" indent="-361950">
              <a:buFont typeface="Arial" charset="0"/>
              <a:buChar char="•"/>
            </a:pPr>
            <a:r>
              <a:rPr lang="en-US" sz="2400" dirty="0" smtClean="0"/>
              <a:t>Logistic </a:t>
            </a:r>
            <a:r>
              <a:rPr lang="en-US" sz="2400" dirty="0"/>
              <a:t>models can also be used to explicitly compute rates: given several groups of identical data points (identical except the outcome), predict the rate of positive outcomes in each group. This kind of data is called grouped data</a:t>
            </a:r>
            <a:r>
              <a:rPr lang="en-US" sz="2400" dirty="0" smtClean="0"/>
              <a:t>.</a:t>
            </a:r>
          </a:p>
          <a:p>
            <a:pPr marL="361950" indent="-361950">
              <a:buFont typeface="Arial" charset="0"/>
              <a:buChar char="•"/>
            </a:pPr>
            <a:r>
              <a:rPr lang="en-US" sz="2400" dirty="0"/>
              <a:t> </a:t>
            </a:r>
            <a:r>
              <a:rPr lang="en-US" sz="2400" b="1" u="sng" dirty="0" smtClean="0"/>
              <a:t>The </a:t>
            </a:r>
            <a:r>
              <a:rPr lang="en-US" sz="2400" b="1" u="sng" dirty="0"/>
              <a:t>summary coefficients </a:t>
            </a:r>
            <a:r>
              <a:rPr lang="en-US" sz="2400" b="1" u="sng" dirty="0" smtClean="0"/>
              <a:t>table</a:t>
            </a:r>
          </a:p>
          <a:p>
            <a:pPr marL="361950" indent="-361950">
              <a:buFont typeface="Arial" charset="0"/>
              <a:buChar char="•"/>
            </a:pPr>
            <a:r>
              <a:rPr lang="en-US" sz="2400" dirty="0" smtClean="0"/>
              <a:t>The </a:t>
            </a:r>
            <a:r>
              <a:rPr lang="en-US" sz="2400" dirty="0"/>
              <a:t>summary coefficients table for logistic regression has the same format as the coefficients table for linear regression. </a:t>
            </a:r>
            <a:r>
              <a:rPr lang="en-US" sz="2400" dirty="0" smtClean="0"/>
              <a:t>The </a:t>
            </a:r>
            <a:r>
              <a:rPr lang="en-US" sz="2400" dirty="0"/>
              <a:t>columns of the table </a:t>
            </a:r>
            <a:r>
              <a:rPr lang="en-US" sz="2400" dirty="0" smtClean="0"/>
              <a:t>represent:</a:t>
            </a:r>
          </a:p>
          <a:p>
            <a:pPr marL="361950" indent="-361950">
              <a:buFont typeface="Arial" charset="0"/>
              <a:buChar char="•"/>
            </a:pPr>
            <a:r>
              <a:rPr lang="en-US" sz="2400" dirty="0" smtClean="0"/>
              <a:t>A coefficient</a:t>
            </a:r>
          </a:p>
          <a:p>
            <a:pPr marL="415925" indent="-415925">
              <a:buFont typeface="Wingdings" charset="2"/>
              <a:buChar char="Ø"/>
            </a:pPr>
            <a:r>
              <a:rPr lang="en-US" sz="2400" dirty="0" smtClean="0"/>
              <a:t>Its </a:t>
            </a:r>
            <a:r>
              <a:rPr lang="en-US" sz="2400" dirty="0"/>
              <a:t>estimated </a:t>
            </a:r>
            <a:r>
              <a:rPr lang="en-US" sz="2400" dirty="0" smtClean="0"/>
              <a:t>value</a:t>
            </a:r>
          </a:p>
          <a:p>
            <a:pPr marL="415925" indent="-415925">
              <a:buFont typeface="Wingdings" charset="2"/>
              <a:buChar char="Ø"/>
            </a:pPr>
            <a:r>
              <a:rPr lang="en-US" sz="2400" dirty="0" smtClean="0"/>
              <a:t>The </a:t>
            </a:r>
            <a:r>
              <a:rPr lang="en-US" sz="2400" dirty="0"/>
              <a:t>error around that </a:t>
            </a:r>
            <a:r>
              <a:rPr lang="en-US" sz="2400" dirty="0" smtClean="0"/>
              <a:t>estimate</a:t>
            </a:r>
          </a:p>
          <a:p>
            <a:pPr marL="415925" indent="-415925">
              <a:buFont typeface="Wingdings" charset="2"/>
              <a:buChar char="Ø"/>
            </a:pPr>
            <a:r>
              <a:rPr lang="en-US" sz="2400" dirty="0" smtClean="0"/>
              <a:t>The </a:t>
            </a:r>
            <a:r>
              <a:rPr lang="en-US" sz="2400" dirty="0"/>
              <a:t>signed distance of the estimated </a:t>
            </a:r>
            <a:r>
              <a:rPr lang="en-US" sz="2400" dirty="0" smtClean="0"/>
              <a:t>coefficient </a:t>
            </a:r>
            <a:r>
              <a:rPr lang="en-US" sz="2400" dirty="0"/>
              <a:t>value from 0 (using the standard error as the unit of distance</a:t>
            </a:r>
            <a:r>
              <a:rPr lang="en-US" sz="2400" dirty="0" smtClean="0"/>
              <a:t>)</a:t>
            </a:r>
          </a:p>
          <a:p>
            <a:pPr marL="415925" indent="-415925">
              <a:buFont typeface="Wingdings" charset="2"/>
              <a:buChar char="Ø"/>
            </a:pPr>
            <a:r>
              <a:rPr lang="en-US" sz="2400" dirty="0" smtClean="0"/>
              <a:t>The </a:t>
            </a:r>
            <a:r>
              <a:rPr lang="en-US" sz="2400" dirty="0"/>
              <a:t>probability of seeing a coefficient value at least as large as we observed, under the null hypothesis that the coefficient value is really </a:t>
            </a:r>
            <a:r>
              <a:rPr lang="en-US" sz="2400" dirty="0" smtClean="0"/>
              <a:t>0</a:t>
            </a:r>
          </a:p>
        </p:txBody>
      </p:sp>
    </p:spTree>
    <p:extLst>
      <p:ext uri="{BB962C8B-B14F-4D97-AF65-F5344CB8AC3E}">
        <p14:creationId xmlns:p14="http://schemas.microsoft.com/office/powerpoint/2010/main" val="1902595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Overall </a:t>
            </a:r>
            <a:r>
              <a:rPr lang="en-US" dirty="0"/>
              <a:t>model quality </a:t>
            </a:r>
            <a:r>
              <a:rPr lang="en-US" dirty="0" smtClean="0"/>
              <a:t>summaries</a:t>
            </a:r>
            <a:endParaRPr lang="en-US" dirty="0"/>
          </a:p>
        </p:txBody>
      </p:sp>
      <p:sp>
        <p:nvSpPr>
          <p:cNvPr id="3" name="Content Placeholder 2"/>
          <p:cNvSpPr>
            <a:spLocks noGrp="1"/>
          </p:cNvSpPr>
          <p:nvPr>
            <p:ph idx="1"/>
          </p:nvPr>
        </p:nvSpPr>
        <p:spPr>
          <a:xfrm>
            <a:off x="347472" y="1845734"/>
            <a:ext cx="11521440" cy="4591642"/>
          </a:xfrm>
        </p:spPr>
        <p:txBody>
          <a:bodyPr>
            <a:noAutofit/>
          </a:bodyPr>
          <a:lstStyle/>
          <a:p>
            <a:r>
              <a:rPr lang="en-US" sz="2400" dirty="0" smtClean="0">
                <a:latin typeface="Courier" charset="0"/>
                <a:ea typeface="Courier" charset="0"/>
                <a:cs typeface="Courier" charset="0"/>
              </a:rPr>
              <a:t>Null </a:t>
            </a:r>
            <a:r>
              <a:rPr lang="en-US" sz="2400" dirty="0">
                <a:latin typeface="Courier" charset="0"/>
                <a:ea typeface="Courier" charset="0"/>
                <a:cs typeface="Courier" charset="0"/>
              </a:rPr>
              <a:t>deviance: 2698.7  on 14211  degrees of </a:t>
            </a:r>
            <a:r>
              <a:rPr lang="en-US" sz="2400" dirty="0" smtClean="0">
                <a:latin typeface="Courier" charset="0"/>
                <a:ea typeface="Courier" charset="0"/>
                <a:cs typeface="Courier" charset="0"/>
              </a:rPr>
              <a:t>freedom</a:t>
            </a:r>
          </a:p>
          <a:p>
            <a:r>
              <a:rPr lang="en-US" sz="2400" dirty="0" smtClean="0">
                <a:latin typeface="Courier" charset="0"/>
                <a:ea typeface="Courier" charset="0"/>
                <a:cs typeface="Courier" charset="0"/>
              </a:rPr>
              <a:t>Residual </a:t>
            </a:r>
            <a:r>
              <a:rPr lang="en-US" sz="2400" dirty="0">
                <a:latin typeface="Courier" charset="0"/>
                <a:ea typeface="Courier" charset="0"/>
                <a:cs typeface="Courier" charset="0"/>
              </a:rPr>
              <a:t>deviance: 2463.0  on 14198  degrees of </a:t>
            </a:r>
            <a:r>
              <a:rPr lang="en-US" sz="2400" dirty="0" smtClean="0">
                <a:latin typeface="Courier" charset="0"/>
                <a:ea typeface="Courier" charset="0"/>
                <a:cs typeface="Courier" charset="0"/>
              </a:rPr>
              <a:t>freedom</a:t>
            </a:r>
          </a:p>
          <a:p>
            <a:r>
              <a:rPr lang="en-US" sz="2400" dirty="0" smtClean="0">
                <a:latin typeface="Courier" charset="0"/>
                <a:ea typeface="Courier" charset="0"/>
                <a:cs typeface="Courier" charset="0"/>
              </a:rPr>
              <a:t>AIC</a:t>
            </a:r>
            <a:r>
              <a:rPr lang="en-US" sz="2400" dirty="0">
                <a:latin typeface="Courier" charset="0"/>
                <a:ea typeface="Courier" charset="0"/>
                <a:cs typeface="Courier" charset="0"/>
              </a:rPr>
              <a:t>: </a:t>
            </a:r>
            <a:r>
              <a:rPr lang="en-US" sz="2400" dirty="0" smtClean="0">
                <a:latin typeface="Courier" charset="0"/>
                <a:ea typeface="Courier" charset="0"/>
                <a:cs typeface="Courier" charset="0"/>
              </a:rPr>
              <a:t>2491</a:t>
            </a:r>
          </a:p>
          <a:p>
            <a:r>
              <a:rPr lang="en-US" sz="2400" b="1" dirty="0" smtClean="0"/>
              <a:t>Null </a:t>
            </a:r>
            <a:r>
              <a:rPr lang="en-US" sz="2400" b="1" dirty="0"/>
              <a:t>and residual </a:t>
            </a:r>
            <a:r>
              <a:rPr lang="en-US" sz="2400" b="1" dirty="0" smtClean="0"/>
              <a:t>deviances</a:t>
            </a:r>
          </a:p>
          <a:p>
            <a:pPr marL="415925" indent="-398463">
              <a:buFont typeface="Arial" charset="0"/>
              <a:buChar char="•"/>
            </a:pPr>
            <a:r>
              <a:rPr lang="en-US" sz="2400" dirty="0" smtClean="0"/>
              <a:t>Deviance </a:t>
            </a:r>
            <a:r>
              <a:rPr lang="en-US" sz="2400" dirty="0"/>
              <a:t>is again a measure of how well the model fits the </a:t>
            </a:r>
            <a:r>
              <a:rPr lang="en-US" sz="2400" dirty="0" smtClean="0"/>
              <a:t>data.</a:t>
            </a:r>
          </a:p>
          <a:p>
            <a:pPr marL="415925" indent="-398463">
              <a:buFont typeface="Arial" charset="0"/>
              <a:buChar char="•"/>
            </a:pPr>
            <a:r>
              <a:rPr lang="en-US" sz="2400" dirty="0"/>
              <a:t>T</a:t>
            </a:r>
            <a:r>
              <a:rPr lang="en-US" sz="2400" dirty="0" smtClean="0"/>
              <a:t>he </a:t>
            </a:r>
            <a:r>
              <a:rPr lang="en-US" sz="2400" dirty="0"/>
              <a:t>null deviance is similar to the variance of the data around the average rate of positive examples. </a:t>
            </a:r>
            <a:endParaRPr lang="en-US" sz="2400" dirty="0" smtClean="0"/>
          </a:p>
          <a:p>
            <a:pPr marL="415925" indent="-398463">
              <a:buFont typeface="Arial" charset="0"/>
              <a:buChar char="•"/>
            </a:pPr>
            <a:r>
              <a:rPr lang="en-US" sz="2400" dirty="0" smtClean="0"/>
              <a:t>The </a:t>
            </a:r>
            <a:r>
              <a:rPr lang="en-US" sz="2400" dirty="0"/>
              <a:t>residual deviance is similar to the variance of the data around the </a:t>
            </a:r>
            <a:r>
              <a:rPr lang="en-US" sz="2400" dirty="0" smtClean="0"/>
              <a:t>model.</a:t>
            </a:r>
          </a:p>
          <a:p>
            <a:pPr marL="415925" indent="-398463">
              <a:buFont typeface="Arial" charset="0"/>
              <a:buChar char="•"/>
            </a:pPr>
            <a:r>
              <a:rPr lang="en-US" sz="2400" dirty="0"/>
              <a:t>C</a:t>
            </a:r>
            <a:r>
              <a:rPr lang="en-US" sz="2400" dirty="0" smtClean="0"/>
              <a:t>heck </a:t>
            </a:r>
            <a:r>
              <a:rPr lang="en-US" sz="2400" dirty="0"/>
              <a:t>whether the model’s probability predictions are better than just guessing the average rate of positives, statistically speaking</a:t>
            </a:r>
            <a:r>
              <a:rPr lang="en-US" sz="2400" dirty="0" smtClean="0"/>
              <a:t>.</a:t>
            </a:r>
          </a:p>
          <a:p>
            <a:pPr marL="415925" indent="-398463">
              <a:buFont typeface="Arial" charset="0"/>
              <a:buChar char="•"/>
            </a:pPr>
            <a:endParaRPr lang="en-US" sz="2400" dirty="0" smtClean="0"/>
          </a:p>
        </p:txBody>
      </p:sp>
    </p:spTree>
    <p:extLst>
      <p:ext uri="{BB962C8B-B14F-4D97-AF65-F5344CB8AC3E}">
        <p14:creationId xmlns:p14="http://schemas.microsoft.com/office/powerpoint/2010/main" val="343906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pseudo </a:t>
            </a:r>
            <a:r>
              <a:rPr lang="en-US" dirty="0" smtClean="0"/>
              <a:t>R-squared</a:t>
            </a:r>
            <a:endParaRPr lang="en-US" dirty="0"/>
          </a:p>
        </p:txBody>
      </p:sp>
      <p:sp>
        <p:nvSpPr>
          <p:cNvPr id="3" name="Content Placeholder 2"/>
          <p:cNvSpPr>
            <a:spLocks noGrp="1"/>
          </p:cNvSpPr>
          <p:nvPr>
            <p:ph idx="1"/>
          </p:nvPr>
        </p:nvSpPr>
        <p:spPr/>
        <p:txBody>
          <a:bodyPr>
            <a:normAutofit/>
          </a:bodyPr>
          <a:lstStyle/>
          <a:p>
            <a:pPr marL="361950" indent="-344488">
              <a:buFont typeface="Arial" charset="0"/>
              <a:buChar char="•"/>
            </a:pPr>
            <a:r>
              <a:rPr lang="en-US" sz="3200" dirty="0" smtClean="0"/>
              <a:t>A </a:t>
            </a:r>
            <a:r>
              <a:rPr lang="en-US" sz="3200" dirty="0"/>
              <a:t>useful goodness of fit measure based on the deviances is the pseudo R-squared: </a:t>
            </a:r>
            <a:r>
              <a:rPr lang="en-US" sz="3200" dirty="0">
                <a:latin typeface="Courier" charset="0"/>
                <a:ea typeface="Courier" charset="0"/>
                <a:cs typeface="Courier" charset="0"/>
              </a:rPr>
              <a:t>1 - (</a:t>
            </a:r>
            <a:r>
              <a:rPr lang="en-US" sz="3200" dirty="0" err="1">
                <a:latin typeface="Courier" charset="0"/>
                <a:ea typeface="Courier" charset="0"/>
                <a:cs typeface="Courier" charset="0"/>
              </a:rPr>
              <a:t>dev.model</a:t>
            </a:r>
            <a:r>
              <a:rPr lang="en-US" sz="3200" dirty="0">
                <a:latin typeface="Courier" charset="0"/>
                <a:ea typeface="Courier" charset="0"/>
                <a:cs typeface="Courier" charset="0"/>
              </a:rPr>
              <a:t>/</a:t>
            </a:r>
            <a:r>
              <a:rPr lang="en-US" sz="3200" dirty="0" err="1">
                <a:latin typeface="Courier" charset="0"/>
                <a:ea typeface="Courier" charset="0"/>
                <a:cs typeface="Courier" charset="0"/>
              </a:rPr>
              <a:t>dev.null</a:t>
            </a:r>
            <a:r>
              <a:rPr lang="en-US" sz="3200" dirty="0" smtClean="0">
                <a:latin typeface="Courier" charset="0"/>
                <a:ea typeface="Courier" charset="0"/>
                <a:cs typeface="Courier" charset="0"/>
              </a:rPr>
              <a:t>).</a:t>
            </a:r>
          </a:p>
          <a:p>
            <a:pPr marL="361950" indent="-344488">
              <a:buFont typeface="Arial" charset="0"/>
              <a:buChar char="•"/>
            </a:pPr>
            <a:r>
              <a:rPr lang="en-US" sz="3200" dirty="0" smtClean="0">
                <a:ea typeface="Courier" charset="0"/>
                <a:cs typeface="Courier" charset="0"/>
              </a:rPr>
              <a:t>It’s </a:t>
            </a:r>
            <a:r>
              <a:rPr lang="en-US" sz="3200" dirty="0">
                <a:ea typeface="Courier" charset="0"/>
                <a:cs typeface="Courier" charset="0"/>
              </a:rPr>
              <a:t>a measure of how much of the deviance is “explained” by the model</a:t>
            </a:r>
            <a:r>
              <a:rPr lang="en-US" sz="3200" dirty="0" smtClean="0">
                <a:ea typeface="Courier" charset="0"/>
                <a:cs typeface="Courier" charset="0"/>
              </a:rPr>
              <a:t>.</a:t>
            </a:r>
          </a:p>
          <a:p>
            <a:pPr marL="361950" indent="-344488">
              <a:buFont typeface="Arial" charset="0"/>
              <a:buChar char="•"/>
            </a:pPr>
            <a:r>
              <a:rPr lang="en-US" sz="3200" dirty="0" smtClean="0">
                <a:ea typeface="Courier" charset="0"/>
                <a:cs typeface="Courier" charset="0"/>
              </a:rPr>
              <a:t>Ideally</a:t>
            </a:r>
            <a:r>
              <a:rPr lang="en-US" sz="3200" dirty="0">
                <a:ea typeface="Courier" charset="0"/>
                <a:cs typeface="Courier" charset="0"/>
              </a:rPr>
              <a:t>, you want </a:t>
            </a:r>
            <a:r>
              <a:rPr lang="en-US" sz="3200" dirty="0" smtClean="0">
                <a:ea typeface="Courier" charset="0"/>
                <a:cs typeface="Courier" charset="0"/>
              </a:rPr>
              <a:t>the </a:t>
            </a:r>
            <a:r>
              <a:rPr lang="en-US" sz="3200" dirty="0">
                <a:ea typeface="Courier" charset="0"/>
                <a:cs typeface="Courier" charset="0"/>
              </a:rPr>
              <a:t>pseudo R-squared to be close to 1. </a:t>
            </a:r>
            <a:endParaRPr lang="en-US" sz="3200" dirty="0" smtClean="0">
              <a:ea typeface="Courier" charset="0"/>
              <a:cs typeface="Courier" charset="0"/>
            </a:endParaRPr>
          </a:p>
          <a:p>
            <a:pPr marL="361950" indent="-344488">
              <a:buFont typeface="Arial" charset="0"/>
              <a:buChar char="•"/>
            </a:pPr>
            <a:endParaRPr lang="en-US" sz="3200" dirty="0" smtClean="0">
              <a:ea typeface="Courier" charset="0"/>
              <a:cs typeface="Courier" charset="0"/>
            </a:endParaRPr>
          </a:p>
        </p:txBody>
      </p:sp>
    </p:spTree>
    <p:extLst>
      <p:ext uri="{BB962C8B-B14F-4D97-AF65-F5344CB8AC3E}">
        <p14:creationId xmlns:p14="http://schemas.microsoft.com/office/powerpoint/2010/main" val="1154870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Goodness </a:t>
            </a:r>
            <a:r>
              <a:rPr lang="en-US" dirty="0"/>
              <a:t>of fit versus </a:t>
            </a:r>
            <a:r>
              <a:rPr lang="en-US" dirty="0" smtClean="0"/>
              <a:t>significance</a:t>
            </a:r>
            <a:endParaRPr lang="en-US" dirty="0"/>
          </a:p>
        </p:txBody>
      </p:sp>
      <p:sp>
        <p:nvSpPr>
          <p:cNvPr id="3" name="Content Placeholder 2"/>
          <p:cNvSpPr>
            <a:spLocks noGrp="1"/>
          </p:cNvSpPr>
          <p:nvPr>
            <p:ph idx="1"/>
          </p:nvPr>
        </p:nvSpPr>
        <p:spPr/>
        <p:txBody>
          <a:bodyPr>
            <a:noAutofit/>
          </a:bodyPr>
          <a:lstStyle/>
          <a:p>
            <a:pPr marL="361950" indent="-361950">
              <a:buFont typeface="Arial" charset="0"/>
              <a:buChar char="•"/>
            </a:pPr>
            <a:r>
              <a:rPr lang="en-US" sz="3200" dirty="0" smtClean="0"/>
              <a:t>The </a:t>
            </a:r>
            <a:r>
              <a:rPr lang="en-US" sz="3200" dirty="0"/>
              <a:t>good p-value tells us that the model is legitimate: it gives us more information than the average rate of at-risk births does alone. </a:t>
            </a:r>
            <a:endParaRPr lang="en-US" sz="3200" dirty="0" smtClean="0"/>
          </a:p>
          <a:p>
            <a:pPr marL="361950" indent="-361950">
              <a:buFont typeface="Arial" charset="0"/>
              <a:buChar char="•"/>
            </a:pPr>
            <a:r>
              <a:rPr lang="en-US" sz="3200" dirty="0" smtClean="0"/>
              <a:t>The </a:t>
            </a:r>
            <a:r>
              <a:rPr lang="en-US" sz="3200" dirty="0"/>
              <a:t>poor pseudo R-squared means that the model isn’t giving us enough information to predict at-risk births with high reliability</a:t>
            </a:r>
            <a:r>
              <a:rPr lang="en-US" sz="3200" dirty="0" smtClean="0"/>
              <a:t>.</a:t>
            </a:r>
          </a:p>
          <a:p>
            <a:pPr marL="361950" indent="-361950">
              <a:buFont typeface="Arial" charset="0"/>
              <a:buChar char="•"/>
            </a:pPr>
            <a:r>
              <a:rPr lang="en-US" sz="3200" dirty="0" smtClean="0"/>
              <a:t>It’s </a:t>
            </a:r>
            <a:r>
              <a:rPr lang="en-US" sz="3200" dirty="0"/>
              <a:t>also possible to have good pseudo R-squared (on the training data) with a bad p-value. </a:t>
            </a:r>
            <a:endParaRPr lang="en-US" sz="3200" dirty="0" smtClean="0"/>
          </a:p>
          <a:p>
            <a:pPr marL="361950" indent="-361950">
              <a:buFont typeface="Arial" charset="0"/>
              <a:buChar char="•"/>
            </a:pPr>
            <a:r>
              <a:rPr lang="en-US" sz="3200" dirty="0" smtClean="0"/>
              <a:t>This </a:t>
            </a:r>
            <a:r>
              <a:rPr lang="en-US" sz="3200" dirty="0"/>
              <a:t>is an indication of </a:t>
            </a:r>
            <a:r>
              <a:rPr lang="en-US" sz="3200" dirty="0" err="1"/>
              <a:t>overfit</a:t>
            </a:r>
            <a:r>
              <a:rPr lang="en-US" sz="3200" dirty="0"/>
              <a:t>. </a:t>
            </a:r>
            <a:endParaRPr lang="en-US" sz="3200" dirty="0" smtClean="0"/>
          </a:p>
          <a:p>
            <a:pPr marL="361950" indent="-361950">
              <a:buFont typeface="Arial" charset="0"/>
              <a:buChar char="•"/>
            </a:pPr>
            <a:endParaRPr lang="en-US" sz="2800" dirty="0"/>
          </a:p>
        </p:txBody>
      </p:sp>
    </p:spTree>
    <p:extLst>
      <p:ext uri="{BB962C8B-B14F-4D97-AF65-F5344CB8AC3E}">
        <p14:creationId xmlns:p14="http://schemas.microsoft.com/office/powerpoint/2010/main" val="1340526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AIC</a:t>
            </a:r>
          </a:p>
        </p:txBody>
      </p:sp>
      <p:sp>
        <p:nvSpPr>
          <p:cNvPr id="3" name="Content Placeholder 2"/>
          <p:cNvSpPr>
            <a:spLocks noGrp="1"/>
          </p:cNvSpPr>
          <p:nvPr>
            <p:ph idx="1"/>
          </p:nvPr>
        </p:nvSpPr>
        <p:spPr>
          <a:xfrm>
            <a:off x="1097280" y="1864022"/>
            <a:ext cx="10058400" cy="4023360"/>
          </a:xfrm>
        </p:spPr>
        <p:txBody>
          <a:bodyPr>
            <a:noAutofit/>
          </a:bodyPr>
          <a:lstStyle/>
          <a:p>
            <a:pPr marL="415925" indent="-398463">
              <a:buFont typeface="Arial" charset="0"/>
              <a:buChar char="•"/>
            </a:pPr>
            <a:r>
              <a:rPr lang="en-US" sz="3200" dirty="0" smtClean="0"/>
              <a:t>The </a:t>
            </a:r>
            <a:r>
              <a:rPr lang="en-US" sz="3200" dirty="0"/>
              <a:t>last metric given in the section of the summary is the AIC, or the </a:t>
            </a:r>
            <a:r>
              <a:rPr lang="en-US" sz="3200" dirty="0" err="1"/>
              <a:t>Akaike</a:t>
            </a:r>
            <a:r>
              <a:rPr lang="en-US" sz="3200" dirty="0"/>
              <a:t> information criterion. </a:t>
            </a:r>
            <a:endParaRPr lang="en-US" sz="3200" dirty="0" smtClean="0"/>
          </a:p>
          <a:p>
            <a:pPr marL="415925" indent="-398463">
              <a:buFont typeface="Arial" charset="0"/>
              <a:buChar char="•"/>
            </a:pPr>
            <a:r>
              <a:rPr lang="en-US" sz="3200" dirty="0" smtClean="0"/>
              <a:t>The </a:t>
            </a:r>
            <a:r>
              <a:rPr lang="en-US" sz="3200" dirty="0"/>
              <a:t>AIC is the log likelihood adjusted for the number of coefficients. </a:t>
            </a:r>
            <a:endParaRPr lang="en-US" sz="3200" dirty="0" smtClean="0"/>
          </a:p>
          <a:p>
            <a:pPr marL="415925" indent="-398463">
              <a:buFont typeface="Arial" charset="0"/>
              <a:buChar char="•"/>
            </a:pPr>
            <a:r>
              <a:rPr lang="en-US" sz="3200" dirty="0" smtClean="0"/>
              <a:t>Just </a:t>
            </a:r>
            <a:r>
              <a:rPr lang="en-US" sz="3200" dirty="0"/>
              <a:t>as the R-squared of a linear regression is generally higher when the number of variables is higher, the log likelihood also increases with the number of variables</a:t>
            </a:r>
            <a:r>
              <a:rPr lang="en-US" sz="3200" dirty="0" smtClean="0"/>
              <a:t>.</a:t>
            </a:r>
          </a:p>
          <a:p>
            <a:pPr marL="415925" indent="-398463">
              <a:buFont typeface="Arial" charset="0"/>
              <a:buChar char="•"/>
            </a:pPr>
            <a:r>
              <a:rPr lang="en-US" sz="3200" dirty="0" smtClean="0"/>
              <a:t>The </a:t>
            </a:r>
            <a:r>
              <a:rPr lang="en-US" sz="3200" dirty="0"/>
              <a:t>AIC is usually used to decide which and how many input variables to use in the model</a:t>
            </a:r>
            <a:r>
              <a:rPr lang="en-US" sz="3200" dirty="0" smtClean="0"/>
              <a:t>.</a:t>
            </a:r>
          </a:p>
          <a:p>
            <a:pPr>
              <a:buFont typeface="Arial" charset="0"/>
              <a:buChar char="•"/>
            </a:pPr>
            <a:endParaRPr lang="en-US" sz="3200" dirty="0"/>
          </a:p>
        </p:txBody>
      </p:sp>
    </p:spTree>
    <p:extLst>
      <p:ext uri="{BB962C8B-B14F-4D97-AF65-F5344CB8AC3E}">
        <p14:creationId xmlns:p14="http://schemas.microsoft.com/office/powerpoint/2010/main" val="86261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718" y="110359"/>
            <a:ext cx="11508828" cy="6038193"/>
          </a:xfrm>
        </p:spPr>
        <p:txBody>
          <a:bodyPr>
            <a:normAutofit fontScale="92500" lnSpcReduction="10000"/>
          </a:bodyPr>
          <a:lstStyle/>
          <a:p>
            <a:pPr marL="355600" indent="-355600">
              <a:buFont typeface="Arial" panose="020B0604020202020204" pitchFamily="34" charset="0"/>
              <a:buChar char="•"/>
            </a:pPr>
            <a:r>
              <a:rPr lang="en-AU" sz="2400" dirty="0" smtClean="0"/>
              <a:t>In General:</a:t>
            </a:r>
          </a:p>
          <a:p>
            <a:r>
              <a:rPr lang="en-AU" sz="2400" dirty="0">
                <a:latin typeface="Courier" panose="02060409020205020404" pitchFamily="49" charset="0"/>
              </a:rPr>
              <a:t>y[</a:t>
            </a:r>
            <a:r>
              <a:rPr lang="en-AU" sz="2400" dirty="0" err="1">
                <a:latin typeface="Courier" panose="02060409020205020404" pitchFamily="49" charset="0"/>
              </a:rPr>
              <a:t>i</a:t>
            </a:r>
            <a:r>
              <a:rPr lang="en-AU" sz="2400" dirty="0">
                <a:latin typeface="Courier" panose="02060409020205020404" pitchFamily="49" charset="0"/>
              </a:rPr>
              <a:t>]</a:t>
            </a:r>
            <a:r>
              <a:rPr lang="en-AU" sz="2400" dirty="0"/>
              <a:t> is the numeric quantity we want to predict, and </a:t>
            </a:r>
            <a:r>
              <a:rPr lang="en-AU" sz="2400" dirty="0">
                <a:latin typeface="Courier" panose="02060409020205020404" pitchFamily="49" charset="0"/>
              </a:rPr>
              <a:t>x[</a:t>
            </a:r>
            <a:r>
              <a:rPr lang="en-AU" sz="2400" dirty="0" err="1">
                <a:latin typeface="Courier" panose="02060409020205020404" pitchFamily="49" charset="0"/>
              </a:rPr>
              <a:t>i</a:t>
            </a:r>
            <a:r>
              <a:rPr lang="en-AU" sz="2400" dirty="0" smtClean="0">
                <a:latin typeface="Courier" panose="02060409020205020404" pitchFamily="49" charset="0"/>
              </a:rPr>
              <a:t>,] </a:t>
            </a:r>
            <a:r>
              <a:rPr lang="en-AU" sz="2400" dirty="0" smtClean="0"/>
              <a:t>is </a:t>
            </a:r>
            <a:r>
              <a:rPr lang="en-AU" sz="2400" dirty="0"/>
              <a:t>a row of inputs that corresponds to output </a:t>
            </a:r>
            <a:r>
              <a:rPr lang="en-AU" sz="2400" dirty="0">
                <a:latin typeface="Courier" panose="02060409020205020404" pitchFamily="49" charset="0"/>
              </a:rPr>
              <a:t>y[</a:t>
            </a:r>
            <a:r>
              <a:rPr lang="en-AU" sz="2400" dirty="0" err="1">
                <a:latin typeface="Courier" panose="02060409020205020404" pitchFamily="49" charset="0"/>
              </a:rPr>
              <a:t>i</a:t>
            </a:r>
            <a:r>
              <a:rPr lang="en-AU" sz="2400" dirty="0">
                <a:latin typeface="Courier" panose="02060409020205020404" pitchFamily="49" charset="0"/>
              </a:rPr>
              <a:t>]. </a:t>
            </a:r>
            <a:r>
              <a:rPr lang="en-AU" sz="2400" dirty="0"/>
              <a:t>Linear regression finds a fit function </a:t>
            </a:r>
            <a:r>
              <a:rPr lang="en-AU" sz="2400" dirty="0">
                <a:latin typeface="Courier" panose="02060409020205020404" pitchFamily="49" charset="0"/>
              </a:rPr>
              <a:t>f(x</a:t>
            </a:r>
            <a:r>
              <a:rPr lang="en-AU" sz="2400" dirty="0"/>
              <a:t>) such </a:t>
            </a:r>
            <a:r>
              <a:rPr lang="en-AU" sz="2400" dirty="0" smtClean="0"/>
              <a:t>that:</a:t>
            </a:r>
            <a:endParaRPr lang="en-AU" sz="2400" dirty="0"/>
          </a:p>
          <a:p>
            <a:r>
              <a:rPr lang="en-AU" sz="2400" dirty="0">
                <a:latin typeface="Courier" panose="02060409020205020404" pitchFamily="49" charset="0"/>
              </a:rPr>
              <a:t>y[</a:t>
            </a:r>
            <a:r>
              <a:rPr lang="en-AU" sz="2400" dirty="0" err="1">
                <a:latin typeface="Courier" panose="02060409020205020404" pitchFamily="49" charset="0"/>
              </a:rPr>
              <a:t>i</a:t>
            </a:r>
            <a:r>
              <a:rPr lang="en-AU" sz="2400" dirty="0">
                <a:latin typeface="Courier" panose="02060409020205020404" pitchFamily="49" charset="0"/>
              </a:rPr>
              <a:t>] ~ f(x[</a:t>
            </a:r>
            <a:r>
              <a:rPr lang="en-AU" sz="2400" dirty="0" err="1">
                <a:latin typeface="Courier" panose="02060409020205020404" pitchFamily="49" charset="0"/>
              </a:rPr>
              <a:t>i</a:t>
            </a:r>
            <a:r>
              <a:rPr lang="en-AU" sz="2400" dirty="0">
                <a:latin typeface="Courier" panose="02060409020205020404" pitchFamily="49" charset="0"/>
              </a:rPr>
              <a:t>,]) = b[1] x[i,1] + ... b[n] x[</a:t>
            </a:r>
            <a:r>
              <a:rPr lang="en-AU" sz="2400" dirty="0" err="1">
                <a:latin typeface="Courier" panose="02060409020205020404" pitchFamily="49" charset="0"/>
              </a:rPr>
              <a:t>i,n</a:t>
            </a:r>
            <a:r>
              <a:rPr lang="en-AU" sz="2400" dirty="0" smtClean="0">
                <a:latin typeface="Courier" panose="02060409020205020404" pitchFamily="49" charset="0"/>
              </a:rPr>
              <a:t>] </a:t>
            </a:r>
          </a:p>
          <a:p>
            <a:r>
              <a:rPr lang="en-AU" sz="2400" dirty="0" smtClean="0"/>
              <a:t>We </a:t>
            </a:r>
            <a:r>
              <a:rPr lang="en-AU" sz="2400" dirty="0"/>
              <a:t>want numbers </a:t>
            </a:r>
            <a:r>
              <a:rPr lang="en-AU" sz="2400" dirty="0">
                <a:latin typeface="Courier" panose="02060409020205020404" pitchFamily="49" charset="0"/>
              </a:rPr>
              <a:t>b[1],...,b[n]</a:t>
            </a:r>
            <a:r>
              <a:rPr lang="en-AU" sz="2400" dirty="0"/>
              <a:t> (called the </a:t>
            </a:r>
            <a:r>
              <a:rPr lang="en-AU" sz="2400" i="1" dirty="0"/>
              <a:t>coefficients</a:t>
            </a:r>
            <a:r>
              <a:rPr lang="en-AU" sz="2400" dirty="0"/>
              <a:t> or </a:t>
            </a:r>
            <a:r>
              <a:rPr lang="en-AU" sz="2400" i="1" dirty="0"/>
              <a:t>betas</a:t>
            </a:r>
            <a:r>
              <a:rPr lang="en-AU" sz="2400" dirty="0"/>
              <a:t>) such that </a:t>
            </a:r>
            <a:r>
              <a:rPr lang="en-AU" sz="2400" dirty="0">
                <a:latin typeface="Courier" panose="02060409020205020404" pitchFamily="49" charset="0"/>
              </a:rPr>
              <a:t>f(x[</a:t>
            </a:r>
            <a:r>
              <a:rPr lang="en-AU" sz="2400" dirty="0" err="1">
                <a:latin typeface="Courier" panose="02060409020205020404" pitchFamily="49" charset="0"/>
              </a:rPr>
              <a:t>i</a:t>
            </a:r>
            <a:r>
              <a:rPr lang="en-AU" sz="2400" dirty="0">
                <a:latin typeface="Courier" panose="02060409020205020404" pitchFamily="49" charset="0"/>
              </a:rPr>
              <a:t>,]) </a:t>
            </a:r>
            <a:r>
              <a:rPr lang="en-AU" sz="2400" dirty="0"/>
              <a:t>is as near as possible to</a:t>
            </a:r>
            <a:r>
              <a:rPr lang="en-AU" sz="2400" dirty="0">
                <a:latin typeface="Courier" panose="02060409020205020404" pitchFamily="49" charset="0"/>
              </a:rPr>
              <a:t> y[</a:t>
            </a:r>
            <a:r>
              <a:rPr lang="en-AU" sz="2400" dirty="0" err="1">
                <a:latin typeface="Courier" panose="02060409020205020404" pitchFamily="49" charset="0"/>
              </a:rPr>
              <a:t>i</a:t>
            </a:r>
            <a:r>
              <a:rPr lang="en-AU" sz="2400" dirty="0">
                <a:latin typeface="Courier" panose="02060409020205020404" pitchFamily="49" charset="0"/>
              </a:rPr>
              <a:t>] </a:t>
            </a:r>
            <a:r>
              <a:rPr lang="en-AU" sz="2400" dirty="0"/>
              <a:t>for all </a:t>
            </a:r>
            <a:r>
              <a:rPr lang="en-AU" sz="2400" dirty="0">
                <a:latin typeface="Courier" panose="02060409020205020404" pitchFamily="49" charset="0"/>
              </a:rPr>
              <a:t>(x[</a:t>
            </a:r>
            <a:r>
              <a:rPr lang="en-AU" sz="2400" dirty="0" err="1">
                <a:latin typeface="Courier" panose="02060409020205020404" pitchFamily="49" charset="0"/>
              </a:rPr>
              <a:t>i</a:t>
            </a:r>
            <a:r>
              <a:rPr lang="en-AU" sz="2400" dirty="0">
                <a:latin typeface="Courier" panose="02060409020205020404" pitchFamily="49" charset="0"/>
              </a:rPr>
              <a:t>,],y[</a:t>
            </a:r>
            <a:r>
              <a:rPr lang="en-AU" sz="2400" dirty="0" err="1">
                <a:latin typeface="Courier" panose="02060409020205020404" pitchFamily="49" charset="0"/>
              </a:rPr>
              <a:t>i</a:t>
            </a:r>
            <a:r>
              <a:rPr lang="en-AU" sz="2400" dirty="0">
                <a:latin typeface="Courier" panose="02060409020205020404" pitchFamily="49" charset="0"/>
              </a:rPr>
              <a:t>]) </a:t>
            </a:r>
            <a:r>
              <a:rPr lang="en-AU" sz="2400" dirty="0"/>
              <a:t>pairs in our training data. R supplies a one-line command to find these coefficients:</a:t>
            </a:r>
            <a:r>
              <a:rPr lang="en-AU" sz="2400" dirty="0">
                <a:latin typeface="Courier" panose="02060409020205020404" pitchFamily="49" charset="0"/>
              </a:rPr>
              <a:t> lm().</a:t>
            </a:r>
          </a:p>
          <a:p>
            <a:r>
              <a:rPr lang="en-AU" sz="2400" dirty="0"/>
              <a:t>In the idealized theoretic situation, linear regression is used to fit </a:t>
            </a:r>
            <a:r>
              <a:rPr lang="en-AU" sz="2400" dirty="0">
                <a:latin typeface="Courier" panose="02060409020205020404" pitchFamily="49" charset="0"/>
              </a:rPr>
              <a:t>y[</a:t>
            </a:r>
            <a:r>
              <a:rPr lang="en-AU" sz="2400" dirty="0" err="1">
                <a:latin typeface="Courier" panose="02060409020205020404" pitchFamily="49" charset="0"/>
              </a:rPr>
              <a:t>i</a:t>
            </a:r>
            <a:r>
              <a:rPr lang="en-AU" sz="2400" dirty="0">
                <a:latin typeface="Courier" panose="02060409020205020404" pitchFamily="49" charset="0"/>
              </a:rPr>
              <a:t>]</a:t>
            </a:r>
            <a:r>
              <a:rPr lang="en-AU" sz="2400" dirty="0"/>
              <a:t>when the </a:t>
            </a:r>
            <a:r>
              <a:rPr lang="en-AU" sz="2400" dirty="0">
                <a:latin typeface="Courier" panose="02060409020205020404" pitchFamily="49" charset="0"/>
              </a:rPr>
              <a:t>y[</a:t>
            </a:r>
            <a:r>
              <a:rPr lang="en-AU" sz="2400" dirty="0" err="1">
                <a:latin typeface="Courier" panose="02060409020205020404" pitchFamily="49" charset="0"/>
              </a:rPr>
              <a:t>i</a:t>
            </a:r>
            <a:r>
              <a:rPr lang="en-AU" sz="2400" dirty="0">
                <a:latin typeface="Courier" panose="02060409020205020404" pitchFamily="49" charset="0"/>
              </a:rPr>
              <a:t>]</a:t>
            </a:r>
            <a:r>
              <a:rPr lang="en-AU" sz="2400" dirty="0"/>
              <a:t> are themselves given by</a:t>
            </a:r>
          </a:p>
          <a:p>
            <a:r>
              <a:rPr lang="pt-BR" sz="2400" dirty="0">
                <a:latin typeface="Courier" panose="02060409020205020404" pitchFamily="49" charset="0"/>
              </a:rPr>
              <a:t>y[i] = b[1] x[i,1] + b[2] x[i,2] + ... b[n] x[i,n] + e[i</a:t>
            </a:r>
            <a:r>
              <a:rPr lang="pt-BR" sz="2400" dirty="0" smtClean="0">
                <a:latin typeface="Courier" panose="02060409020205020404" pitchFamily="49" charset="0"/>
              </a:rPr>
              <a:t>]</a:t>
            </a:r>
          </a:p>
          <a:p>
            <a:pPr marL="361950" indent="-361950">
              <a:buFont typeface="Arial" panose="020B0604020202020204" pitchFamily="34" charset="0"/>
              <a:buChar char="•"/>
            </a:pPr>
            <a:r>
              <a:rPr lang="en-AU" sz="2400" dirty="0"/>
              <a:t> </a:t>
            </a:r>
            <a:r>
              <a:rPr lang="en-AU" sz="2400" dirty="0" smtClean="0"/>
              <a:t>This </a:t>
            </a:r>
            <a:r>
              <a:rPr lang="en-AU" sz="2400" dirty="0"/>
              <a:t>means that y is linear in the values of </a:t>
            </a:r>
            <a:r>
              <a:rPr lang="en-AU" sz="2400" dirty="0" smtClean="0"/>
              <a:t>x</a:t>
            </a:r>
          </a:p>
          <a:p>
            <a:pPr marL="361950" indent="-361950">
              <a:buFont typeface="Arial" panose="020B0604020202020204" pitchFamily="34" charset="0"/>
              <a:buChar char="•"/>
            </a:pPr>
            <a:r>
              <a:rPr lang="en-AU" sz="2400" dirty="0"/>
              <a:t> </a:t>
            </a:r>
            <a:r>
              <a:rPr lang="en-AU" sz="2400" dirty="0" smtClean="0"/>
              <a:t>If</a:t>
            </a:r>
            <a:r>
              <a:rPr lang="en-AU" sz="2400" dirty="0"/>
              <a:t> </a:t>
            </a:r>
            <a:r>
              <a:rPr lang="en-AU" sz="2400" dirty="0">
                <a:latin typeface="Courier" panose="02060409020205020404" pitchFamily="49" charset="0"/>
              </a:rPr>
              <a:t>y = 3 + 2*x</a:t>
            </a:r>
            <a:r>
              <a:rPr lang="en-AU" sz="2400" dirty="0"/>
              <a:t>, and if we increase x by 1, then y will always increase by </a:t>
            </a:r>
            <a:r>
              <a:rPr lang="en-AU" sz="2400" dirty="0" smtClean="0"/>
              <a:t>2</a:t>
            </a:r>
          </a:p>
          <a:p>
            <a:pPr marL="361950" indent="-361950">
              <a:buFont typeface="Arial" panose="020B0604020202020204" pitchFamily="34" charset="0"/>
              <a:buChar char="•"/>
            </a:pPr>
            <a:r>
              <a:rPr lang="en-AU" sz="2400" dirty="0"/>
              <a:t>This wouldn’t be true for, say, y = 3 + 2*(x^2).</a:t>
            </a:r>
          </a:p>
          <a:p>
            <a:pPr marL="361950" indent="-361950">
              <a:buFont typeface="Arial" panose="020B0604020202020204" pitchFamily="34" charset="0"/>
              <a:buChar char="•"/>
            </a:pPr>
            <a:r>
              <a:rPr lang="en-AU" sz="2400" dirty="0"/>
              <a:t>The last term,</a:t>
            </a:r>
            <a:r>
              <a:rPr lang="en-AU" sz="2400" dirty="0">
                <a:latin typeface="Courier" panose="02060409020205020404" pitchFamily="49" charset="0"/>
              </a:rPr>
              <a:t> e[</a:t>
            </a:r>
            <a:r>
              <a:rPr lang="en-AU" sz="2400" dirty="0" err="1">
                <a:latin typeface="Courier" panose="02060409020205020404" pitchFamily="49" charset="0"/>
              </a:rPr>
              <a:t>i</a:t>
            </a:r>
            <a:r>
              <a:rPr lang="en-AU" sz="2400" dirty="0">
                <a:latin typeface="Courier" panose="02060409020205020404" pitchFamily="49" charset="0"/>
              </a:rPr>
              <a:t>]</a:t>
            </a:r>
            <a:r>
              <a:rPr lang="en-AU" sz="2400" dirty="0"/>
              <a:t>, represents what are called </a:t>
            </a:r>
            <a:r>
              <a:rPr lang="en-AU" sz="2400" i="1" dirty="0"/>
              <a:t>unsystematic errors</a:t>
            </a:r>
            <a:r>
              <a:rPr lang="en-AU" sz="2400" dirty="0"/>
              <a:t>, or noise. Unsystematic errors average to 0 (so they don’t represent a net upward or net downward bias) and are uncorrelated with</a:t>
            </a:r>
            <a:r>
              <a:rPr lang="en-AU" sz="2400" dirty="0">
                <a:latin typeface="Courier" panose="02060409020205020404" pitchFamily="49" charset="0"/>
              </a:rPr>
              <a:t> x[</a:t>
            </a:r>
            <a:r>
              <a:rPr lang="en-AU" sz="2400" dirty="0" err="1">
                <a:latin typeface="Courier" panose="02060409020205020404" pitchFamily="49" charset="0"/>
              </a:rPr>
              <a:t>i</a:t>
            </a:r>
            <a:r>
              <a:rPr lang="en-AU" sz="2400" dirty="0">
                <a:latin typeface="Courier" panose="02060409020205020404" pitchFamily="49" charset="0"/>
              </a:rPr>
              <a:t>,]</a:t>
            </a:r>
            <a:r>
              <a:rPr lang="en-AU" sz="2400" dirty="0"/>
              <a:t> and</a:t>
            </a:r>
            <a:r>
              <a:rPr lang="en-AU" sz="2400" dirty="0">
                <a:latin typeface="Courier" panose="02060409020205020404" pitchFamily="49" charset="0"/>
              </a:rPr>
              <a:t> y[</a:t>
            </a:r>
            <a:r>
              <a:rPr lang="en-AU" sz="2400" dirty="0" err="1">
                <a:latin typeface="Courier" panose="02060409020205020404" pitchFamily="49" charset="0"/>
              </a:rPr>
              <a:t>i</a:t>
            </a:r>
            <a:r>
              <a:rPr lang="en-AU" sz="2400" dirty="0">
                <a:latin typeface="Courier" panose="02060409020205020404" pitchFamily="49" charset="0"/>
              </a:rPr>
              <a:t>].</a:t>
            </a:r>
          </a:p>
          <a:p>
            <a:pPr marL="361950" indent="-361950">
              <a:buFont typeface="Arial" panose="020B0604020202020204" pitchFamily="34" charset="0"/>
              <a:buChar char="•"/>
            </a:pPr>
            <a:endParaRPr lang="pt-BR" dirty="0" smtClean="0">
              <a:latin typeface="Courier" panose="02060409020205020404" pitchFamily="49" charset="0"/>
            </a:endParaRPr>
          </a:p>
          <a:p>
            <a:endParaRPr lang="en-AU" dirty="0">
              <a:latin typeface="Courier" panose="02060409020205020404" pitchFamily="49" charset="0"/>
            </a:endParaRPr>
          </a:p>
        </p:txBody>
      </p:sp>
    </p:spTree>
    <p:extLst>
      <p:ext uri="{BB962C8B-B14F-4D97-AF65-F5344CB8AC3E}">
        <p14:creationId xmlns:p14="http://schemas.microsoft.com/office/powerpoint/2010/main" val="1092383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Fisher scoring iterations</a:t>
            </a:r>
          </a:p>
        </p:txBody>
      </p:sp>
      <p:sp>
        <p:nvSpPr>
          <p:cNvPr id="3" name="Content Placeholder 2"/>
          <p:cNvSpPr>
            <a:spLocks noGrp="1"/>
          </p:cNvSpPr>
          <p:nvPr>
            <p:ph idx="1"/>
          </p:nvPr>
        </p:nvSpPr>
        <p:spPr/>
        <p:txBody>
          <a:bodyPr>
            <a:noAutofit/>
          </a:bodyPr>
          <a:lstStyle/>
          <a:p>
            <a:pPr marL="361950" indent="-361950">
              <a:buFont typeface="Arial" charset="0"/>
              <a:buChar char="•"/>
            </a:pPr>
            <a:r>
              <a:rPr lang="en-US" sz="3200" dirty="0" smtClean="0"/>
              <a:t>The </a:t>
            </a:r>
            <a:r>
              <a:rPr lang="en-US" sz="3200" dirty="0"/>
              <a:t>Fisher scoring method is an iterative optimization method similar to Newton’s method that </a:t>
            </a:r>
            <a:r>
              <a:rPr lang="en-US" sz="3200" dirty="0" err="1" smtClean="0">
                <a:latin typeface="Courier" charset="0"/>
                <a:ea typeface="Courier" charset="0"/>
                <a:cs typeface="Courier" charset="0"/>
              </a:rPr>
              <a:t>glm</a:t>
            </a:r>
            <a:r>
              <a:rPr lang="en-US" sz="3200" dirty="0" smtClean="0">
                <a:latin typeface="Courier" charset="0"/>
                <a:ea typeface="Courier" charset="0"/>
                <a:cs typeface="Courier" charset="0"/>
              </a:rPr>
              <a:t>()</a:t>
            </a:r>
            <a:r>
              <a:rPr lang="en-US" sz="3200" dirty="0" smtClean="0"/>
              <a:t>uses </a:t>
            </a:r>
            <a:r>
              <a:rPr lang="en-US" sz="3200" dirty="0"/>
              <a:t>to find the best coefficients for the logistic regression </a:t>
            </a:r>
            <a:r>
              <a:rPr lang="en-US" sz="3200" dirty="0" smtClean="0"/>
              <a:t>model.</a:t>
            </a:r>
          </a:p>
          <a:p>
            <a:r>
              <a:rPr lang="en-US" sz="3200" b="1" u="sng" dirty="0" smtClean="0"/>
              <a:t>Separation </a:t>
            </a:r>
            <a:r>
              <a:rPr lang="en-US" sz="3200" b="1" u="sng" dirty="0"/>
              <a:t>and </a:t>
            </a:r>
            <a:r>
              <a:rPr lang="en-US" sz="3200" b="1" u="sng" dirty="0" smtClean="0"/>
              <a:t>quasi-separation</a:t>
            </a:r>
            <a:endParaRPr lang="en-US" sz="3200" b="1" u="sng" dirty="0"/>
          </a:p>
          <a:p>
            <a:pPr marL="361950" indent="-361950">
              <a:buFont typeface="Arial" charset="0"/>
              <a:buChar char="•"/>
            </a:pPr>
            <a:r>
              <a:rPr lang="en-US" sz="3200" dirty="0" smtClean="0"/>
              <a:t>The </a:t>
            </a:r>
            <a:r>
              <a:rPr lang="en-US" sz="3200" dirty="0"/>
              <a:t>probable reason for </a:t>
            </a:r>
            <a:r>
              <a:rPr lang="en-US" sz="3200" dirty="0" err="1"/>
              <a:t>nonconvergence</a:t>
            </a:r>
            <a:r>
              <a:rPr lang="en-US" sz="3200" dirty="0"/>
              <a:t> is separation or quasi-separation: one of the model variables or some combination of the model variables predicts the outcome perfectly for at least a subset of the training data</a:t>
            </a:r>
            <a:r>
              <a:rPr lang="en-US" sz="3200" dirty="0" smtClean="0"/>
              <a:t>.</a:t>
            </a:r>
          </a:p>
        </p:txBody>
      </p:sp>
    </p:spTree>
    <p:extLst>
      <p:ext uri="{BB962C8B-B14F-4D97-AF65-F5344CB8AC3E}">
        <p14:creationId xmlns:p14="http://schemas.microsoft.com/office/powerpoint/2010/main" val="1774109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336" y="274320"/>
            <a:ext cx="10277856" cy="5509200"/>
          </a:xfrm>
          <a:prstGeom prst="rect">
            <a:avLst/>
          </a:prstGeom>
        </p:spPr>
        <p:txBody>
          <a:bodyPr wrap="square">
            <a:spAutoFit/>
          </a:bodyPr>
          <a:lstStyle/>
          <a:p>
            <a:pPr marL="361950" indent="-361950">
              <a:buFont typeface="Arial" charset="0"/>
              <a:buChar char="•"/>
            </a:pPr>
            <a:r>
              <a:rPr lang="en-US" sz="3200" dirty="0"/>
              <a:t>Unfortunately, there are situations when it seems that no warning is issued, but there are other warning signs:</a:t>
            </a:r>
          </a:p>
          <a:p>
            <a:pPr marL="914400" lvl="1" indent="-457200">
              <a:buFont typeface="Courier New" charset="0"/>
              <a:buChar char="o"/>
            </a:pPr>
            <a:r>
              <a:rPr lang="en-US" sz="3200" dirty="0"/>
              <a:t>An unusually high number of Fisher </a:t>
            </a:r>
            <a:r>
              <a:rPr lang="en-US" sz="3200" dirty="0" smtClean="0"/>
              <a:t>iterations</a:t>
            </a:r>
          </a:p>
          <a:p>
            <a:pPr marL="914400" lvl="1" indent="-457200">
              <a:buFont typeface="Courier New" charset="0"/>
              <a:buChar char="o"/>
            </a:pPr>
            <a:r>
              <a:rPr lang="en-US" sz="3200" dirty="0" smtClean="0"/>
              <a:t>Very </a:t>
            </a:r>
            <a:r>
              <a:rPr lang="en-US" sz="3200" dirty="0"/>
              <a:t>large coefficients, usually with extremely large standard </a:t>
            </a:r>
            <a:r>
              <a:rPr lang="en-US" sz="3200" dirty="0" smtClean="0"/>
              <a:t>errors</a:t>
            </a:r>
          </a:p>
          <a:p>
            <a:pPr marL="914400" lvl="1" indent="-457200">
              <a:buFont typeface="Courier New" charset="0"/>
              <a:buChar char="o"/>
            </a:pPr>
            <a:r>
              <a:rPr lang="en-US" sz="3200" dirty="0" smtClean="0"/>
              <a:t>Residual </a:t>
            </a:r>
            <a:r>
              <a:rPr lang="en-US" sz="3200" dirty="0"/>
              <a:t>deviances larger than the null </a:t>
            </a:r>
            <a:r>
              <a:rPr lang="en-US" sz="3200" dirty="0" smtClean="0"/>
              <a:t>deviances</a:t>
            </a:r>
          </a:p>
          <a:p>
            <a:r>
              <a:rPr lang="en-US" sz="3200" dirty="0" smtClean="0"/>
              <a:t>If </a:t>
            </a:r>
            <a:r>
              <a:rPr lang="en-US" sz="3200" dirty="0"/>
              <a:t>you see any of these signs, the model is suspect. </a:t>
            </a:r>
            <a:r>
              <a:rPr lang="en-US" sz="3200" dirty="0" smtClean="0"/>
              <a:t>To </a:t>
            </a:r>
            <a:r>
              <a:rPr lang="en-US" sz="3200" dirty="0"/>
              <a:t>try to fix the problem, remove any variables with unusually large coefficients; they’re probably causing the separation. You can try using a decision tree on the variables that you remove to detect </a:t>
            </a:r>
            <a:r>
              <a:rPr lang="en-US" sz="3200" dirty="0" smtClean="0"/>
              <a:t>regions </a:t>
            </a:r>
            <a:r>
              <a:rPr lang="en-US" sz="3200" dirty="0"/>
              <a:t>of perfect </a:t>
            </a:r>
            <a:r>
              <a:rPr lang="en-US" sz="3200" dirty="0" smtClean="0"/>
              <a:t>prediction.</a:t>
            </a:r>
            <a:endParaRPr lang="en-US" sz="3200" dirty="0"/>
          </a:p>
        </p:txBody>
      </p:sp>
    </p:spTree>
    <p:extLst>
      <p:ext uri="{BB962C8B-B14F-4D97-AF65-F5344CB8AC3E}">
        <p14:creationId xmlns:p14="http://schemas.microsoft.com/office/powerpoint/2010/main" val="469185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right way to deal with </a:t>
            </a:r>
            <a:r>
              <a:rPr lang="en-US" dirty="0" smtClean="0"/>
              <a:t>separation</a:t>
            </a:r>
            <a:endParaRPr lang="en-US" dirty="0"/>
          </a:p>
        </p:txBody>
      </p:sp>
      <p:sp>
        <p:nvSpPr>
          <p:cNvPr id="3" name="Content Placeholder 2"/>
          <p:cNvSpPr>
            <a:spLocks noGrp="1"/>
          </p:cNvSpPr>
          <p:nvPr>
            <p:ph idx="1"/>
          </p:nvPr>
        </p:nvSpPr>
        <p:spPr>
          <a:xfrm>
            <a:off x="1097280" y="1845734"/>
            <a:ext cx="10625328" cy="4536778"/>
          </a:xfrm>
        </p:spPr>
        <p:txBody>
          <a:bodyPr>
            <a:normAutofit lnSpcReduction="10000"/>
          </a:bodyPr>
          <a:lstStyle/>
          <a:p>
            <a:pPr marL="361950" indent="-361950">
              <a:buFont typeface="Arial" charset="0"/>
              <a:buChar char="•"/>
            </a:pPr>
            <a:r>
              <a:rPr lang="en-US" sz="3200" dirty="0" smtClean="0"/>
              <a:t>The </a:t>
            </a:r>
            <a:r>
              <a:rPr lang="en-US" sz="3200" dirty="0"/>
              <a:t>correct way to handle separation is to </a:t>
            </a:r>
            <a:r>
              <a:rPr lang="en-US" sz="3200" b="1" i="1" dirty="0"/>
              <a:t>regularize</a:t>
            </a:r>
            <a:r>
              <a:rPr lang="en-US" sz="3200" dirty="0"/>
              <a:t>. Unfortunately, the default, </a:t>
            </a:r>
            <a:r>
              <a:rPr lang="en-US" sz="3200" dirty="0" err="1"/>
              <a:t>glm</a:t>
            </a:r>
            <a:r>
              <a:rPr lang="en-US" sz="3200" dirty="0"/>
              <a:t>() doesn’t regularize. </a:t>
            </a:r>
            <a:endParaRPr lang="en-US" sz="3200" dirty="0" smtClean="0"/>
          </a:p>
          <a:p>
            <a:pPr marL="361950" indent="-361950">
              <a:buFont typeface="Arial" charset="0"/>
              <a:buChar char="•"/>
            </a:pPr>
            <a:r>
              <a:rPr lang="en-US" sz="3200" dirty="0" smtClean="0"/>
              <a:t>The </a:t>
            </a:r>
            <a:r>
              <a:rPr lang="en-US" sz="3200" dirty="0"/>
              <a:t>package </a:t>
            </a:r>
            <a:r>
              <a:rPr lang="en-US" sz="3200" dirty="0" err="1"/>
              <a:t>glmnet</a:t>
            </a:r>
            <a:r>
              <a:rPr lang="en-US" sz="3200" dirty="0"/>
              <a:t> can. </a:t>
            </a:r>
            <a:r>
              <a:rPr lang="en-US" sz="3200" dirty="0" smtClean="0"/>
              <a:t>But </a:t>
            </a:r>
            <a:r>
              <a:rPr lang="en-US" sz="3200" dirty="0"/>
              <a:t>its calling interface isn’t the standard interface that lm(), </a:t>
            </a:r>
            <a:r>
              <a:rPr lang="en-US" sz="3200" dirty="0" err="1"/>
              <a:t>glm</a:t>
            </a:r>
            <a:r>
              <a:rPr lang="en-US" sz="3200" dirty="0" smtClean="0"/>
              <a:t>().</a:t>
            </a:r>
          </a:p>
          <a:p>
            <a:pPr marL="361950" indent="-361950">
              <a:buFont typeface="Arial" charset="0"/>
              <a:buChar char="•"/>
            </a:pPr>
            <a:r>
              <a:rPr lang="en-US" sz="3200" dirty="0" smtClean="0"/>
              <a:t>To </a:t>
            </a:r>
            <a:r>
              <a:rPr lang="en-US" sz="3200" dirty="0"/>
              <a:t>regularize </a:t>
            </a:r>
            <a:r>
              <a:rPr lang="en-US" sz="3200" dirty="0" err="1"/>
              <a:t>glm</a:t>
            </a:r>
            <a:r>
              <a:rPr lang="en-US" sz="3200" dirty="0"/>
              <a:t>() in an ad hoc way, you can use the weights argument. The weights argument lets you pass a vector of weights (one per datum) to the </a:t>
            </a:r>
            <a:r>
              <a:rPr lang="en-US" sz="3200" dirty="0" err="1"/>
              <a:t>glm</a:t>
            </a:r>
            <a:r>
              <a:rPr lang="en-US" sz="3200" dirty="0"/>
              <a:t>() call. </a:t>
            </a:r>
            <a:endParaRPr lang="en-US" sz="3200" dirty="0" smtClean="0"/>
          </a:p>
          <a:p>
            <a:pPr marL="361950" indent="-361950">
              <a:buFont typeface="Arial" charset="0"/>
              <a:buChar char="•"/>
            </a:pPr>
            <a:r>
              <a:rPr lang="en-US" sz="3200" dirty="0" smtClean="0"/>
              <a:t>Add </a:t>
            </a:r>
            <a:r>
              <a:rPr lang="en-US" sz="3200" dirty="0"/>
              <a:t>another copy of the data, but with opposite outcomes, and use this faux data in </a:t>
            </a:r>
            <a:r>
              <a:rPr lang="en-US" sz="3200" dirty="0" err="1"/>
              <a:t>glm</a:t>
            </a:r>
            <a:r>
              <a:rPr lang="en-US" sz="3200" dirty="0"/>
              <a:t>() with a small </a:t>
            </a:r>
            <a:r>
              <a:rPr lang="en-US" sz="3200" dirty="0" smtClean="0"/>
              <a:t>weight.</a:t>
            </a:r>
            <a:endParaRPr lang="en-US" sz="3200" dirty="0"/>
          </a:p>
          <a:p>
            <a:pPr>
              <a:buFont typeface="Arial" charset="0"/>
              <a:buChar char="•"/>
            </a:pPr>
            <a:endParaRPr lang="en-US" sz="3200" dirty="0" smtClean="0"/>
          </a:p>
        </p:txBody>
      </p:sp>
    </p:spTree>
    <p:extLst>
      <p:ext uri="{BB962C8B-B14F-4D97-AF65-F5344CB8AC3E}">
        <p14:creationId xmlns:p14="http://schemas.microsoft.com/office/powerpoint/2010/main" val="861704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takeaways</a:t>
            </a:r>
          </a:p>
        </p:txBody>
      </p:sp>
      <p:sp>
        <p:nvSpPr>
          <p:cNvPr id="3" name="Content Placeholder 2"/>
          <p:cNvSpPr>
            <a:spLocks noGrp="1"/>
          </p:cNvSpPr>
          <p:nvPr>
            <p:ph idx="1"/>
          </p:nvPr>
        </p:nvSpPr>
        <p:spPr/>
        <p:txBody>
          <a:bodyPr>
            <a:noAutofit/>
          </a:bodyPr>
          <a:lstStyle/>
          <a:p>
            <a:pPr>
              <a:buFont typeface="Arial" charset="0"/>
              <a:buChar char="•"/>
            </a:pPr>
            <a:r>
              <a:rPr lang="en-US" sz="2800" dirty="0" smtClean="0"/>
              <a:t>Logistic </a:t>
            </a:r>
            <a:r>
              <a:rPr lang="en-US" sz="2800" dirty="0"/>
              <a:t>regression is the go-to statistical modeling method for binary classification. Try logistic regression first, and then more complicated methods if logistic regression doesn’t perform well</a:t>
            </a:r>
            <a:r>
              <a:rPr lang="en-US" sz="2800" dirty="0" smtClean="0"/>
              <a:t>.</a:t>
            </a:r>
          </a:p>
          <a:p>
            <a:pPr>
              <a:buFont typeface="Arial" charset="0"/>
              <a:buChar char="•"/>
            </a:pPr>
            <a:r>
              <a:rPr lang="en-US" sz="2800" dirty="0" smtClean="0"/>
              <a:t>Logistic </a:t>
            </a:r>
            <a:r>
              <a:rPr lang="en-US" sz="2800" dirty="0"/>
              <a:t>regression will have trouble with problems with a very large number of variables, or categorical variables </a:t>
            </a:r>
            <a:r>
              <a:rPr lang="en-US" sz="2800" dirty="0" smtClean="0"/>
              <a:t>with </a:t>
            </a:r>
            <a:r>
              <a:rPr lang="en-US" sz="2800" dirty="0"/>
              <a:t>a very large number of levels</a:t>
            </a:r>
            <a:r>
              <a:rPr lang="en-US" sz="2800" dirty="0" smtClean="0"/>
              <a:t>.</a:t>
            </a:r>
          </a:p>
          <a:p>
            <a:pPr>
              <a:buFont typeface="Arial" charset="0"/>
              <a:buChar char="•"/>
            </a:pPr>
            <a:r>
              <a:rPr lang="en-US" sz="2800" dirty="0" smtClean="0"/>
              <a:t>Logistic </a:t>
            </a:r>
            <a:r>
              <a:rPr lang="en-US" sz="2800" dirty="0"/>
              <a:t>regression is well calibrated: it reproduces the marginal probabilities of the </a:t>
            </a:r>
            <a:r>
              <a:rPr lang="en-US" sz="2800" dirty="0" smtClean="0"/>
              <a:t>data.</a:t>
            </a:r>
          </a:p>
          <a:p>
            <a:pPr>
              <a:buFont typeface="Arial" charset="0"/>
              <a:buChar char="•"/>
            </a:pPr>
            <a:r>
              <a:rPr lang="en-US" sz="2800" dirty="0" smtClean="0"/>
              <a:t>Logistic regression </a:t>
            </a:r>
            <a:r>
              <a:rPr lang="en-US" sz="2800" dirty="0"/>
              <a:t>can predict well even in the presence of correlated variables, but correlated variables lower the quality of the advice</a:t>
            </a:r>
            <a:r>
              <a:rPr lang="en-US" sz="2800" dirty="0" smtClean="0"/>
              <a:t>.</a:t>
            </a:r>
          </a:p>
        </p:txBody>
      </p:sp>
    </p:spTree>
    <p:extLst>
      <p:ext uri="{BB962C8B-B14F-4D97-AF65-F5344CB8AC3E}">
        <p14:creationId xmlns:p14="http://schemas.microsoft.com/office/powerpoint/2010/main" val="577525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a:t>
            </a:r>
            <a:r>
              <a:rPr lang="en-US" dirty="0" smtClean="0"/>
              <a:t>takeaways- Cont.</a:t>
            </a:r>
            <a:endParaRPr lang="en-US" dirty="0"/>
          </a:p>
        </p:txBody>
      </p:sp>
      <p:sp>
        <p:nvSpPr>
          <p:cNvPr id="3" name="Content Placeholder 2"/>
          <p:cNvSpPr>
            <a:spLocks noGrp="1"/>
          </p:cNvSpPr>
          <p:nvPr>
            <p:ph idx="1"/>
          </p:nvPr>
        </p:nvSpPr>
        <p:spPr/>
        <p:txBody>
          <a:bodyPr>
            <a:noAutofit/>
          </a:bodyPr>
          <a:lstStyle/>
          <a:p>
            <a:pPr>
              <a:buFont typeface="Arial" charset="0"/>
              <a:buChar char="•"/>
            </a:pPr>
            <a:r>
              <a:rPr lang="en-US" sz="2800" dirty="0"/>
              <a:t>Overly large coefficient magnitudes, overly large standard errors on the coefficient estimates, and the wrong sign on a coefficient could be indications of correlated inputs.</a:t>
            </a:r>
          </a:p>
          <a:p>
            <a:pPr>
              <a:buFont typeface="Arial" charset="0"/>
              <a:buChar char="•"/>
            </a:pPr>
            <a:r>
              <a:rPr lang="en-US" sz="2800" dirty="0"/>
              <a:t>Too many Fisher iterations, or overly large coefficients with very large standard errors, could be signs that an input or combination of inputs is perfectly correlated with a subset of your responses. You may have to segment the data to deal with this issue.</a:t>
            </a:r>
          </a:p>
          <a:p>
            <a:pPr>
              <a:buFont typeface="Arial" charset="0"/>
              <a:buChar char="•"/>
            </a:pPr>
            <a:r>
              <a:rPr lang="en-US" sz="2800" dirty="0" err="1">
                <a:latin typeface="Courier" charset="0"/>
                <a:ea typeface="Courier" charset="0"/>
                <a:cs typeface="Courier" charset="0"/>
              </a:rPr>
              <a:t>glm</a:t>
            </a:r>
            <a:r>
              <a:rPr lang="en-US" sz="2800" dirty="0">
                <a:latin typeface="Courier" charset="0"/>
                <a:ea typeface="Courier" charset="0"/>
                <a:cs typeface="Courier" charset="0"/>
              </a:rPr>
              <a:t>() </a:t>
            </a:r>
            <a:r>
              <a:rPr lang="en-US" sz="2800" dirty="0"/>
              <a:t>provides good diagnostics, but rechecking your model on test data is still your most effective diagnostic.</a:t>
            </a:r>
          </a:p>
          <a:p>
            <a:pPr>
              <a:buFont typeface="Arial" charset="0"/>
              <a:buChar char="•"/>
            </a:pPr>
            <a:r>
              <a:rPr lang="en-US" sz="2800" dirty="0"/>
              <a:t>Pseudo R-squared is a useful goodness-of-fit heuristic</a:t>
            </a:r>
            <a:r>
              <a:rPr lang="en-US" sz="2800" dirty="0" smtClean="0"/>
              <a:t>.</a:t>
            </a:r>
            <a:endParaRPr lang="en-US" sz="2800" dirty="0"/>
          </a:p>
        </p:txBody>
      </p:sp>
    </p:spTree>
    <p:extLst>
      <p:ext uri="{BB962C8B-B14F-4D97-AF65-F5344CB8AC3E}">
        <p14:creationId xmlns:p14="http://schemas.microsoft.com/office/powerpoint/2010/main" val="544422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normAutofit lnSpcReduction="10000"/>
          </a:bodyPr>
          <a:lstStyle/>
          <a:p>
            <a:pPr marL="361950" indent="-361950">
              <a:buFont typeface="Arial" charset="0"/>
              <a:buChar char="•"/>
            </a:pPr>
            <a:r>
              <a:rPr lang="en-US" sz="3200" dirty="0" smtClean="0"/>
              <a:t>Functional </a:t>
            </a:r>
            <a:r>
              <a:rPr lang="en-US" sz="3200" dirty="0"/>
              <a:t>models allow you to better explore how changes in inputs affect </a:t>
            </a:r>
            <a:r>
              <a:rPr lang="en-US" sz="3200" dirty="0" smtClean="0"/>
              <a:t>predictions.</a:t>
            </a:r>
          </a:p>
          <a:p>
            <a:pPr marL="361950" indent="-361950">
              <a:buFont typeface="Arial" charset="0"/>
              <a:buChar char="•"/>
            </a:pPr>
            <a:r>
              <a:rPr lang="en-US" sz="3200" dirty="0" smtClean="0"/>
              <a:t>Linear </a:t>
            </a:r>
            <a:r>
              <a:rPr lang="en-US" sz="3200" dirty="0"/>
              <a:t>regression is a good first technique for modeling quantities</a:t>
            </a:r>
            <a:r>
              <a:rPr lang="en-US" sz="3200" dirty="0" smtClean="0"/>
              <a:t>.</a:t>
            </a:r>
          </a:p>
          <a:p>
            <a:pPr marL="361950" indent="-361950">
              <a:buFont typeface="Arial" charset="0"/>
              <a:buChar char="•"/>
            </a:pPr>
            <a:r>
              <a:rPr lang="en-US" sz="3200" dirty="0" smtClean="0"/>
              <a:t>Logistic </a:t>
            </a:r>
            <a:r>
              <a:rPr lang="en-US" sz="3200" dirty="0"/>
              <a:t>regression is good first technique for modeling probabilities</a:t>
            </a:r>
            <a:r>
              <a:rPr lang="en-US" sz="3200" dirty="0" smtClean="0"/>
              <a:t>.</a:t>
            </a:r>
          </a:p>
          <a:p>
            <a:pPr marL="361950" indent="-361950">
              <a:buFont typeface="Arial" charset="0"/>
              <a:buChar char="•"/>
            </a:pPr>
            <a:r>
              <a:rPr lang="en-US" sz="3200" dirty="0" smtClean="0"/>
              <a:t>Models </a:t>
            </a:r>
            <a:r>
              <a:rPr lang="en-US" sz="3200" dirty="0"/>
              <a:t>with simple forms come with very powerful summaries and diagnostics</a:t>
            </a:r>
            <a:r>
              <a:rPr lang="en-US" sz="3200" dirty="0" smtClean="0"/>
              <a:t>.</a:t>
            </a:r>
          </a:p>
          <a:p>
            <a:endParaRPr lang="en-US" dirty="0" smtClean="0"/>
          </a:p>
        </p:txBody>
      </p:sp>
    </p:spTree>
    <p:extLst>
      <p:ext uri="{BB962C8B-B14F-4D97-AF65-F5344CB8AC3E}">
        <p14:creationId xmlns:p14="http://schemas.microsoft.com/office/powerpoint/2010/main" val="16320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The technical meaning of </a:t>
            </a:r>
            <a:r>
              <a:rPr lang="en-AU" b="1" i="1" dirty="0"/>
              <a:t>regression</a:t>
            </a:r>
            <a:endParaRPr lang="en-AU" dirty="0"/>
          </a:p>
        </p:txBody>
      </p:sp>
      <p:sp>
        <p:nvSpPr>
          <p:cNvPr id="3" name="Content Placeholder 2"/>
          <p:cNvSpPr>
            <a:spLocks noGrp="1"/>
          </p:cNvSpPr>
          <p:nvPr>
            <p:ph idx="1"/>
          </p:nvPr>
        </p:nvSpPr>
        <p:spPr>
          <a:xfrm>
            <a:off x="914400" y="1798436"/>
            <a:ext cx="10241280" cy="4633894"/>
          </a:xfrm>
        </p:spPr>
        <p:txBody>
          <a:bodyPr>
            <a:normAutofit fontScale="92500" lnSpcReduction="10000"/>
          </a:bodyPr>
          <a:lstStyle/>
          <a:p>
            <a:pPr marL="355600" indent="-355600">
              <a:buFont typeface="Arial" panose="020B0604020202020204" pitchFamily="34" charset="0"/>
              <a:buChar char="•"/>
            </a:pPr>
            <a:r>
              <a:rPr lang="en-AU" dirty="0"/>
              <a:t>Regression means the unbiased prediction of the conditional expected value. </a:t>
            </a:r>
            <a:endParaRPr lang="en-AU" dirty="0" smtClean="0"/>
          </a:p>
          <a:p>
            <a:pPr marL="355600" indent="-355600">
              <a:buFont typeface="Arial" panose="020B0604020202020204" pitchFamily="34" charset="0"/>
              <a:buChar char="•"/>
            </a:pPr>
            <a:r>
              <a:rPr lang="en-AU" dirty="0" smtClean="0"/>
              <a:t>A </a:t>
            </a:r>
            <a:r>
              <a:rPr lang="en-AU" dirty="0"/>
              <a:t>prediction is a function </a:t>
            </a:r>
            <a:r>
              <a:rPr lang="en-AU" dirty="0">
                <a:latin typeface="Courier" panose="02060409020205020404" pitchFamily="49" charset="0"/>
              </a:rPr>
              <a:t>f() </a:t>
            </a:r>
            <a:r>
              <a:rPr lang="en-AU" dirty="0"/>
              <a:t>such that </a:t>
            </a:r>
            <a:r>
              <a:rPr lang="en-AU" dirty="0">
                <a:latin typeface="Courier" panose="02060409020205020404" pitchFamily="49" charset="0"/>
              </a:rPr>
              <a:t>f(x[</a:t>
            </a:r>
            <a:r>
              <a:rPr lang="en-AU" dirty="0" err="1">
                <a:latin typeface="Courier" panose="02060409020205020404" pitchFamily="49" charset="0"/>
              </a:rPr>
              <a:t>i</a:t>
            </a:r>
            <a:r>
              <a:rPr lang="en-AU" dirty="0">
                <a:latin typeface="Courier" panose="02060409020205020404" pitchFamily="49" charset="0"/>
              </a:rPr>
              <a:t>,])</a:t>
            </a:r>
            <a:r>
              <a:rPr lang="en-AU" dirty="0"/>
              <a:t> is near the unknown ideal quantity</a:t>
            </a:r>
            <a:r>
              <a:rPr lang="en-AU" dirty="0">
                <a:latin typeface="Courier" panose="02060409020205020404" pitchFamily="49" charset="0"/>
              </a:rPr>
              <a:t> E[y[</a:t>
            </a:r>
            <a:r>
              <a:rPr lang="en-AU" dirty="0" err="1">
                <a:latin typeface="Courier" panose="02060409020205020404" pitchFamily="49" charset="0"/>
              </a:rPr>
              <a:t>i</a:t>
            </a:r>
            <a:r>
              <a:rPr lang="en-AU" dirty="0">
                <a:latin typeface="Courier" panose="02060409020205020404" pitchFamily="49" charset="0"/>
              </a:rPr>
              <a:t>]|x[</a:t>
            </a:r>
            <a:r>
              <a:rPr lang="en-AU" dirty="0" err="1">
                <a:latin typeface="Courier" panose="02060409020205020404" pitchFamily="49" charset="0"/>
              </a:rPr>
              <a:t>i</a:t>
            </a:r>
            <a:r>
              <a:rPr lang="en-AU" dirty="0">
                <a:latin typeface="Courier" panose="02060409020205020404" pitchFamily="49" charset="0"/>
              </a:rPr>
              <a:t>,]] </a:t>
            </a:r>
            <a:r>
              <a:rPr lang="en-AU" dirty="0"/>
              <a:t>(where </a:t>
            </a:r>
            <a:r>
              <a:rPr lang="en-AU" dirty="0">
                <a:latin typeface="Courier" panose="02060409020205020404" pitchFamily="49" charset="0"/>
              </a:rPr>
              <a:t>E[|] </a:t>
            </a:r>
            <a:r>
              <a:rPr lang="en-AU" dirty="0"/>
              <a:t>is the conditional expected value operator averaging over all possible </a:t>
            </a:r>
            <a:r>
              <a:rPr lang="en-AU" dirty="0">
                <a:latin typeface="Courier" panose="02060409020205020404" pitchFamily="49" charset="0"/>
              </a:rPr>
              <a:t>y[j] </a:t>
            </a:r>
            <a:r>
              <a:rPr lang="en-AU" dirty="0"/>
              <a:t>where </a:t>
            </a:r>
            <a:r>
              <a:rPr lang="en-AU" dirty="0">
                <a:latin typeface="Courier" panose="02060409020205020404" pitchFamily="49" charset="0"/>
              </a:rPr>
              <a:t>x[j,]</a:t>
            </a:r>
            <a:r>
              <a:rPr lang="en-AU" dirty="0"/>
              <a:t> is sufficiently similar to</a:t>
            </a:r>
            <a:r>
              <a:rPr lang="en-AU" dirty="0">
                <a:latin typeface="Courier" panose="02060409020205020404" pitchFamily="49" charset="0"/>
              </a:rPr>
              <a:t> x[</a:t>
            </a:r>
            <a:r>
              <a:rPr lang="en-AU" dirty="0" err="1">
                <a:latin typeface="Courier" panose="02060409020205020404" pitchFamily="49" charset="0"/>
              </a:rPr>
              <a:t>i</a:t>
            </a:r>
            <a:r>
              <a:rPr lang="en-AU" dirty="0" smtClean="0">
                <a:latin typeface="Courier" panose="02060409020205020404" pitchFamily="49" charset="0"/>
              </a:rPr>
              <a:t>,]).</a:t>
            </a:r>
          </a:p>
          <a:p>
            <a:pPr marL="355600" indent="-355600">
              <a:buFont typeface="Arial" panose="020B0604020202020204" pitchFamily="34" charset="0"/>
              <a:buChar char="•"/>
            </a:pPr>
            <a:r>
              <a:rPr lang="en-AU" dirty="0"/>
              <a:t>Unbiased predictors have </a:t>
            </a:r>
            <a:r>
              <a:rPr lang="en-AU" dirty="0">
                <a:latin typeface="Courier" panose="02060409020205020404" pitchFamily="49" charset="0"/>
              </a:rPr>
              <a:t>E[f(x[</a:t>
            </a:r>
            <a:r>
              <a:rPr lang="en-AU" dirty="0" err="1">
                <a:latin typeface="Courier" panose="02060409020205020404" pitchFamily="49" charset="0"/>
              </a:rPr>
              <a:t>i</a:t>
            </a:r>
            <a:r>
              <a:rPr lang="en-AU" dirty="0">
                <a:latin typeface="Courier" panose="02060409020205020404" pitchFamily="49" charset="0"/>
              </a:rPr>
              <a:t>,])-y[</a:t>
            </a:r>
            <a:r>
              <a:rPr lang="en-AU" dirty="0" err="1">
                <a:latin typeface="Courier" panose="02060409020205020404" pitchFamily="49" charset="0"/>
              </a:rPr>
              <a:t>i</a:t>
            </a:r>
            <a:r>
              <a:rPr lang="en-AU" dirty="0">
                <a:latin typeface="Courier" panose="02060409020205020404" pitchFamily="49" charset="0"/>
              </a:rPr>
              <a:t>]]=0 </a:t>
            </a:r>
            <a:r>
              <a:rPr lang="en-AU" dirty="0"/>
              <a:t>under an appropriate expectation operator </a:t>
            </a:r>
            <a:r>
              <a:rPr lang="en-AU" dirty="0">
                <a:latin typeface="Courier" panose="02060409020205020404" pitchFamily="49" charset="0"/>
              </a:rPr>
              <a:t>E</a:t>
            </a:r>
            <a:r>
              <a:rPr lang="en-AU" dirty="0" smtClean="0">
                <a:latin typeface="Courier" panose="02060409020205020404" pitchFamily="49" charset="0"/>
              </a:rPr>
              <a:t>[].</a:t>
            </a:r>
          </a:p>
          <a:p>
            <a:pPr marL="355600" indent="-355600">
              <a:buFont typeface="Arial" panose="020B0604020202020204" pitchFamily="34" charset="0"/>
              <a:buChar char="•"/>
            </a:pPr>
            <a:r>
              <a:rPr lang="en-AU" dirty="0"/>
              <a:t>Regression isn’t so much a prediction of an individual y[</a:t>
            </a:r>
            <a:r>
              <a:rPr lang="en-AU" dirty="0" err="1"/>
              <a:t>i</a:t>
            </a:r>
            <a:r>
              <a:rPr lang="en-AU" dirty="0"/>
              <a:t>] but a forecast of </a:t>
            </a:r>
            <a:r>
              <a:rPr lang="en-AU" dirty="0">
                <a:latin typeface="Courier" panose="02060409020205020404" pitchFamily="49" charset="0"/>
              </a:rPr>
              <a:t>E[y[</a:t>
            </a:r>
            <a:r>
              <a:rPr lang="en-AU" dirty="0" err="1">
                <a:latin typeface="Courier" panose="02060409020205020404" pitchFamily="49" charset="0"/>
              </a:rPr>
              <a:t>i</a:t>
            </a:r>
            <a:r>
              <a:rPr lang="en-AU" dirty="0">
                <a:latin typeface="Courier" panose="02060409020205020404" pitchFamily="49" charset="0"/>
              </a:rPr>
              <a:t>]|x[</a:t>
            </a:r>
            <a:r>
              <a:rPr lang="en-AU" dirty="0" err="1">
                <a:latin typeface="Courier" panose="02060409020205020404" pitchFamily="49" charset="0"/>
              </a:rPr>
              <a:t>i</a:t>
            </a:r>
            <a:r>
              <a:rPr lang="en-AU" dirty="0">
                <a:latin typeface="Courier" panose="02060409020205020404" pitchFamily="49" charset="0"/>
              </a:rPr>
              <a:t>,]] </a:t>
            </a:r>
            <a:r>
              <a:rPr lang="en-AU" dirty="0"/>
              <a:t>(the conditional expectation). </a:t>
            </a:r>
            <a:endParaRPr lang="en-AU" dirty="0" smtClean="0"/>
          </a:p>
          <a:p>
            <a:pPr marL="355600" indent="-355600">
              <a:buFont typeface="Arial" panose="020B0604020202020204" pitchFamily="34" charset="0"/>
              <a:buChar char="•"/>
            </a:pPr>
            <a:r>
              <a:rPr lang="en-AU" dirty="0" smtClean="0"/>
              <a:t>For </a:t>
            </a:r>
            <a:r>
              <a:rPr lang="en-AU" dirty="0"/>
              <a:t>a good regression model, we expect </a:t>
            </a:r>
            <a:r>
              <a:rPr lang="en-AU" dirty="0">
                <a:latin typeface="Courier" panose="02060409020205020404" pitchFamily="49" charset="0"/>
              </a:rPr>
              <a:t>f(x[</a:t>
            </a:r>
            <a:r>
              <a:rPr lang="en-AU" dirty="0" err="1">
                <a:latin typeface="Courier" panose="02060409020205020404" pitchFamily="49" charset="0"/>
              </a:rPr>
              <a:t>i</a:t>
            </a:r>
            <a:r>
              <a:rPr lang="en-AU" dirty="0">
                <a:latin typeface="Courier" panose="02060409020205020404" pitchFamily="49" charset="0"/>
              </a:rPr>
              <a:t>,]) </a:t>
            </a:r>
            <a:r>
              <a:rPr lang="en-AU" dirty="0"/>
              <a:t>to be a good estimate of </a:t>
            </a:r>
            <a:r>
              <a:rPr lang="en-AU" dirty="0">
                <a:latin typeface="Courier" panose="02060409020205020404" pitchFamily="49" charset="0"/>
              </a:rPr>
              <a:t>E[y[</a:t>
            </a:r>
            <a:r>
              <a:rPr lang="en-AU" dirty="0" err="1">
                <a:latin typeface="Courier" panose="02060409020205020404" pitchFamily="49" charset="0"/>
              </a:rPr>
              <a:t>i</a:t>
            </a:r>
            <a:r>
              <a:rPr lang="en-AU" dirty="0">
                <a:latin typeface="Courier" panose="02060409020205020404" pitchFamily="49" charset="0"/>
              </a:rPr>
              <a:t>]|x[</a:t>
            </a:r>
            <a:r>
              <a:rPr lang="en-AU" dirty="0" err="1">
                <a:latin typeface="Courier" panose="02060409020205020404" pitchFamily="49" charset="0"/>
              </a:rPr>
              <a:t>i</a:t>
            </a:r>
            <a:r>
              <a:rPr lang="en-AU" dirty="0">
                <a:latin typeface="Courier" panose="02060409020205020404" pitchFamily="49" charset="0"/>
              </a:rPr>
              <a:t>,]]</a:t>
            </a:r>
            <a:r>
              <a:rPr lang="en-AU" dirty="0"/>
              <a:t> and to have low conditional variance (</a:t>
            </a:r>
            <a:r>
              <a:rPr lang="en-AU" dirty="0">
                <a:latin typeface="Courier" panose="02060409020205020404" pitchFamily="49" charset="0"/>
              </a:rPr>
              <a:t>y[</a:t>
            </a:r>
            <a:r>
              <a:rPr lang="en-AU" dirty="0" err="1">
                <a:latin typeface="Courier" panose="02060409020205020404" pitchFamily="49" charset="0"/>
              </a:rPr>
              <a:t>i</a:t>
            </a:r>
            <a:r>
              <a:rPr lang="en-AU" dirty="0">
                <a:latin typeface="Courier" panose="02060409020205020404" pitchFamily="49" charset="0"/>
              </a:rPr>
              <a:t>] </a:t>
            </a:r>
            <a:r>
              <a:rPr lang="en-AU" dirty="0"/>
              <a:t>tending to be near </a:t>
            </a:r>
            <a:r>
              <a:rPr lang="en-AU" dirty="0">
                <a:latin typeface="Courier" panose="02060409020205020404" pitchFamily="49" charset="0"/>
              </a:rPr>
              <a:t>E[y[</a:t>
            </a:r>
            <a:r>
              <a:rPr lang="en-AU" dirty="0" err="1">
                <a:latin typeface="Courier" panose="02060409020205020404" pitchFamily="49" charset="0"/>
              </a:rPr>
              <a:t>i</a:t>
            </a:r>
            <a:r>
              <a:rPr lang="en-AU" dirty="0">
                <a:latin typeface="Courier" panose="02060409020205020404" pitchFamily="49" charset="0"/>
              </a:rPr>
              <a:t>]|x[</a:t>
            </a:r>
            <a:r>
              <a:rPr lang="en-AU" dirty="0" err="1">
                <a:latin typeface="Courier" panose="02060409020205020404" pitchFamily="49" charset="0"/>
              </a:rPr>
              <a:t>i</a:t>
            </a:r>
            <a:r>
              <a:rPr lang="en-AU" dirty="0" smtClean="0">
                <a:latin typeface="Courier" panose="02060409020205020404" pitchFamily="49" charset="0"/>
              </a:rPr>
              <a:t>,]])</a:t>
            </a:r>
          </a:p>
          <a:p>
            <a:pPr marL="355600" indent="-355600">
              <a:buFont typeface="Arial" panose="020B0604020202020204" pitchFamily="34" charset="0"/>
              <a:buChar char="•"/>
            </a:pPr>
            <a:r>
              <a:rPr lang="en-AU" dirty="0"/>
              <a:t>When both of these conditions are met, then </a:t>
            </a:r>
            <a:r>
              <a:rPr lang="en-AU" dirty="0">
                <a:latin typeface="Courier" panose="02060409020205020404" pitchFamily="49" charset="0"/>
              </a:rPr>
              <a:t>f(x[</a:t>
            </a:r>
            <a:r>
              <a:rPr lang="en-AU" dirty="0" err="1">
                <a:latin typeface="Courier" panose="02060409020205020404" pitchFamily="49" charset="0"/>
              </a:rPr>
              <a:t>i</a:t>
            </a:r>
            <a:r>
              <a:rPr lang="en-AU" dirty="0">
                <a:latin typeface="Courier" panose="02060409020205020404" pitchFamily="49" charset="0"/>
              </a:rPr>
              <a:t>,])</a:t>
            </a:r>
            <a:r>
              <a:rPr lang="en-AU" dirty="0"/>
              <a:t> is in general a good estimate for </a:t>
            </a:r>
            <a:r>
              <a:rPr lang="en-AU" dirty="0">
                <a:latin typeface="Courier" panose="02060409020205020404" pitchFamily="49" charset="0"/>
              </a:rPr>
              <a:t>y[</a:t>
            </a:r>
            <a:r>
              <a:rPr lang="en-AU" dirty="0" err="1">
                <a:latin typeface="Courier" panose="02060409020205020404" pitchFamily="49" charset="0"/>
              </a:rPr>
              <a:t>i</a:t>
            </a:r>
            <a:r>
              <a:rPr lang="en-AU" dirty="0" smtClean="0">
                <a:latin typeface="Courier" panose="02060409020205020404" pitchFamily="49" charset="0"/>
              </a:rPr>
              <a:t>].</a:t>
            </a:r>
          </a:p>
          <a:p>
            <a:pPr marL="355600" indent="-355600">
              <a:buFont typeface="Arial" panose="020B0604020202020204" pitchFamily="34" charset="0"/>
              <a:buChar char="•"/>
            </a:pPr>
            <a:r>
              <a:rPr lang="en-AU" dirty="0"/>
              <a:t>Under these assumptions, linear regression is absolutely relentless in finding the best coefficients. </a:t>
            </a:r>
            <a:endParaRPr lang="en-AU" dirty="0" smtClean="0"/>
          </a:p>
          <a:p>
            <a:pPr marL="355600" indent="-355600">
              <a:buFont typeface="Arial" panose="020B0604020202020204" pitchFamily="34" charset="0"/>
              <a:buChar char="•"/>
            </a:pPr>
            <a:r>
              <a:rPr lang="en-AU" dirty="0" smtClean="0"/>
              <a:t>One </a:t>
            </a:r>
            <a:r>
              <a:rPr lang="en-AU" dirty="0"/>
              <a:t>thing that linear regression doesn’t do is reshape variables to be linear.</a:t>
            </a:r>
            <a:endParaRPr lang="en-AU" dirty="0" smtClean="0"/>
          </a:p>
          <a:p>
            <a:pPr marL="355600" indent="-355600">
              <a:buFont typeface="Arial" panose="020B0604020202020204" pitchFamily="34" charset="0"/>
              <a:buChar char="•"/>
            </a:pPr>
            <a:endParaRPr lang="en-AU" dirty="0" smtClean="0"/>
          </a:p>
          <a:p>
            <a:pPr marL="355600" indent="-355600">
              <a:buFont typeface="Arial" panose="020B0604020202020204" pitchFamily="34" charset="0"/>
              <a:buChar char="•"/>
            </a:pPr>
            <a:endParaRPr lang="en-AU" dirty="0"/>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8014" y="283779"/>
            <a:ext cx="6951936" cy="6101255"/>
          </a:xfrm>
        </p:spPr>
        <p:txBody>
          <a:bodyPr/>
          <a:lstStyle/>
          <a:p>
            <a:pPr>
              <a:buFont typeface="Arial" panose="020B0604020202020204" pitchFamily="34" charset="0"/>
              <a:buChar char="•"/>
            </a:pPr>
            <a:r>
              <a:rPr lang="en-AU" sz="2400" dirty="0" smtClean="0"/>
              <a:t>  Consider </a:t>
            </a:r>
            <a:r>
              <a:rPr lang="en-AU" sz="2400" dirty="0"/>
              <a:t>trying to fit the squares of the first 10 integers using only a linear function plus the constant 1. We’re asking for </a:t>
            </a:r>
            <a:r>
              <a:rPr lang="en-AU" sz="2400" dirty="0" smtClean="0"/>
              <a:t>coefficients</a:t>
            </a:r>
            <a:r>
              <a:rPr lang="en-AU" sz="2400" dirty="0"/>
              <a:t> </a:t>
            </a:r>
            <a:r>
              <a:rPr lang="en-AU" sz="2400" dirty="0">
                <a:latin typeface="Courier" panose="02060409020205020404" pitchFamily="49" charset="0"/>
              </a:rPr>
              <a:t>b[0]</a:t>
            </a:r>
            <a:r>
              <a:rPr lang="en-AU" sz="2400" dirty="0"/>
              <a:t> and </a:t>
            </a:r>
            <a:r>
              <a:rPr lang="en-AU" sz="2400" dirty="0" smtClean="0">
                <a:latin typeface="Courier" panose="02060409020205020404" pitchFamily="49" charset="0"/>
              </a:rPr>
              <a:t>b[1]</a:t>
            </a:r>
            <a:r>
              <a:rPr lang="en-AU" sz="2400" dirty="0" smtClean="0"/>
              <a:t>such </a:t>
            </a:r>
            <a:r>
              <a:rPr lang="en-AU" sz="2400" dirty="0"/>
              <a:t>that</a:t>
            </a:r>
          </a:p>
          <a:p>
            <a:r>
              <a:rPr lang="en-AU" sz="2400" dirty="0">
                <a:latin typeface="Courier" panose="02060409020205020404" pitchFamily="49" charset="0"/>
              </a:rPr>
              <a:t>x[</a:t>
            </a:r>
            <a:r>
              <a:rPr lang="en-AU" sz="2400" dirty="0" err="1">
                <a:latin typeface="Courier" panose="02060409020205020404" pitchFamily="49" charset="0"/>
              </a:rPr>
              <a:t>i</a:t>
            </a:r>
            <a:r>
              <a:rPr lang="en-AU" sz="2400" dirty="0">
                <a:latin typeface="Courier" panose="02060409020205020404" pitchFamily="49" charset="0"/>
              </a:rPr>
              <a:t>]^2 nearly equals b[0] + b[1] </a:t>
            </a:r>
            <a:r>
              <a:rPr lang="en-AU" sz="2400" dirty="0" smtClean="0">
                <a:latin typeface="Courier" panose="02060409020205020404" pitchFamily="49" charset="0"/>
              </a:rPr>
              <a:t>x[</a:t>
            </a:r>
            <a:r>
              <a:rPr lang="en-AU" sz="2400" dirty="0" err="1" smtClean="0">
                <a:latin typeface="Courier" panose="02060409020205020404" pitchFamily="49" charset="0"/>
              </a:rPr>
              <a:t>i</a:t>
            </a:r>
            <a:r>
              <a:rPr lang="en-AU" sz="2400" dirty="0" smtClean="0">
                <a:latin typeface="Courier" panose="02060409020205020404" pitchFamily="49" charset="0"/>
              </a:rPr>
              <a:t>]</a:t>
            </a:r>
          </a:p>
          <a:p>
            <a:r>
              <a:rPr lang="en-AU" sz="2400" dirty="0" smtClean="0"/>
              <a:t>This </a:t>
            </a:r>
            <a:r>
              <a:rPr lang="en-AU" sz="2400" dirty="0"/>
              <a:t>is clearly not a fair thing to ask, but linear regression still does a great job. It picks the following fit:</a:t>
            </a:r>
          </a:p>
          <a:p>
            <a:r>
              <a:rPr lang="en-AU" sz="2400" dirty="0">
                <a:latin typeface="Courier" panose="02060409020205020404" pitchFamily="49" charset="0"/>
              </a:rPr>
              <a:t>x[</a:t>
            </a:r>
            <a:r>
              <a:rPr lang="en-AU" sz="2400" dirty="0" err="1">
                <a:latin typeface="Courier" panose="02060409020205020404" pitchFamily="49" charset="0"/>
              </a:rPr>
              <a:t>i</a:t>
            </a:r>
            <a:r>
              <a:rPr lang="en-AU" sz="2400" dirty="0">
                <a:latin typeface="Courier" panose="02060409020205020404" pitchFamily="49" charset="0"/>
              </a:rPr>
              <a:t>]^2 nearly equals -22 + 11 x[</a:t>
            </a:r>
            <a:r>
              <a:rPr lang="en-AU" sz="2400" dirty="0" err="1">
                <a:latin typeface="Courier" panose="02060409020205020404" pitchFamily="49" charset="0"/>
              </a:rPr>
              <a:t>i</a:t>
            </a:r>
            <a:r>
              <a:rPr lang="en-AU" sz="2400" dirty="0">
                <a:latin typeface="Courier" panose="02060409020205020404" pitchFamily="49" charset="0"/>
              </a:rPr>
              <a:t>] </a:t>
            </a:r>
            <a:endParaRPr lang="en-AU" sz="2400" dirty="0" smtClean="0">
              <a:latin typeface="Courier" panose="02060409020205020404" pitchFamily="49" charset="0"/>
            </a:endParaRPr>
          </a:p>
          <a:p>
            <a:pPr>
              <a:buFont typeface="Arial" panose="020B0604020202020204" pitchFamily="34" charset="0"/>
              <a:buChar char="•"/>
            </a:pPr>
            <a:r>
              <a:rPr lang="en-AU" sz="2400" dirty="0" smtClean="0"/>
              <a:t>   The </a:t>
            </a:r>
            <a:r>
              <a:rPr lang="en-AU" sz="2400" dirty="0"/>
              <a:t>example in </a:t>
            </a:r>
            <a:r>
              <a:rPr lang="en-AU" sz="2400" dirty="0" smtClean="0"/>
              <a:t>the figure is </a:t>
            </a:r>
            <a:r>
              <a:rPr lang="en-AU" sz="2400" dirty="0"/>
              <a:t>typical of how linear regression is “used in the field”—we’re using a linear model to predict something that is itself not linear. </a:t>
            </a:r>
            <a:endParaRPr lang="en-AU" sz="2400" dirty="0" smtClean="0"/>
          </a:p>
          <a:p>
            <a:pPr marL="355600" indent="-355600">
              <a:buFont typeface="Arial" panose="020B0604020202020204" pitchFamily="34" charset="0"/>
              <a:buChar char="•"/>
            </a:pPr>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070" y="1414489"/>
            <a:ext cx="4862676" cy="38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506254" y="5283089"/>
            <a:ext cx="2604816" cy="369332"/>
          </a:xfrm>
          <a:prstGeom prst="rect">
            <a:avLst/>
          </a:prstGeom>
        </p:spPr>
        <p:txBody>
          <a:bodyPr wrap="none">
            <a:spAutoFit/>
          </a:bodyPr>
          <a:lstStyle/>
          <a:p>
            <a:r>
              <a:rPr lang="en-AU" b="1" dirty="0"/>
              <a:t>Fit versus actuals for y=x</a:t>
            </a:r>
            <a:r>
              <a:rPr lang="en-AU" b="1" baseline="30000" dirty="0"/>
              <a:t>2</a:t>
            </a:r>
            <a:endParaRPr lang="en-AU" b="1" dirty="0"/>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Representativeness of </a:t>
            </a:r>
            <a:r>
              <a:rPr lang="en-AU" b="1" dirty="0" smtClean="0"/>
              <a:t>data-Example</a:t>
            </a:r>
            <a:endParaRPr lang="en-AU" dirty="0"/>
          </a:p>
        </p:txBody>
      </p:sp>
      <p:sp>
        <p:nvSpPr>
          <p:cNvPr id="3" name="Content Placeholder 2"/>
          <p:cNvSpPr>
            <a:spLocks noGrp="1"/>
          </p:cNvSpPr>
          <p:nvPr>
            <p:ph idx="1"/>
          </p:nvPr>
        </p:nvSpPr>
        <p:spPr>
          <a:xfrm>
            <a:off x="409903" y="1703839"/>
            <a:ext cx="11508828" cy="5012271"/>
          </a:xfrm>
        </p:spPr>
        <p:txBody>
          <a:bodyPr>
            <a:noAutofit/>
          </a:bodyPr>
          <a:lstStyle/>
          <a:p>
            <a:pPr marL="361950" indent="-361950">
              <a:buFont typeface="Arial" panose="020B0604020202020204" pitchFamily="34" charset="0"/>
              <a:buChar char="•"/>
            </a:pPr>
            <a:r>
              <a:rPr lang="en-AU" sz="2300" dirty="0" smtClean="0"/>
              <a:t>Predict </a:t>
            </a:r>
            <a:r>
              <a:rPr lang="en-AU" sz="2300" dirty="0"/>
              <a:t>personal income from other demographic variables such as age and education from 2011 US Census PUMS data. In addition to predicting income</a:t>
            </a:r>
            <a:r>
              <a:rPr lang="en-AU" sz="2300" dirty="0" smtClean="0"/>
              <a:t>,</a:t>
            </a:r>
          </a:p>
          <a:p>
            <a:pPr marL="361950" indent="-361950">
              <a:buFont typeface="Arial" panose="020B0604020202020204" pitchFamily="34" charset="0"/>
              <a:buChar char="•"/>
            </a:pPr>
            <a:r>
              <a:rPr lang="en-AU" sz="2300" dirty="0" smtClean="0"/>
              <a:t>We </a:t>
            </a:r>
            <a:r>
              <a:rPr lang="en-AU" sz="2300" dirty="0"/>
              <a:t>also have a secondary goal: to determine the effect of a bachelor’s degree on income, relative to having no degree at </a:t>
            </a:r>
            <a:r>
              <a:rPr lang="en-AU" sz="2300" dirty="0" smtClean="0"/>
              <a:t>all.</a:t>
            </a:r>
          </a:p>
          <a:p>
            <a:pPr marL="361950" indent="-361950">
              <a:buFont typeface="Arial" panose="020B0604020202020204" pitchFamily="34" charset="0"/>
              <a:buChar char="•"/>
            </a:pPr>
            <a:r>
              <a:rPr lang="en-AU" sz="2300" dirty="0" smtClean="0"/>
              <a:t>PUMS </a:t>
            </a:r>
            <a:r>
              <a:rPr lang="en-AU" sz="2300" dirty="0"/>
              <a:t>data is a sample of individual households that are representative of the US population </a:t>
            </a:r>
            <a:r>
              <a:rPr lang="en-AU" sz="2300" i="1" dirty="0"/>
              <a:t>if</a:t>
            </a:r>
            <a:r>
              <a:rPr lang="en-AU" sz="2300" dirty="0"/>
              <a:t> each person and household is counted proportionally to one of the </a:t>
            </a:r>
            <a:r>
              <a:rPr lang="en-AU" sz="2300" dirty="0">
                <a:latin typeface="Courier" panose="02060409020205020404" pitchFamily="49" charset="0"/>
              </a:rPr>
              <a:t>PWGTP*</a:t>
            </a:r>
            <a:r>
              <a:rPr lang="en-AU" sz="2300" dirty="0"/>
              <a:t> and </a:t>
            </a:r>
            <a:r>
              <a:rPr lang="en-AU" sz="2300" dirty="0">
                <a:latin typeface="Courier" panose="02060409020205020404" pitchFamily="49" charset="0"/>
              </a:rPr>
              <a:t>WGTP*</a:t>
            </a:r>
            <a:r>
              <a:rPr lang="en-AU" sz="2300" dirty="0"/>
              <a:t>columns. There are 80 columns so the researcher can evaluate the impact of sampling noise on their work (using </a:t>
            </a:r>
            <a:r>
              <a:rPr lang="en-AU" sz="2300" dirty="0">
                <a:latin typeface="Courier" panose="02060409020205020404" pitchFamily="49" charset="0"/>
              </a:rPr>
              <a:t>lm()</a:t>
            </a:r>
            <a:r>
              <a:rPr lang="en-AU" sz="2300" dirty="0"/>
              <a:t>’s </a:t>
            </a:r>
            <a:r>
              <a:rPr lang="en-AU" sz="2300" dirty="0">
                <a:latin typeface="Courier" panose="02060409020205020404" pitchFamily="49" charset="0"/>
              </a:rPr>
              <a:t>weights</a:t>
            </a:r>
            <a:r>
              <a:rPr lang="en-AU" sz="2300" dirty="0"/>
              <a:t> argument</a:t>
            </a:r>
            <a:r>
              <a:rPr lang="en-AU" sz="2300" dirty="0" smtClean="0"/>
              <a:t>).</a:t>
            </a:r>
          </a:p>
          <a:p>
            <a:pPr marL="361950" indent="-361950">
              <a:buFont typeface="Arial" panose="020B0604020202020204" pitchFamily="34" charset="0"/>
              <a:buChar char="•"/>
            </a:pPr>
            <a:r>
              <a:rPr lang="en-AU" sz="2300" dirty="0"/>
              <a:t> </a:t>
            </a:r>
            <a:r>
              <a:rPr lang="en-AU" sz="2300" dirty="0" smtClean="0"/>
              <a:t>We’ll </a:t>
            </a:r>
            <a:r>
              <a:rPr lang="en-AU" sz="2300" dirty="0"/>
              <a:t>consider the input variables age </a:t>
            </a:r>
            <a:r>
              <a:rPr lang="en-AU" sz="2300" dirty="0">
                <a:latin typeface="Courier" panose="02060409020205020404" pitchFamily="49" charset="0"/>
              </a:rPr>
              <a:t>(AGEP)</a:t>
            </a:r>
            <a:r>
              <a:rPr lang="en-AU" sz="2300" dirty="0"/>
              <a:t>, </a:t>
            </a:r>
            <a:r>
              <a:rPr lang="en-AU" sz="2300" dirty="0">
                <a:latin typeface="Courier" panose="02060409020205020404" pitchFamily="49" charset="0"/>
              </a:rPr>
              <a:t>sex (SEX</a:t>
            </a:r>
            <a:r>
              <a:rPr lang="en-AU" sz="2300" dirty="0"/>
              <a:t>), class of worker </a:t>
            </a:r>
            <a:r>
              <a:rPr lang="en-AU" sz="2300" dirty="0">
                <a:latin typeface="Courier" panose="02060409020205020404" pitchFamily="49" charset="0"/>
              </a:rPr>
              <a:t>(COW</a:t>
            </a:r>
            <a:r>
              <a:rPr lang="en-AU" sz="2300" dirty="0"/>
              <a:t>), and level of education </a:t>
            </a:r>
            <a:r>
              <a:rPr lang="en-AU" sz="2300" dirty="0">
                <a:latin typeface="Courier" panose="02060409020205020404" pitchFamily="49" charset="0"/>
              </a:rPr>
              <a:t>(SCHL</a:t>
            </a:r>
            <a:r>
              <a:rPr lang="en-AU" sz="2300" dirty="0"/>
              <a:t>). The output variable is personal income (</a:t>
            </a:r>
            <a:r>
              <a:rPr lang="en-AU" sz="2300" dirty="0">
                <a:latin typeface="Courier" panose="02060409020205020404" pitchFamily="49" charset="0"/>
              </a:rPr>
              <a:t>PINCP</a:t>
            </a:r>
            <a:r>
              <a:rPr lang="en-AU" sz="2300" dirty="0"/>
              <a:t>). We’ll also set the </a:t>
            </a:r>
            <a:r>
              <a:rPr lang="en-AU" sz="2300" i="1" dirty="0"/>
              <a:t>reference level</a:t>
            </a:r>
            <a:r>
              <a:rPr lang="en-AU" sz="2300" dirty="0"/>
              <a:t>, or “default” sex to </a:t>
            </a:r>
            <a:r>
              <a:rPr lang="en-AU" sz="2300" dirty="0">
                <a:latin typeface="Courier" panose="02060409020205020404" pitchFamily="49" charset="0"/>
              </a:rPr>
              <a:t>M</a:t>
            </a:r>
            <a:r>
              <a:rPr lang="en-AU" sz="2300" dirty="0"/>
              <a:t> (male); the reference level of class of worker to </a:t>
            </a:r>
            <a:r>
              <a:rPr lang="en-AU" sz="2300" dirty="0">
                <a:latin typeface="Courier" panose="02060409020205020404" pitchFamily="49" charset="0"/>
              </a:rPr>
              <a:t>Employee</a:t>
            </a:r>
            <a:r>
              <a:rPr lang="en-AU" sz="2300" dirty="0"/>
              <a:t> of a private for-profit; and the reference level of education level to no </a:t>
            </a:r>
            <a:r>
              <a:rPr lang="en-AU" sz="2300" dirty="0">
                <a:latin typeface="Courier" panose="02060409020205020404" pitchFamily="49" charset="0"/>
              </a:rPr>
              <a:t>high school </a:t>
            </a:r>
            <a:r>
              <a:rPr lang="en-AU" sz="2300" dirty="0" smtClean="0">
                <a:latin typeface="Courier" panose="02060409020205020404" pitchFamily="49" charset="0"/>
              </a:rPr>
              <a:t>diploma.</a:t>
            </a:r>
            <a:endParaRPr lang="en-AU" sz="2300" dirty="0">
              <a:latin typeface="Courier" panose="02060409020205020404" pitchFamily="49" charset="0"/>
            </a:endParaRPr>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Building a linear regression </a:t>
            </a:r>
            <a:r>
              <a:rPr lang="en-AU" b="1" dirty="0" smtClean="0"/>
              <a:t>model</a:t>
            </a:r>
            <a:endParaRPr lang="en-AU" dirty="0"/>
          </a:p>
        </p:txBody>
      </p:sp>
      <p:sp>
        <p:nvSpPr>
          <p:cNvPr id="3" name="Content Placeholder 2"/>
          <p:cNvSpPr>
            <a:spLocks noGrp="1"/>
          </p:cNvSpPr>
          <p:nvPr>
            <p:ph idx="1"/>
          </p:nvPr>
        </p:nvSpPr>
        <p:spPr>
          <a:xfrm>
            <a:off x="1097280" y="1751138"/>
            <a:ext cx="10058400" cy="4023360"/>
          </a:xfrm>
        </p:spPr>
        <p:txBody>
          <a:bodyPr/>
          <a:lstStyle/>
          <a:p>
            <a:pPr marL="355600" indent="-355600">
              <a:buFont typeface="Arial" panose="020B0604020202020204" pitchFamily="34" charset="0"/>
              <a:buChar char="•"/>
            </a:pPr>
            <a:r>
              <a:rPr lang="en-AU" dirty="0"/>
              <a:t>The first step in either prediction or finding relations (advice) is to build the linear regression </a:t>
            </a:r>
            <a:r>
              <a:rPr lang="en-AU" dirty="0" smtClean="0"/>
              <a:t>model</a:t>
            </a:r>
          </a:p>
          <a:p>
            <a:pPr marL="355600" indent="-355600">
              <a:buFont typeface="Arial" panose="020B0604020202020204" pitchFamily="34" charset="0"/>
              <a:buChar char="•"/>
            </a:pPr>
            <a:r>
              <a:rPr lang="en-AU" dirty="0"/>
              <a:t>The command to build the linear regression model in R is lm</a:t>
            </a:r>
            <a:r>
              <a:rPr lang="en-AU" dirty="0" smtClean="0"/>
              <a:t>().</a:t>
            </a:r>
          </a:p>
          <a:p>
            <a:pPr marL="355600" indent="-355600">
              <a:buFont typeface="Arial" panose="020B0604020202020204" pitchFamily="34" charset="0"/>
              <a:buChar char="•"/>
            </a:pPr>
            <a:r>
              <a:rPr lang="en-AU" dirty="0"/>
              <a:t>The formula specifies what column of the data frame is the quantity to be predicted, and what columns are to be used to make the predictions. </a:t>
            </a:r>
            <a:endParaRPr lang="en-AU" dirty="0" smtClean="0"/>
          </a:p>
          <a:p>
            <a:pPr marL="355600" indent="-355600">
              <a:buFont typeface="Arial" panose="020B0604020202020204" pitchFamily="34" charset="0"/>
              <a:buChar char="•"/>
            </a:pPr>
            <a:r>
              <a:rPr lang="en-AU" dirty="0" smtClean="0"/>
              <a:t>Statisticians </a:t>
            </a:r>
            <a:r>
              <a:rPr lang="en-AU" dirty="0"/>
              <a:t>call the quantity to be predicted the </a:t>
            </a:r>
            <a:r>
              <a:rPr lang="en-AU" i="1" dirty="0"/>
              <a:t>dependent variable</a:t>
            </a:r>
            <a:r>
              <a:rPr lang="en-AU" dirty="0"/>
              <a:t> and the variables/columns used to make the prediction the </a:t>
            </a:r>
            <a:r>
              <a:rPr lang="en-AU" i="1" dirty="0"/>
              <a:t>independent variables</a:t>
            </a:r>
            <a:r>
              <a:rPr lang="en-AU" dirty="0"/>
              <a:t>. </a:t>
            </a:r>
            <a:endParaRPr lang="en-AU" dirty="0" smtClean="0"/>
          </a:p>
          <a:p>
            <a:pPr marL="355600" indent="-355600">
              <a:buFont typeface="Arial" panose="020B0604020202020204" pitchFamily="34" charset="0"/>
              <a:buChar char="•"/>
            </a:pPr>
            <a:endParaRPr lang="en-AU" dirty="0"/>
          </a:p>
          <a:p>
            <a:pPr marL="355600" indent="-355600">
              <a:buFont typeface="Arial" panose="020B0604020202020204" pitchFamily="34" charset="0"/>
              <a:buChar char="•"/>
            </a:pPr>
            <a:endParaRPr lang="en-AU" dirty="0" smtClean="0"/>
          </a:p>
          <a:p>
            <a:pPr marL="355600" indent="-355600">
              <a:buFont typeface="Arial" panose="020B0604020202020204" pitchFamily="34" charset="0"/>
              <a:buChar char="•"/>
            </a:pPr>
            <a:endParaRPr lang="en-AU" dirty="0"/>
          </a:p>
          <a:p>
            <a:pPr marL="355600" indent="-355600">
              <a:buFont typeface="Arial" panose="020B0604020202020204" pitchFamily="34" charset="0"/>
              <a:buChar char="•"/>
            </a:pPr>
            <a:endParaRPr lang="en-AU" dirty="0" smtClean="0"/>
          </a:p>
          <a:p>
            <a:pPr marL="355600" indent="-355600">
              <a:buFont typeface="Arial" panose="020B0604020202020204" pitchFamily="34" charset="0"/>
              <a:buChar char="•"/>
            </a:pPr>
            <a:endParaRPr lang="en-A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613" y="4251533"/>
            <a:ext cx="6197844" cy="163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867121" y="5762339"/>
            <a:ext cx="991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cs typeface="Times New Roman" pitchFamily="18" charset="0"/>
              </a:rPr>
              <a:t>This command builds the linear regression model and stores the results in the new object called </a:t>
            </a:r>
            <a:r>
              <a:rPr kumimoji="0" lang="en-US" altLang="en-US" sz="1800" b="0" i="0" u="none" strike="noStrike" cap="none" normalizeH="0" baseline="0" dirty="0" smtClean="0">
                <a:ln>
                  <a:noFill/>
                </a:ln>
                <a:solidFill>
                  <a:srgbClr val="000000"/>
                </a:solidFill>
                <a:effectLst/>
                <a:latin typeface="+mn-lt"/>
              </a:rPr>
              <a:t>model</a:t>
            </a:r>
            <a:r>
              <a:rPr kumimoji="0" lang="en-US" altLang="en-US" sz="1800" b="0" i="0" u="none" strike="noStrike" cap="none" normalizeH="0" baseline="0" dirty="0" smtClean="0">
                <a:ln>
                  <a:noFill/>
                </a:ln>
                <a:solidFill>
                  <a:srgbClr val="000000"/>
                </a:solidFill>
                <a:effectLst/>
                <a:latin typeface="+mn-lt"/>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cs typeface="Times New Roman" pitchFamily="18" charset="0"/>
              </a:rPr>
              <a:t> This model is able both to make predictions and to extract important advice from the data</a:t>
            </a:r>
            <a:r>
              <a:rPr kumimoji="0" lang="en-US" altLang="en-US" sz="800" b="0" i="0" u="none" strike="noStrike" cap="none" normalizeH="0" baseline="0" dirty="0" smtClean="0">
                <a:ln>
                  <a:noFill/>
                </a:ln>
                <a:solidFill>
                  <a:schemeClr val="tx1"/>
                </a:solidFill>
                <a:effectLst/>
                <a:latin typeface="+mn-lt"/>
              </a:rPr>
              <a:t> </a:t>
            </a:r>
            <a:endParaRPr kumimoji="0" lang="en-US" altLang="en-US" sz="18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232510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574</TotalTime>
  <Words>3501</Words>
  <Application>Microsoft Macintosh PowerPoint</Application>
  <PresentationFormat>Widescreen</PresentationFormat>
  <Paragraphs>341</Paragraphs>
  <Slides>55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Calibri</vt:lpstr>
      <vt:lpstr>Calibri Light</vt:lpstr>
      <vt:lpstr>Cambria</vt:lpstr>
      <vt:lpstr>Courier</vt:lpstr>
      <vt:lpstr>Courier New</vt:lpstr>
      <vt:lpstr>Times New Roman</vt:lpstr>
      <vt:lpstr>Wingdings</vt:lpstr>
      <vt:lpstr>Arial</vt:lpstr>
      <vt:lpstr>Retrospect</vt:lpstr>
      <vt:lpstr>CITS4009  Introduction to Data Science </vt:lpstr>
      <vt:lpstr>Chapter Objectives</vt:lpstr>
      <vt:lpstr>Introduction</vt:lpstr>
      <vt:lpstr>Using linear regression</vt:lpstr>
      <vt:lpstr>PowerPoint Presentation</vt:lpstr>
      <vt:lpstr>The technical meaning of regression</vt:lpstr>
      <vt:lpstr>PowerPoint Presentation</vt:lpstr>
      <vt:lpstr>Representativeness of data-Example</vt:lpstr>
      <vt:lpstr>Building a linear regression model</vt:lpstr>
      <vt:lpstr>R stores training data in the model</vt:lpstr>
      <vt:lpstr>Making predictions</vt:lpstr>
      <vt:lpstr>Characterizing prediction quality</vt:lpstr>
      <vt:lpstr>PowerPoint Presentation</vt:lpstr>
      <vt:lpstr>Why are the predictions, not the true values, on the x-axis?</vt:lpstr>
      <vt:lpstr>R-squared</vt:lpstr>
      <vt:lpstr>R-squared can be overoptimistic</vt:lpstr>
      <vt:lpstr>Finding relations and extracting advice</vt:lpstr>
      <vt:lpstr>Reported coefficients</vt:lpstr>
      <vt:lpstr>Indicator variables</vt:lpstr>
      <vt:lpstr> Reading the model summary and characterizing coefficient quality</vt:lpstr>
      <vt:lpstr>2- The residuals summary</vt:lpstr>
      <vt:lpstr>3- The coefficients table</vt:lpstr>
      <vt:lpstr>P-value</vt:lpstr>
      <vt:lpstr>Collinearity also lowers significance</vt:lpstr>
      <vt:lpstr>Overall model quality summaries</vt:lpstr>
      <vt:lpstr>PowerPoint Presentation</vt:lpstr>
      <vt:lpstr>Interpreting model significances</vt:lpstr>
      <vt:lpstr> Linear regression takeaways</vt:lpstr>
      <vt:lpstr> Linear regression takeaways Cont.</vt:lpstr>
      <vt:lpstr>Using logistic regression</vt:lpstr>
      <vt:lpstr>Understanding logistic regression</vt:lpstr>
      <vt:lpstr>Understanding logistic regression-Cont.</vt:lpstr>
      <vt:lpstr>Example </vt:lpstr>
      <vt:lpstr>Example- Cont.</vt:lpstr>
      <vt:lpstr>Building a logistic regression model</vt:lpstr>
      <vt:lpstr>PowerPoint Presentation</vt:lpstr>
      <vt:lpstr>Making predictions</vt:lpstr>
      <vt:lpstr>Characterizing prediction quality</vt:lpstr>
      <vt:lpstr>PowerPoint Presentation</vt:lpstr>
      <vt:lpstr>PowerPoint Presentation</vt:lpstr>
      <vt:lpstr>PowerPoint Presentation</vt:lpstr>
      <vt:lpstr>Finding relations and extracting advice from logistic models</vt:lpstr>
      <vt:lpstr>Reading the model summary and characterizing coefficients</vt:lpstr>
      <vt:lpstr>The deviance Residuals Summary</vt:lpstr>
      <vt:lpstr>PowerPoint Presentation</vt:lpstr>
      <vt:lpstr>Overall model quality summaries</vt:lpstr>
      <vt:lpstr>The pseudo R-squared</vt:lpstr>
      <vt:lpstr>Goodness of fit versus significance</vt:lpstr>
      <vt:lpstr>The AIC</vt:lpstr>
      <vt:lpstr>Fisher scoring iterations</vt:lpstr>
      <vt:lpstr>PowerPoint Presentation</vt:lpstr>
      <vt:lpstr>The right way to deal with separation</vt:lpstr>
      <vt:lpstr>Logistic regression takeaways</vt:lpstr>
      <vt:lpstr>Logistic regression takeaways- Cont.</vt:lpstr>
      <vt:lpstr>Key Takeaways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CITS4009  Introduction to Data Science</dc:title>
  <dc:creator>Noha Alduaiji</dc:creator>
  <cp:lastModifiedBy>Noha Alduaiji</cp:lastModifiedBy>
  <cp:revision>52</cp:revision>
  <dcterms:created xsi:type="dcterms:W3CDTF">2017-07-24T10:39:01Z</dcterms:created>
  <dcterms:modified xsi:type="dcterms:W3CDTF">2017-07-28T03:25:49Z</dcterms:modified>
</cp:coreProperties>
</file>